
<file path=[Content_Types].xml><?xml version="1.0" encoding="utf-8"?>
<Types xmlns="http://schemas.openxmlformats.org/package/2006/content-types">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1.jpg" ContentType="image/jpeg"/>
  <Override PartName="/ppt/media/image12.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4.jpg" ContentType="image/jpeg"/>
  <Override PartName="/ppt/media/image35.jpg" ContentType="image/jpeg"/>
  <Override PartName="/ppt/media/image36.jpg" ContentType="image/jpeg"/>
  <Override PartName="/ppt/media/image37.jpg" ContentType="image/jpeg"/>
  <Override PartName="/ppt/notesSlides/notesSlide8.xml" ContentType="application/vnd.openxmlformats-officedocument.presentationml.notesSlide+xml"/>
  <Override PartName="/ppt/media/image40.jpg" ContentType="image/jpeg"/>
  <Override PartName="/ppt/notesSlides/notesSlide9.xml" ContentType="application/vnd.openxmlformats-officedocument.presentationml.notesSlide+xml"/>
  <Override PartName="/ppt/media/image41.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70.jpg" ContentType="image/jpeg"/>
  <Override PartName="/ppt/media/image71.jpg" ContentType="image/jpeg"/>
  <Override PartName="/ppt/media/image73.jpg" ContentType="image/jpeg"/>
  <Override PartName="/ppt/media/image74.jpg" ContentType="image/jpeg"/>
  <Override PartName="/ppt/media/image75.jpg" ContentType="image/jpeg"/>
  <Override PartName="/ppt/notesSlides/notesSlide17.xml" ContentType="application/vnd.openxmlformats-officedocument.presentationml.notesSlide+xml"/>
  <Override PartName="/ppt/media/image105.jpg" ContentType="image/jpeg"/>
  <Override PartName="/ppt/media/image106.jpg" ContentType="image/jpeg"/>
  <Override PartName="/ppt/media/image107.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18.jpg" ContentType="image/jpeg"/>
  <Override PartName="/ppt/notesSlides/notesSlide20.xml" ContentType="application/vnd.openxmlformats-officedocument.presentationml.notesSlide+xml"/>
  <Override PartName="/ppt/media/image12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3"/>
  </p:sldMasterIdLst>
  <p:notesMasterIdLst>
    <p:notesMasterId r:id="rId62"/>
  </p:notesMasterIdLst>
  <p:sldIdLst>
    <p:sldId id="662" r:id="rId4"/>
    <p:sldId id="495" r:id="rId5"/>
    <p:sldId id="727" r:id="rId6"/>
    <p:sldId id="711" r:id="rId7"/>
    <p:sldId id="609" r:id="rId8"/>
    <p:sldId id="713" r:id="rId9"/>
    <p:sldId id="697" r:id="rId10"/>
    <p:sldId id="730" r:id="rId11"/>
    <p:sldId id="712" r:id="rId12"/>
    <p:sldId id="710" r:id="rId13"/>
    <p:sldId id="698" r:id="rId14"/>
    <p:sldId id="700" r:id="rId15"/>
    <p:sldId id="722" r:id="rId16"/>
    <p:sldId id="723" r:id="rId17"/>
    <p:sldId id="725" r:id="rId18"/>
    <p:sldId id="610" r:id="rId19"/>
    <p:sldId id="714" r:id="rId20"/>
    <p:sldId id="699" r:id="rId21"/>
    <p:sldId id="693" r:id="rId22"/>
    <p:sldId id="694" r:id="rId23"/>
    <p:sldId id="306" r:id="rId24"/>
    <p:sldId id="366" r:id="rId25"/>
    <p:sldId id="379" r:id="rId26"/>
    <p:sldId id="394" r:id="rId27"/>
    <p:sldId id="335" r:id="rId28"/>
    <p:sldId id="702" r:id="rId29"/>
    <p:sldId id="705" r:id="rId30"/>
    <p:sldId id="701" r:id="rId31"/>
    <p:sldId id="398" r:id="rId32"/>
    <p:sldId id="715" r:id="rId33"/>
    <p:sldId id="729" r:id="rId34"/>
    <p:sldId id="717" r:id="rId35"/>
    <p:sldId id="716" r:id="rId36"/>
    <p:sldId id="257" r:id="rId37"/>
    <p:sldId id="304" r:id="rId38"/>
    <p:sldId id="350" r:id="rId39"/>
    <p:sldId id="402" r:id="rId40"/>
    <p:sldId id="256" r:id="rId41"/>
    <p:sldId id="611" r:id="rId42"/>
    <p:sldId id="718" r:id="rId43"/>
    <p:sldId id="719" r:id="rId44"/>
    <p:sldId id="724" r:id="rId45"/>
    <p:sldId id="691" r:id="rId46"/>
    <p:sldId id="707" r:id="rId47"/>
    <p:sldId id="644" r:id="rId48"/>
    <p:sldId id="639" r:id="rId49"/>
    <p:sldId id="649" r:id="rId50"/>
    <p:sldId id="410" r:id="rId51"/>
    <p:sldId id="393" r:id="rId52"/>
    <p:sldId id="659" r:id="rId53"/>
    <p:sldId id="678" r:id="rId54"/>
    <p:sldId id="704" r:id="rId55"/>
    <p:sldId id="692" r:id="rId56"/>
    <p:sldId id="440" r:id="rId57"/>
    <p:sldId id="395" r:id="rId58"/>
    <p:sldId id="396" r:id="rId59"/>
    <p:sldId id="720" r:id="rId60"/>
    <p:sldId id="652" r:id="rId6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3" autoAdjust="0"/>
    <p:restoredTop sz="96344" autoAdjust="0"/>
  </p:normalViewPr>
  <p:slideViewPr>
    <p:cSldViewPr snapToGrid="0" showGuides="1">
      <p:cViewPr varScale="1">
        <p:scale>
          <a:sx n="106" d="100"/>
          <a:sy n="106" d="100"/>
        </p:scale>
        <p:origin x="138" y="192"/>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2023/4/28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effectLst/>
                <a:latin typeface="BIZ UDP明朝 Medium" panose="02020500000000000000" pitchFamily="18" charset="-128"/>
                <a:ea typeface="BIZ UDP明朝 Medium" panose="02020500000000000000" pitchFamily="18" charset="-128"/>
              </a:rPr>
              <a:t>物理的な細胞外基質（</a:t>
            </a:r>
            <a:r>
              <a:rPr lang="en-US" altLang="ja-JP" b="0" i="0" dirty="0">
                <a:effectLst/>
                <a:latin typeface="BIZ UDP明朝 Medium" panose="02020500000000000000" pitchFamily="18" charset="-128"/>
                <a:ea typeface="BIZ UDP明朝 Medium" panose="02020500000000000000" pitchFamily="18" charset="-128"/>
              </a:rPr>
              <a:t>Extracellular Matrix; ECM</a:t>
            </a:r>
            <a:r>
              <a:rPr lang="ja-JP" altLang="en-US" b="0" i="0" dirty="0">
                <a:effectLst/>
                <a:latin typeface="BIZ UDP明朝 Medium" panose="02020500000000000000" pitchFamily="18" charset="-128"/>
                <a:ea typeface="BIZ UDP明朝 Medium" panose="02020500000000000000" pitchFamily="18" charset="-128"/>
              </a:rPr>
              <a:t>）や生化学的なシグナル（増殖因子や阻害剤等）の暴露により自己組織化し、高度な自己複製能を有します。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また、生体組織に似た構造だけでなく、それに類似した機能も長期間にわたり維持することができます。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そのため、従来の培養モデル（</a:t>
            </a:r>
            <a:r>
              <a:rPr lang="en-US" altLang="ja-JP" b="0" i="0" dirty="0">
                <a:effectLst/>
                <a:latin typeface="BIZ UDP明朝 Medium" panose="02020500000000000000" pitchFamily="18" charset="-128"/>
                <a:ea typeface="BIZ UDP明朝 Medium" panose="02020500000000000000" pitchFamily="18" charset="-128"/>
              </a:rPr>
              <a:t>2</a:t>
            </a:r>
            <a:r>
              <a:rPr lang="ja-JP" altLang="en-US" b="0" i="0" dirty="0">
                <a:effectLst/>
                <a:latin typeface="BIZ UDP明朝 Medium" panose="02020500000000000000" pitchFamily="18" charset="-128"/>
                <a:ea typeface="BIZ UDP明朝 Medium" panose="02020500000000000000" pitchFamily="18" charset="-128"/>
              </a:rPr>
              <a:t>次元培養法、スフェロイド等他の</a:t>
            </a:r>
            <a:r>
              <a:rPr lang="en-US" altLang="ja-JP" b="0" i="0" dirty="0">
                <a:effectLst/>
                <a:latin typeface="BIZ UDP明朝 Medium" panose="02020500000000000000" pitchFamily="18" charset="-128"/>
                <a:ea typeface="BIZ UDP明朝 Medium" panose="02020500000000000000" pitchFamily="18" charset="-128"/>
              </a:rPr>
              <a:t>3</a:t>
            </a:r>
            <a:r>
              <a:rPr lang="ja-JP" altLang="en-US" b="0" i="0" dirty="0">
                <a:effectLst/>
                <a:latin typeface="BIZ UDP明朝 Medium" panose="02020500000000000000" pitchFamily="18" charset="-128"/>
                <a:ea typeface="BIZ UDP明朝 Medium" panose="02020500000000000000" pitchFamily="18" charset="-128"/>
              </a:rPr>
              <a:t>次元培養法、動物モデル）の弱点を克服できるとされており、次世代培養法として大いに期待されています。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オルガノイド培養が主に応用されている分野は次の通り。　</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発生生物学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病理学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薬物の有効性・毒性試験</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再生医療</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個別化医療</a:t>
            </a:r>
          </a:p>
          <a:p>
            <a:pPr algn="l"/>
            <a:r>
              <a:rPr lang="ja-JP" altLang="en-US" b="0" i="0" dirty="0">
                <a:effectLst/>
                <a:latin typeface="BIZ UDP明朝 Medium" panose="02020500000000000000" pitchFamily="18" charset="-128"/>
                <a:ea typeface="BIZ UDP明朝 Medium" panose="02020500000000000000" pitchFamily="18" charset="-128"/>
              </a:rPr>
              <a:t>オルガノイドは、検体から採取した初代細胞（ヒト幹細胞 </a:t>
            </a:r>
            <a:r>
              <a:rPr lang="en-US" altLang="ja-JP" b="0" i="0" dirty="0">
                <a:effectLst/>
                <a:latin typeface="BIZ UDP明朝 Medium" panose="02020500000000000000" pitchFamily="18" charset="-128"/>
                <a:ea typeface="BIZ UDP明朝 Medium" panose="02020500000000000000" pitchFamily="18" charset="-128"/>
              </a:rPr>
              <a:t>- </a:t>
            </a:r>
            <a:r>
              <a:rPr lang="en-US" altLang="ja-JP" b="0" i="0" dirty="0" err="1">
                <a:effectLst/>
                <a:latin typeface="BIZ UDP明朝 Medium" panose="02020500000000000000" pitchFamily="18" charset="-128"/>
                <a:ea typeface="BIZ UDP明朝 Medium" panose="02020500000000000000" pitchFamily="18" charset="-128"/>
              </a:rPr>
              <a:t>hAdSCs</a:t>
            </a:r>
            <a:r>
              <a:rPr lang="ja-JP" altLang="en-US" b="0" i="0" dirty="0">
                <a:effectLst/>
                <a:latin typeface="BIZ UDP明朝 Medium" panose="02020500000000000000" pitchFamily="18" charset="-128"/>
                <a:ea typeface="BIZ UDP明朝 Medium" panose="02020500000000000000" pitchFamily="18" charset="-128"/>
              </a:rPr>
              <a:t>）または多能性幹細胞（</a:t>
            </a:r>
            <a:r>
              <a:rPr lang="en-US" altLang="ja-JP" b="0" i="0" dirty="0" err="1">
                <a:effectLst/>
                <a:latin typeface="BIZ UDP明朝 Medium" panose="02020500000000000000" pitchFamily="18" charset="-128"/>
                <a:ea typeface="BIZ UDP明朝 Medium" panose="02020500000000000000" pitchFamily="18" charset="-128"/>
              </a:rPr>
              <a:t>hPSCs</a:t>
            </a:r>
            <a:r>
              <a:rPr lang="en-US" altLang="ja-JP" b="0" i="0" dirty="0">
                <a:effectLst/>
                <a:latin typeface="BIZ UDP明朝 Medium" panose="02020500000000000000" pitchFamily="18" charset="-128"/>
                <a:ea typeface="BIZ UDP明朝 Medium" panose="02020500000000000000" pitchFamily="18" charset="-128"/>
              </a:rPr>
              <a:t> – </a:t>
            </a:r>
            <a:r>
              <a:rPr lang="ja-JP" altLang="en-US" b="0" i="0" dirty="0">
                <a:effectLst/>
                <a:latin typeface="BIZ UDP明朝 Medium" panose="02020500000000000000" pitchFamily="18" charset="-128"/>
                <a:ea typeface="BIZ UDP明朝 Medium" panose="02020500000000000000" pitchFamily="18" charset="-128"/>
              </a:rPr>
              <a:t>ヒト誘導多能性幹細胞やヒト胚性幹細胞等）を人工細胞外マトリックスの中に包埋し、由来組織に応じたシグナル分子（低分子やタンパク質等）を投与することで樹立されます。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6</a:t>
            </a:fld>
            <a:endParaRPr kumimoji="1" lang="ja-JP" altLang="en-US"/>
          </a:p>
        </p:txBody>
      </p:sp>
    </p:spTree>
    <p:extLst>
      <p:ext uri="{BB962C8B-B14F-4D97-AF65-F5344CB8AC3E}">
        <p14:creationId xmlns:p14="http://schemas.microsoft.com/office/powerpoint/2010/main" val="3152673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endParaRPr kumimoji="1" lang="en-US" altLang="ja-JP" dirty="0"/>
          </a:p>
          <a:p>
            <a:pPr eaLnBrk="1" hangingPunct="1">
              <a:spcBef>
                <a:spcPct val="0"/>
              </a:spcBef>
            </a:pP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29</a:t>
            </a:fld>
            <a:endParaRPr kumimoji="1" lang="ja-JP" altLang="en-US"/>
          </a:p>
        </p:txBody>
      </p:sp>
    </p:spTree>
    <p:extLst>
      <p:ext uri="{BB962C8B-B14F-4D97-AF65-F5344CB8AC3E}">
        <p14:creationId xmlns:p14="http://schemas.microsoft.com/office/powerpoint/2010/main" val="287854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30</a:t>
            </a:fld>
            <a:endParaRPr kumimoji="1" lang="ja-JP" altLang="en-US"/>
          </a:p>
        </p:txBody>
      </p:sp>
    </p:spTree>
    <p:extLst>
      <p:ext uri="{BB962C8B-B14F-4D97-AF65-F5344CB8AC3E}">
        <p14:creationId xmlns:p14="http://schemas.microsoft.com/office/powerpoint/2010/main" val="4073487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31</a:t>
            </a:fld>
            <a:endParaRPr kumimoji="1" lang="ja-JP" altLang="en-US"/>
          </a:p>
        </p:txBody>
      </p:sp>
    </p:spTree>
    <p:extLst>
      <p:ext uri="{BB962C8B-B14F-4D97-AF65-F5344CB8AC3E}">
        <p14:creationId xmlns:p14="http://schemas.microsoft.com/office/powerpoint/2010/main" val="4133522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32</a:t>
            </a:fld>
            <a:endParaRPr kumimoji="1" lang="ja-JP" altLang="en-US"/>
          </a:p>
        </p:txBody>
      </p:sp>
    </p:spTree>
    <p:extLst>
      <p:ext uri="{BB962C8B-B14F-4D97-AF65-F5344CB8AC3E}">
        <p14:creationId xmlns:p14="http://schemas.microsoft.com/office/powerpoint/2010/main" val="3218280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33</a:t>
            </a:fld>
            <a:endParaRPr kumimoji="1" lang="ja-JP" altLang="en-US"/>
          </a:p>
        </p:txBody>
      </p:sp>
    </p:spTree>
    <p:extLst>
      <p:ext uri="{BB962C8B-B14F-4D97-AF65-F5344CB8AC3E}">
        <p14:creationId xmlns:p14="http://schemas.microsoft.com/office/powerpoint/2010/main" val="800423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34</a:t>
            </a:fld>
            <a:endParaRPr kumimoji="1" lang="ja-JP" altLang="en-US"/>
          </a:p>
        </p:txBody>
      </p:sp>
    </p:spTree>
    <p:extLst>
      <p:ext uri="{BB962C8B-B14F-4D97-AF65-F5344CB8AC3E}">
        <p14:creationId xmlns:p14="http://schemas.microsoft.com/office/powerpoint/2010/main" val="4146681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エピソード記憶を有効に人工知能に取り組んだ例が、</a:t>
            </a:r>
            <a:r>
              <a:rPr lang="en-US" altLang="ja-JP" b="1" dirty="0"/>
              <a:t>DQN (Deep Q-Network)</a:t>
            </a:r>
            <a:r>
              <a:rPr lang="ja-JP" altLang="en-US" dirty="0"/>
              <a:t>です。</a:t>
            </a:r>
            <a:r>
              <a:rPr lang="en-US" altLang="ja-JP" dirty="0" err="1"/>
              <a:t>DeepMind</a:t>
            </a:r>
            <a:r>
              <a:rPr lang="ja-JP" altLang="en-US" dirty="0"/>
              <a:t>発のブレイクスルーを起こした人工知能で、特徴となっているのは</a:t>
            </a:r>
            <a:r>
              <a:rPr lang="ja-JP" altLang="en-US" b="1" dirty="0"/>
              <a:t>深層学習（</a:t>
            </a:r>
            <a:r>
              <a:rPr lang="en-US" altLang="ja-JP" b="1" dirty="0"/>
              <a:t>Deep Learning</a:t>
            </a:r>
            <a:r>
              <a:rPr lang="ja-JP" altLang="en-US" b="1" dirty="0"/>
              <a:t>） </a:t>
            </a:r>
            <a:r>
              <a:rPr lang="en-US" altLang="ja-JP" b="1" dirty="0"/>
              <a:t>+ </a:t>
            </a:r>
            <a:r>
              <a:rPr lang="ja-JP" altLang="en-US" b="1" dirty="0"/>
              <a:t>強化学習（</a:t>
            </a:r>
            <a:r>
              <a:rPr lang="en-US" altLang="ja-JP" b="1" dirty="0"/>
              <a:t>Reinforcement Learning</a:t>
            </a:r>
            <a:r>
              <a:rPr lang="ja-JP" altLang="en-US" b="1" dirty="0"/>
              <a:t>）</a:t>
            </a:r>
            <a:r>
              <a:rPr lang="ja-JP" altLang="en-US" dirty="0"/>
              <a:t>という組み合わせです。</a:t>
            </a:r>
            <a:r>
              <a:rPr lang="en-US" altLang="ja-JP" dirty="0"/>
              <a:t>Atari 2600 video games</a:t>
            </a:r>
            <a:r>
              <a:rPr lang="ja-JP" altLang="en-US" dirty="0"/>
              <a:t>というインベーダーなどの古典的なビデオゲームを、画像のピクセル情報のみをインプットに</a:t>
            </a:r>
            <a:r>
              <a:rPr lang="en-US" altLang="ja-JP" dirty="0"/>
              <a:t>0</a:t>
            </a:r>
            <a:r>
              <a:rPr lang="ja-JP" altLang="en-US" dirty="0"/>
              <a:t>から学習していき、人間を越えるパフォーマンスを出した話 </a:t>
            </a:r>
            <a:r>
              <a:rPr lang="en-US" altLang="ja-JP" dirty="0"/>
              <a:t>(</a:t>
            </a:r>
            <a:r>
              <a:rPr lang="en-US" altLang="ja-JP" baseline="30000" dirty="0"/>
              <a:t>5</a:t>
            </a:r>
            <a:r>
              <a:rPr lang="en-US" altLang="ja-JP" dirty="0"/>
              <a:t>Mnih et al., 2015)</a:t>
            </a:r>
            <a:r>
              <a:rPr lang="ja-JP" altLang="en-US" dirty="0"/>
              <a:t>は有名ですが、そのパフォーマンスの</a:t>
            </a:r>
            <a:r>
              <a:rPr lang="en-US" altLang="ja-JP" dirty="0"/>
              <a:t>1</a:t>
            </a:r>
            <a:r>
              <a:rPr lang="ja-JP" altLang="en-US" dirty="0" err="1"/>
              <a:t>つの</a:t>
            </a:r>
            <a:r>
              <a:rPr lang="ja-JP" altLang="en-US" dirty="0"/>
              <a:t>カギは、</a:t>
            </a:r>
            <a:r>
              <a:rPr lang="en-US" altLang="ja-JP" dirty="0"/>
              <a:t>"experience-replay"</a:t>
            </a:r>
            <a:r>
              <a:rPr lang="ja-JP" altLang="en-US" dirty="0"/>
              <a:t>という、ネットワークがトレーニングデータの一部を保管し、オフラインで繰り返し再生することで、過去の成功と失敗を学びなおす仕組みにあります。この仕組みにより、人工知能はデータをより効率的に使い、学習することができます。この記憶を繰り返し再生する仕組みは、人間の場合睡眠中に特に起きます。</a:t>
            </a:r>
          </a:p>
          <a:p>
            <a:r>
              <a:rPr lang="ja-JP" altLang="en-US" dirty="0"/>
              <a:t>　人の場合、脳の中で記憶が繰り返し再生されることで長期にわたって保存されるのですが、もちろんその利点は</a:t>
            </a:r>
            <a:r>
              <a:rPr lang="en-US" altLang="ja-JP" b="1" dirty="0"/>
              <a:t>Episodic control</a:t>
            </a:r>
            <a:r>
              <a:rPr lang="ja-JP" altLang="en-US" b="1" dirty="0"/>
              <a:t>（エピソード的コントロール）</a:t>
            </a:r>
            <a:r>
              <a:rPr lang="ja-JP" altLang="en-US" dirty="0"/>
              <a:t>にあります。要は、新しい状況を目の前にしたとき、過去の似た状況を参照し、次の行動の手掛かりにすることです。</a:t>
            </a:r>
            <a:r>
              <a:rPr lang="en-US" altLang="ja-JP" dirty="0"/>
              <a:t>DQN</a:t>
            </a:r>
            <a:r>
              <a:rPr lang="ja-JP" altLang="en-US" dirty="0"/>
              <a:t>は「エピソード記憶」を持っているので、例えば取り組んでいるビデオゲームで新しい場面に直面した時、過去の似た状況を参照し、次の一手を選択することができます。</a:t>
            </a:r>
          </a:p>
          <a:p>
            <a:r>
              <a:rPr lang="ja-JP" altLang="en-US" dirty="0"/>
              <a:t>　具体的には、トレーニングの中で経験してきた場面 </a:t>
            </a:r>
            <a:r>
              <a:rPr lang="en-US" altLang="ja-JP" dirty="0"/>
              <a:t>(states)</a:t>
            </a:r>
            <a:r>
              <a:rPr lang="ja-JP" altLang="en-US" dirty="0"/>
              <a:t>と、その場面で可能な行動 </a:t>
            </a:r>
            <a:r>
              <a:rPr lang="en-US" altLang="ja-JP" dirty="0"/>
              <a:t>(action)</a:t>
            </a:r>
            <a:r>
              <a:rPr lang="ja-JP" altLang="en-US" dirty="0"/>
              <a:t>を取った時に対応する最大の報酬値 </a:t>
            </a:r>
            <a:r>
              <a:rPr lang="en-US" altLang="ja-JP" dirty="0"/>
              <a:t>(Q-value)</a:t>
            </a:r>
            <a:r>
              <a:rPr lang="ja-JP" altLang="en-US" dirty="0"/>
              <a:t>を、記憶として</a:t>
            </a:r>
            <a:r>
              <a:rPr lang="en-US" altLang="ja-JP" dirty="0"/>
              <a:t>DQN</a:t>
            </a:r>
            <a:r>
              <a:rPr lang="ja-JP" altLang="en-US" dirty="0"/>
              <a:t>は持っています。新しい場面に直面した時、過去の近い場面 </a:t>
            </a:r>
            <a:r>
              <a:rPr lang="en-US" altLang="ja-JP" dirty="0"/>
              <a:t>(k-means)</a:t>
            </a:r>
            <a:r>
              <a:rPr lang="ja-JP" altLang="en-US" dirty="0"/>
              <a:t>で可能な行動の選択肢それぞれの</a:t>
            </a:r>
            <a:r>
              <a:rPr lang="en-US" altLang="ja-JP" dirty="0"/>
              <a:t>Q-value</a:t>
            </a:r>
            <a:r>
              <a:rPr lang="ja-JP" altLang="en-US" dirty="0"/>
              <a:t>を計算し、最も利益の大きいと思われる行動をします。</a:t>
            </a:r>
            <a:r>
              <a:rPr lang="en-US" altLang="ja-JP" dirty="0"/>
              <a:t>DQN</a:t>
            </a:r>
            <a:r>
              <a:rPr lang="ja-JP" altLang="en-US" dirty="0"/>
              <a:t>が示したように、こうしたエピソード記憶的なものを持つ人工知能には、既存の人工知能をはるかに超えたパフォーマンスが期待できます。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36</a:t>
            </a:fld>
            <a:endParaRPr kumimoji="1" lang="ja-JP" altLang="en-US"/>
          </a:p>
        </p:txBody>
      </p:sp>
    </p:spTree>
    <p:extLst>
      <p:ext uri="{BB962C8B-B14F-4D97-AF65-F5344CB8AC3E}">
        <p14:creationId xmlns:p14="http://schemas.microsoft.com/office/powerpoint/2010/main" val="3090991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Internet of Things</a:t>
            </a:r>
            <a:r>
              <a:rPr kumimoji="1" lang="ja-JP" altLang="en-US" dirty="0"/>
              <a:t>（インターネットオブシングス）は、</a:t>
            </a:r>
            <a:r>
              <a:rPr kumimoji="1" lang="en-US" altLang="ja-JP" dirty="0"/>
              <a:t>Thing</a:t>
            </a:r>
            <a:r>
              <a:rPr kumimoji="1" lang="ja-JP" altLang="en-US" dirty="0"/>
              <a:t>がインターネットにつながるんだけれども、そこに人間が入ってきて人間の能力がネットワークを超えていったり、コンピューターの能力が人間につながったり、さらに人間と</a:t>
            </a:r>
            <a:r>
              <a:rPr kumimoji="1" lang="en-US" altLang="ja-JP" dirty="0"/>
              <a:t>AI</a:t>
            </a:r>
            <a:r>
              <a:rPr kumimoji="1" lang="ja-JP" altLang="en-US" dirty="0"/>
              <a:t>の能力が融合したりということで新しい時代が来るんじゃないかということを思って研究を進めています。</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48</a:t>
            </a:fld>
            <a:endParaRPr kumimoji="1" lang="ja-JP" altLang="en-US"/>
          </a:p>
        </p:txBody>
      </p:sp>
    </p:spTree>
    <p:extLst>
      <p:ext uri="{BB962C8B-B14F-4D97-AF65-F5344CB8AC3E}">
        <p14:creationId xmlns:p14="http://schemas.microsoft.com/office/powerpoint/2010/main" val="3890731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a:latin typeface="Meiryo UI" panose="020B0604030504040204" pitchFamily="50" charset="-128"/>
                <a:ea typeface="Meiryo UI" panose="020B0604030504040204" pitchFamily="50" charset="-128"/>
              </a:rPr>
              <a:t>2003</a:t>
            </a:r>
            <a:r>
              <a:rPr lang="ja-JP" altLang="en-US" b="1" dirty="0">
                <a:latin typeface="Meiryo UI" panose="020B0604030504040204" pitchFamily="50" charset="-128"/>
                <a:ea typeface="Meiryo UI" panose="020B0604030504040204" pitchFamily="50" charset="-128"/>
              </a:rPr>
              <a:t>年～</a:t>
            </a:r>
            <a:r>
              <a:rPr lang="en-US" altLang="ja-JP" b="1" dirty="0">
                <a:latin typeface="Meiryo UI" panose="020B0604030504040204" pitchFamily="50" charset="-128"/>
                <a:ea typeface="Meiryo UI" panose="020B0604030504040204" pitchFamily="50" charset="-128"/>
              </a:rPr>
              <a:t>2006</a:t>
            </a:r>
            <a:r>
              <a:rPr lang="ja-JP" altLang="en-US" b="1" dirty="0">
                <a:latin typeface="Meiryo UI" panose="020B0604030504040204" pitchFamily="50" charset="-128"/>
                <a:ea typeface="Meiryo UI" panose="020B0604030504040204" pitchFamily="50" charset="-128"/>
              </a:rPr>
              <a:t>年：光遺伝学の研究</a:t>
            </a:r>
          </a:p>
          <a:p>
            <a:r>
              <a:rPr lang="ja-JP" altLang="en-US" dirty="0">
                <a:latin typeface="Meiryo UI" panose="020B0604030504040204" pitchFamily="50" charset="-128"/>
                <a:ea typeface="Meiryo UI" panose="020B0604030504040204" pitchFamily="50" charset="-128"/>
              </a:rPr>
              <a:t>従来、外部から脳の機能を調べる場合は脳に電極を刺して電流を流す方法が一般的であった。もっとも、この方法では電流を流すことで電極付近の多くの神経細胞も同時に刺激し、損傷させる危険性があった。こうした理由から、脳内の特定の神経細胞が持つ機能を調べることは困難だった。こうした課題を解決したのが、光学と遺伝学を融合した</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光遺伝学</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であった。</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“チャネルロドプシン</a:t>
            </a:r>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または“ハロロドプシン”というタンパク質を脳の特定部位に出現させると、光で刺激するだけで脳の活動を制御できることがわかった。</a:t>
            </a:r>
            <a:r>
              <a:rPr lang="en-US" altLang="ja-JP" dirty="0">
                <a:latin typeface="Meiryo UI" panose="020B0604030504040204" pitchFamily="50" charset="-128"/>
                <a:ea typeface="Meiryo UI" panose="020B0604030504040204" pitchFamily="50" charset="-128"/>
              </a:rPr>
              <a:t>2003</a:t>
            </a:r>
            <a:r>
              <a:rPr lang="ja-JP" altLang="en-US" dirty="0">
                <a:latin typeface="Meiryo UI" panose="020B0604030504040204" pitchFamily="50" charset="-128"/>
                <a:ea typeface="Meiryo UI" panose="020B0604030504040204" pitchFamily="50" charset="-128"/>
              </a:rPr>
              <a:t>年にドイツの研究グループがこのタンパク質を発見し、</a:t>
            </a:r>
            <a:r>
              <a:rPr lang="en-US" altLang="ja-JP" dirty="0">
                <a:latin typeface="Meiryo UI" panose="020B0604030504040204" pitchFamily="50" charset="-128"/>
                <a:ea typeface="Meiryo UI" panose="020B0604030504040204" pitchFamily="50" charset="-128"/>
              </a:rPr>
              <a:t>2005</a:t>
            </a:r>
            <a:r>
              <a:rPr lang="ja-JP" altLang="en-US" dirty="0">
                <a:latin typeface="Meiryo UI" panose="020B0604030504040204" pitchFamily="50" charset="-128"/>
                <a:ea typeface="Meiryo UI" panose="020B0604030504040204" pitchFamily="50" charset="-128"/>
              </a:rPr>
              <a:t>年にはアメリカの研究グループが神経細胞の活動を制御する方法へ応用することに成功した。こうした発見と応用によって確立された光遺伝学の技術により、光に反応するタンパク質を脳の特定部位に出現させ、電流の代わりに光で刺激するだけで脳の活動を制御することが可能となった。すなわち、脳に電極を指すことなく特定の神経細胞の機能を脳の外から操作し、調べられるようになった。</a:t>
            </a:r>
            <a:endParaRPr lang="en-US" altLang="ja-JP" dirty="0">
              <a:latin typeface="Meiryo UI" panose="020B0604030504040204" pitchFamily="50" charset="-128"/>
              <a:ea typeface="Meiryo UI" panose="020B0604030504040204" pitchFamily="50" charset="-128"/>
            </a:endParaRPr>
          </a:p>
          <a:p>
            <a:endParaRPr lang="en-US" altLang="ja-JP" dirty="0">
              <a:effectLst/>
              <a:latin typeface="Meiryo UI" panose="020B0604030504040204" pitchFamily="50" charset="-128"/>
              <a:ea typeface="Meiryo UI" panose="020B0604030504040204" pitchFamily="50" charset="-128"/>
            </a:endParaRPr>
          </a:p>
          <a:p>
            <a:r>
              <a:rPr lang="en-US" altLang="ja-JP" b="1" dirty="0">
                <a:latin typeface="Meiryo UI" panose="020B0604030504040204" pitchFamily="50" charset="-128"/>
                <a:ea typeface="Meiryo UI" panose="020B0604030504040204" pitchFamily="50" charset="-128"/>
              </a:rPr>
              <a:t>2014</a:t>
            </a:r>
            <a:r>
              <a:rPr lang="ja-JP" altLang="en-US" b="1" dirty="0">
                <a:latin typeface="Meiryo UI" panose="020B0604030504040204" pitchFamily="50" charset="-128"/>
                <a:ea typeface="Meiryo UI" panose="020B0604030504040204" pitchFamily="50" charset="-128"/>
              </a:rPr>
              <a:t>年：光遺伝学によってマウスのうつ状態を改善</a:t>
            </a:r>
          </a:p>
          <a:p>
            <a:r>
              <a:rPr lang="ja-JP" altLang="en-US" dirty="0">
                <a:latin typeface="Meiryo UI" panose="020B0604030504040204" pitchFamily="50" charset="-128"/>
                <a:ea typeface="Meiryo UI" panose="020B0604030504040204" pitchFamily="50" charset="-128"/>
              </a:rPr>
              <a:t>　マウスの海馬にある特定の神経細胞群（歯状回）に対して、光遺伝子の手法を用いることで</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嫌な出来事の記憶</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を</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楽しい出来事の記憶</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に書き換えることに成功した。</a:t>
            </a:r>
            <a:br>
              <a:rPr lang="ja-JP" altLang="en-US"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　この実験では、予めマウスに“楽しい出来事”を体験させ、そのときに活動した脳の海馬体の歯状回という部位の神経細胞を“標識”させた。この神経細胞に光を当てることにより、意図的に細胞を活性化させることが可能となる。強制的にうつ状態にしたマウス（うつ状態が確認できるマウス）に対して標識とした神経細胞に光を当てることで、うつ症状の改善がみられた。すなわち、光による神経細胞群（歯状回）の活性化により、</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楽しい出来事の記憶</a:t>
            </a:r>
            <a:r>
              <a:rPr lang="en-US" altLang="ja-JP" dirty="0">
                <a:latin typeface="Meiryo UI" panose="020B0604030504040204" pitchFamily="50" charset="-128"/>
                <a:ea typeface="Meiryo UI" panose="020B0604030504040204" pitchFamily="50" charset="-128"/>
              </a:rPr>
              <a:t>』</a:t>
            </a:r>
            <a:r>
              <a:rPr lang="ja-JP" altLang="en-US" dirty="0" err="1">
                <a:latin typeface="Meiryo UI" panose="020B0604030504040204" pitchFamily="50" charset="-128"/>
                <a:ea typeface="Meiryo UI" panose="020B0604030504040204" pitchFamily="50" charset="-128"/>
              </a:rPr>
              <a:t>が想</a:t>
            </a:r>
            <a:r>
              <a:rPr lang="ja-JP" altLang="en-US" dirty="0">
                <a:latin typeface="Meiryo UI" panose="020B0604030504040204" pitchFamily="50" charset="-128"/>
                <a:ea typeface="Meiryo UI" panose="020B0604030504040204" pitchFamily="50" charset="-128"/>
              </a:rPr>
              <a:t>起され、うつの症状が改善した。この結果は今後のうつ病の治療法の発展に寄与することが期待されている。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54</a:t>
            </a:fld>
            <a:endParaRPr kumimoji="1" lang="ja-JP" altLang="en-US"/>
          </a:p>
        </p:txBody>
      </p:sp>
    </p:spTree>
    <p:extLst>
      <p:ext uri="{BB962C8B-B14F-4D97-AF65-F5344CB8AC3E}">
        <p14:creationId xmlns:p14="http://schemas.microsoft.com/office/powerpoint/2010/main" val="96335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脊髄損傷は、重篤な運動障害あるいは脚の完全麻痺にさえつながる。</a:t>
            </a:r>
            <a:endParaRPr lang="en-US" altLang="ja-JP" dirty="0"/>
          </a:p>
          <a:p>
            <a:r>
              <a:rPr lang="ja-JP" altLang="en-US" dirty="0"/>
              <a:t>脊髄刺激による標的化ニューロテクノロジーについて報告する。この技術により、</a:t>
            </a:r>
            <a:r>
              <a:rPr lang="en-US" altLang="ja-JP" dirty="0"/>
              <a:t>4</a:t>
            </a:r>
            <a:r>
              <a:rPr lang="ja-JP" altLang="en-US" dirty="0"/>
              <a:t>年以上前に脊髄を損傷し、長期に及ぶ広範なリハビリテーションにもかかわらず永続的な運動障害や完全麻痺を示す複数の患者において、歩行の随意制御が可能になった。</a:t>
            </a:r>
            <a:endParaRPr lang="en-US" altLang="ja-JP" dirty="0"/>
          </a:p>
          <a:p>
            <a:r>
              <a:rPr lang="ja-JP" altLang="en-US" dirty="0"/>
              <a:t>リアルタイムのトリガー機能を持つ埋め込み型のパルス発生器を用いて、意図する動作にタイミングを合わせ、腰仙髄へ空間選択的な一連の刺激を送った。この時空間的刺激によって、</a:t>
            </a:r>
            <a:r>
              <a:rPr lang="en-US" altLang="ja-JP" dirty="0"/>
              <a:t>1</a:t>
            </a:r>
            <a:r>
              <a:rPr lang="ja-JP" altLang="en-US" dirty="0"/>
              <a:t>週間以内に、床上歩行において麻痺していた筋肉の適応制御が再確立された。運動能力は、リハビリテーションによって改善した。数か月後、被験者は麻痺していた筋肉の随意制御能を刺激なしでも取り戻し、時空間的刺激を受けている間は屋外での歩行や三輪自転車走行が可能になった。以上の結果は、神経学的な回復を改善し、脊髄損傷後の日常生活での動作を支えるための技術的枠組みを確立する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55</a:t>
            </a:fld>
            <a:endParaRPr kumimoji="1" lang="ja-JP" altLang="en-US"/>
          </a:p>
        </p:txBody>
      </p:sp>
    </p:spTree>
    <p:extLst>
      <p:ext uri="{BB962C8B-B14F-4D97-AF65-F5344CB8AC3E}">
        <p14:creationId xmlns:p14="http://schemas.microsoft.com/office/powerpoint/2010/main" val="2747088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effectLst/>
                <a:latin typeface="BIZ UDP明朝 Medium" panose="02020500000000000000" pitchFamily="18" charset="-128"/>
                <a:ea typeface="BIZ UDP明朝 Medium" panose="02020500000000000000" pitchFamily="18" charset="-128"/>
              </a:rPr>
              <a:t>物理的な細胞外基質（</a:t>
            </a:r>
            <a:r>
              <a:rPr lang="en-US" altLang="ja-JP" b="0" i="0" dirty="0">
                <a:effectLst/>
                <a:latin typeface="BIZ UDP明朝 Medium" panose="02020500000000000000" pitchFamily="18" charset="-128"/>
                <a:ea typeface="BIZ UDP明朝 Medium" panose="02020500000000000000" pitchFamily="18" charset="-128"/>
              </a:rPr>
              <a:t>Extracellular Matrix; ECM</a:t>
            </a:r>
            <a:r>
              <a:rPr lang="ja-JP" altLang="en-US" b="0" i="0" dirty="0">
                <a:effectLst/>
                <a:latin typeface="BIZ UDP明朝 Medium" panose="02020500000000000000" pitchFamily="18" charset="-128"/>
                <a:ea typeface="BIZ UDP明朝 Medium" panose="02020500000000000000" pitchFamily="18" charset="-128"/>
              </a:rPr>
              <a:t>）や生化学的なシグナル（増殖因子や阻害剤等）の暴露により自己組織化し、高度な自己複製能を有します。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また、生体組織に似た構造だけでなく、それに類似した機能も長期間にわたり維持することができます。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そのため、従来の培養モデル（</a:t>
            </a:r>
            <a:r>
              <a:rPr lang="en-US" altLang="ja-JP" b="0" i="0" dirty="0">
                <a:effectLst/>
                <a:latin typeface="BIZ UDP明朝 Medium" panose="02020500000000000000" pitchFamily="18" charset="-128"/>
                <a:ea typeface="BIZ UDP明朝 Medium" panose="02020500000000000000" pitchFamily="18" charset="-128"/>
              </a:rPr>
              <a:t>2</a:t>
            </a:r>
            <a:r>
              <a:rPr lang="ja-JP" altLang="en-US" b="0" i="0" dirty="0">
                <a:effectLst/>
                <a:latin typeface="BIZ UDP明朝 Medium" panose="02020500000000000000" pitchFamily="18" charset="-128"/>
                <a:ea typeface="BIZ UDP明朝 Medium" panose="02020500000000000000" pitchFamily="18" charset="-128"/>
              </a:rPr>
              <a:t>次元培養法、スフェロイド等他の</a:t>
            </a:r>
            <a:r>
              <a:rPr lang="en-US" altLang="ja-JP" b="0" i="0" dirty="0">
                <a:effectLst/>
                <a:latin typeface="BIZ UDP明朝 Medium" panose="02020500000000000000" pitchFamily="18" charset="-128"/>
                <a:ea typeface="BIZ UDP明朝 Medium" panose="02020500000000000000" pitchFamily="18" charset="-128"/>
              </a:rPr>
              <a:t>3</a:t>
            </a:r>
            <a:r>
              <a:rPr lang="ja-JP" altLang="en-US" b="0" i="0" dirty="0">
                <a:effectLst/>
                <a:latin typeface="BIZ UDP明朝 Medium" panose="02020500000000000000" pitchFamily="18" charset="-128"/>
                <a:ea typeface="BIZ UDP明朝 Medium" panose="02020500000000000000" pitchFamily="18" charset="-128"/>
              </a:rPr>
              <a:t>次元培養法、動物モデル）の弱点を克服できるとされており、次世代培養法として大いに期待されています。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オルガノイド培養が主に応用されている分野は次の通り。　</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発生生物学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病理学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薬物の有効性・毒性試験</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再生医療</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個別化医療</a:t>
            </a:r>
          </a:p>
          <a:p>
            <a:pPr algn="l"/>
            <a:r>
              <a:rPr lang="ja-JP" altLang="en-US" b="0" i="0" dirty="0">
                <a:effectLst/>
                <a:latin typeface="BIZ UDP明朝 Medium" panose="02020500000000000000" pitchFamily="18" charset="-128"/>
                <a:ea typeface="BIZ UDP明朝 Medium" panose="02020500000000000000" pitchFamily="18" charset="-128"/>
              </a:rPr>
              <a:t>オルガノイドは、検体から採取した初代細胞（ヒト幹細胞 </a:t>
            </a:r>
            <a:r>
              <a:rPr lang="en-US" altLang="ja-JP" b="0" i="0" dirty="0">
                <a:effectLst/>
                <a:latin typeface="BIZ UDP明朝 Medium" panose="02020500000000000000" pitchFamily="18" charset="-128"/>
                <a:ea typeface="BIZ UDP明朝 Medium" panose="02020500000000000000" pitchFamily="18" charset="-128"/>
              </a:rPr>
              <a:t>- </a:t>
            </a:r>
            <a:r>
              <a:rPr lang="en-US" altLang="ja-JP" b="0" i="0" dirty="0" err="1">
                <a:effectLst/>
                <a:latin typeface="BIZ UDP明朝 Medium" panose="02020500000000000000" pitchFamily="18" charset="-128"/>
                <a:ea typeface="BIZ UDP明朝 Medium" panose="02020500000000000000" pitchFamily="18" charset="-128"/>
              </a:rPr>
              <a:t>hAdSCs</a:t>
            </a:r>
            <a:r>
              <a:rPr lang="ja-JP" altLang="en-US" b="0" i="0" dirty="0">
                <a:effectLst/>
                <a:latin typeface="BIZ UDP明朝 Medium" panose="02020500000000000000" pitchFamily="18" charset="-128"/>
                <a:ea typeface="BIZ UDP明朝 Medium" panose="02020500000000000000" pitchFamily="18" charset="-128"/>
              </a:rPr>
              <a:t>）または多能性幹細胞（</a:t>
            </a:r>
            <a:r>
              <a:rPr lang="en-US" altLang="ja-JP" b="0" i="0" dirty="0" err="1">
                <a:effectLst/>
                <a:latin typeface="BIZ UDP明朝 Medium" panose="02020500000000000000" pitchFamily="18" charset="-128"/>
                <a:ea typeface="BIZ UDP明朝 Medium" panose="02020500000000000000" pitchFamily="18" charset="-128"/>
              </a:rPr>
              <a:t>hPSCs</a:t>
            </a:r>
            <a:r>
              <a:rPr lang="en-US" altLang="ja-JP" b="0" i="0" dirty="0">
                <a:effectLst/>
                <a:latin typeface="BIZ UDP明朝 Medium" panose="02020500000000000000" pitchFamily="18" charset="-128"/>
                <a:ea typeface="BIZ UDP明朝 Medium" panose="02020500000000000000" pitchFamily="18" charset="-128"/>
              </a:rPr>
              <a:t> – </a:t>
            </a:r>
            <a:r>
              <a:rPr lang="ja-JP" altLang="en-US" b="0" i="0" dirty="0">
                <a:effectLst/>
                <a:latin typeface="BIZ UDP明朝 Medium" panose="02020500000000000000" pitchFamily="18" charset="-128"/>
                <a:ea typeface="BIZ UDP明朝 Medium" panose="02020500000000000000" pitchFamily="18" charset="-128"/>
              </a:rPr>
              <a:t>ヒト誘導多能性幹細胞やヒト胚性幹細胞等）を人工細胞外マトリックスの中に包埋し、由来組織に応じたシグナル分子（低分子やタンパク質等）を投与することで樹立されます。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7</a:t>
            </a:fld>
            <a:endParaRPr kumimoji="1" lang="ja-JP" altLang="en-US"/>
          </a:p>
        </p:txBody>
      </p:sp>
    </p:spTree>
    <p:extLst>
      <p:ext uri="{BB962C8B-B14F-4D97-AF65-F5344CB8AC3E}">
        <p14:creationId xmlns:p14="http://schemas.microsoft.com/office/powerpoint/2010/main" val="3553883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56</a:t>
            </a:fld>
            <a:endParaRPr kumimoji="1" lang="ja-JP" altLang="en-US"/>
          </a:p>
        </p:txBody>
      </p:sp>
    </p:spTree>
    <p:extLst>
      <p:ext uri="{BB962C8B-B14F-4D97-AF65-F5344CB8AC3E}">
        <p14:creationId xmlns:p14="http://schemas.microsoft.com/office/powerpoint/2010/main" val="150436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8</a:t>
            </a:fld>
            <a:endParaRPr kumimoji="1" lang="ja-JP" altLang="en-US"/>
          </a:p>
        </p:txBody>
      </p:sp>
    </p:spTree>
    <p:extLst>
      <p:ext uri="{BB962C8B-B14F-4D97-AF65-F5344CB8AC3E}">
        <p14:creationId xmlns:p14="http://schemas.microsoft.com/office/powerpoint/2010/main" val="2250332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effectLst/>
                <a:latin typeface="BIZ UDP明朝 Medium" panose="02020500000000000000" pitchFamily="18" charset="-128"/>
                <a:ea typeface="BIZ UDP明朝 Medium" panose="02020500000000000000" pitchFamily="18" charset="-128"/>
              </a:rPr>
              <a:t>物理的な細胞外基質（</a:t>
            </a:r>
            <a:r>
              <a:rPr lang="en-US" altLang="ja-JP" b="0" i="0" dirty="0">
                <a:effectLst/>
                <a:latin typeface="BIZ UDP明朝 Medium" panose="02020500000000000000" pitchFamily="18" charset="-128"/>
                <a:ea typeface="BIZ UDP明朝 Medium" panose="02020500000000000000" pitchFamily="18" charset="-128"/>
              </a:rPr>
              <a:t>Extracellular Matrix; ECM</a:t>
            </a:r>
            <a:r>
              <a:rPr lang="ja-JP" altLang="en-US" b="0" i="0" dirty="0">
                <a:effectLst/>
                <a:latin typeface="BIZ UDP明朝 Medium" panose="02020500000000000000" pitchFamily="18" charset="-128"/>
                <a:ea typeface="BIZ UDP明朝 Medium" panose="02020500000000000000" pitchFamily="18" charset="-128"/>
              </a:rPr>
              <a:t>）や生化学的なシグナル（増殖因子や阻害剤等）の暴露により自己組織化し、高度な自己複製能を有します。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また、生体組織に似た構造だけでなく、それに類似した機能も長期間にわたり維持することができます。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そのため、従来の培養モデル（</a:t>
            </a:r>
            <a:r>
              <a:rPr lang="en-US" altLang="ja-JP" b="0" i="0" dirty="0">
                <a:effectLst/>
                <a:latin typeface="BIZ UDP明朝 Medium" panose="02020500000000000000" pitchFamily="18" charset="-128"/>
                <a:ea typeface="BIZ UDP明朝 Medium" panose="02020500000000000000" pitchFamily="18" charset="-128"/>
              </a:rPr>
              <a:t>2</a:t>
            </a:r>
            <a:r>
              <a:rPr lang="ja-JP" altLang="en-US" b="0" i="0" dirty="0">
                <a:effectLst/>
                <a:latin typeface="BIZ UDP明朝 Medium" panose="02020500000000000000" pitchFamily="18" charset="-128"/>
                <a:ea typeface="BIZ UDP明朝 Medium" panose="02020500000000000000" pitchFamily="18" charset="-128"/>
              </a:rPr>
              <a:t>次元培養法、スフェロイド等他の</a:t>
            </a:r>
            <a:r>
              <a:rPr lang="en-US" altLang="ja-JP" b="0" i="0" dirty="0">
                <a:effectLst/>
                <a:latin typeface="BIZ UDP明朝 Medium" panose="02020500000000000000" pitchFamily="18" charset="-128"/>
                <a:ea typeface="BIZ UDP明朝 Medium" panose="02020500000000000000" pitchFamily="18" charset="-128"/>
              </a:rPr>
              <a:t>3</a:t>
            </a:r>
            <a:r>
              <a:rPr lang="ja-JP" altLang="en-US" b="0" i="0" dirty="0">
                <a:effectLst/>
                <a:latin typeface="BIZ UDP明朝 Medium" panose="02020500000000000000" pitchFamily="18" charset="-128"/>
                <a:ea typeface="BIZ UDP明朝 Medium" panose="02020500000000000000" pitchFamily="18" charset="-128"/>
              </a:rPr>
              <a:t>次元培養法、動物モデル）の弱点を克服できるとされており、次世代培養法として大いに期待されています。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オルガノイド培養が主に応用されている分野は次の通り。　</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発生生物学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病理学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薬物の有効性・毒性試験</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再生医療</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個別化医療</a:t>
            </a:r>
          </a:p>
          <a:p>
            <a:pPr algn="l"/>
            <a:r>
              <a:rPr lang="ja-JP" altLang="en-US" b="0" i="0" dirty="0">
                <a:effectLst/>
                <a:latin typeface="BIZ UDP明朝 Medium" panose="02020500000000000000" pitchFamily="18" charset="-128"/>
                <a:ea typeface="BIZ UDP明朝 Medium" panose="02020500000000000000" pitchFamily="18" charset="-128"/>
              </a:rPr>
              <a:t>オルガノイドは、検体から採取した初代細胞（ヒト幹細胞 </a:t>
            </a:r>
            <a:r>
              <a:rPr lang="en-US" altLang="ja-JP" b="0" i="0" dirty="0">
                <a:effectLst/>
                <a:latin typeface="BIZ UDP明朝 Medium" panose="02020500000000000000" pitchFamily="18" charset="-128"/>
                <a:ea typeface="BIZ UDP明朝 Medium" panose="02020500000000000000" pitchFamily="18" charset="-128"/>
              </a:rPr>
              <a:t>- </a:t>
            </a:r>
            <a:r>
              <a:rPr lang="en-US" altLang="ja-JP" b="0" i="0" dirty="0" err="1">
                <a:effectLst/>
                <a:latin typeface="BIZ UDP明朝 Medium" panose="02020500000000000000" pitchFamily="18" charset="-128"/>
                <a:ea typeface="BIZ UDP明朝 Medium" panose="02020500000000000000" pitchFamily="18" charset="-128"/>
              </a:rPr>
              <a:t>hAdSCs</a:t>
            </a:r>
            <a:r>
              <a:rPr lang="ja-JP" altLang="en-US" b="0" i="0" dirty="0">
                <a:effectLst/>
                <a:latin typeface="BIZ UDP明朝 Medium" panose="02020500000000000000" pitchFamily="18" charset="-128"/>
                <a:ea typeface="BIZ UDP明朝 Medium" panose="02020500000000000000" pitchFamily="18" charset="-128"/>
              </a:rPr>
              <a:t>）または多能性幹細胞（</a:t>
            </a:r>
            <a:r>
              <a:rPr lang="en-US" altLang="ja-JP" b="0" i="0" dirty="0" err="1">
                <a:effectLst/>
                <a:latin typeface="BIZ UDP明朝 Medium" panose="02020500000000000000" pitchFamily="18" charset="-128"/>
                <a:ea typeface="BIZ UDP明朝 Medium" panose="02020500000000000000" pitchFamily="18" charset="-128"/>
              </a:rPr>
              <a:t>hPSCs</a:t>
            </a:r>
            <a:r>
              <a:rPr lang="en-US" altLang="ja-JP" b="0" i="0" dirty="0">
                <a:effectLst/>
                <a:latin typeface="BIZ UDP明朝 Medium" panose="02020500000000000000" pitchFamily="18" charset="-128"/>
                <a:ea typeface="BIZ UDP明朝 Medium" panose="02020500000000000000" pitchFamily="18" charset="-128"/>
              </a:rPr>
              <a:t> – </a:t>
            </a:r>
            <a:r>
              <a:rPr lang="ja-JP" altLang="en-US" b="0" i="0" dirty="0">
                <a:effectLst/>
                <a:latin typeface="BIZ UDP明朝 Medium" panose="02020500000000000000" pitchFamily="18" charset="-128"/>
                <a:ea typeface="BIZ UDP明朝 Medium" panose="02020500000000000000" pitchFamily="18" charset="-128"/>
              </a:rPr>
              <a:t>ヒト誘導多能性幹細胞やヒト胚性幹細胞等）を人工細胞外マトリックスの中に包埋し、由来組織に応じたシグナル分子（低分子やタンパク質等）を投与することで樹立されます。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9</a:t>
            </a:fld>
            <a:endParaRPr kumimoji="1" lang="ja-JP" altLang="en-US"/>
          </a:p>
        </p:txBody>
      </p:sp>
    </p:spTree>
    <p:extLst>
      <p:ext uri="{BB962C8B-B14F-4D97-AF65-F5344CB8AC3E}">
        <p14:creationId xmlns:p14="http://schemas.microsoft.com/office/powerpoint/2010/main" val="3267336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Hypothalamus</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17</a:t>
            </a:fld>
            <a:endParaRPr kumimoji="1" lang="ja-JP" altLang="en-US"/>
          </a:p>
        </p:txBody>
      </p:sp>
    </p:spTree>
    <p:extLst>
      <p:ext uri="{BB962C8B-B14F-4D97-AF65-F5344CB8AC3E}">
        <p14:creationId xmlns:p14="http://schemas.microsoft.com/office/powerpoint/2010/main" val="232700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21</a:t>
            </a:fld>
            <a:endParaRPr kumimoji="1" lang="ja-JP" altLang="en-US"/>
          </a:p>
        </p:txBody>
      </p:sp>
    </p:spTree>
    <p:extLst>
      <p:ext uri="{BB962C8B-B14F-4D97-AF65-F5344CB8AC3E}">
        <p14:creationId xmlns:p14="http://schemas.microsoft.com/office/powerpoint/2010/main" val="31241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22</a:t>
            </a:fld>
            <a:endParaRPr kumimoji="1" lang="ja-JP" altLang="en-US"/>
          </a:p>
        </p:txBody>
      </p:sp>
    </p:spTree>
    <p:extLst>
      <p:ext uri="{BB962C8B-B14F-4D97-AF65-F5344CB8AC3E}">
        <p14:creationId xmlns:p14="http://schemas.microsoft.com/office/powerpoint/2010/main" val="157530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23</a:t>
            </a:fld>
            <a:endParaRPr kumimoji="1" lang="ja-JP" altLang="en-US"/>
          </a:p>
        </p:txBody>
      </p:sp>
    </p:spTree>
    <p:extLst>
      <p:ext uri="{BB962C8B-B14F-4D97-AF65-F5344CB8AC3E}">
        <p14:creationId xmlns:p14="http://schemas.microsoft.com/office/powerpoint/2010/main" val="496438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ワシントン大学の研究者らは、脳の電気活動の記録である脳波（</a:t>
            </a:r>
            <a:r>
              <a:rPr kumimoji="1" lang="en-US" altLang="ja-JP" dirty="0"/>
              <a:t>EEG</a:t>
            </a:r>
            <a:r>
              <a:rPr kumimoji="1" lang="ja-JP" altLang="en-US" dirty="0"/>
              <a:t>）計と、脳に情報を送ることのできる経頭蓋磁気刺激（</a:t>
            </a:r>
            <a:r>
              <a:rPr kumimoji="1" lang="en-US" altLang="ja-JP" dirty="0"/>
              <a:t>TMS</a:t>
            </a:r>
            <a:r>
              <a:rPr kumimoji="1" lang="ja-JP" altLang="en-US" dirty="0"/>
              <a:t>）装置を使うことで、</a:t>
            </a:r>
            <a:r>
              <a:rPr kumimoji="1" lang="en-US" altLang="ja-JP" dirty="0"/>
              <a:t>3</a:t>
            </a:r>
            <a:r>
              <a:rPr kumimoji="1" lang="ja-JP" altLang="en-US" dirty="0"/>
              <a:t>人の被験者が「脳同士のネットワーク」経由で、協力してテトリス風のゲームをプレイできることを実証。</a:t>
            </a:r>
          </a:p>
          <a:p>
            <a:r>
              <a:rPr kumimoji="1" lang="ja-JP" altLang="en-US" dirty="0"/>
              <a:t>脳の電気活動の記録である脳波（</a:t>
            </a:r>
            <a:r>
              <a:rPr kumimoji="1" lang="en-US" altLang="ja-JP" dirty="0"/>
              <a:t>EEG</a:t>
            </a:r>
            <a:r>
              <a:rPr kumimoji="1" lang="ja-JP" altLang="en-US" dirty="0"/>
              <a:t>）計と、脳に情報を送ることのできる経頭蓋磁気刺激（</a:t>
            </a:r>
            <a:r>
              <a:rPr kumimoji="1" lang="en-US" altLang="ja-JP" dirty="0"/>
              <a:t>TMS</a:t>
            </a:r>
            <a:r>
              <a:rPr kumimoji="1" lang="ja-JP" altLang="en-US" dirty="0"/>
              <a:t>）装置で構成。</a:t>
            </a:r>
          </a:p>
          <a:p>
            <a:r>
              <a:rPr kumimoji="1" lang="en-US" altLang="ja-JP" dirty="0"/>
              <a:t>2015</a:t>
            </a:r>
            <a:r>
              <a:rPr kumimoji="1" lang="ja-JP" altLang="en-US" dirty="0"/>
              <a:t>年、シアトルにあるワシントン大学のアンドレア・ストッコ助教授と同僚らが、このツールを使って、「脳同士のインターフェイス」で</a:t>
            </a:r>
            <a:r>
              <a:rPr kumimoji="1" lang="en-US" altLang="ja-JP" dirty="0"/>
              <a:t>2</a:t>
            </a:r>
            <a:r>
              <a:rPr kumimoji="1" lang="ja-JP" altLang="en-US" dirty="0"/>
              <a:t>人の人間をつなげた。そして</a:t>
            </a:r>
            <a:r>
              <a:rPr kumimoji="1" lang="en-US" altLang="ja-JP" dirty="0"/>
              <a:t>2</a:t>
            </a:r>
            <a:r>
              <a:rPr kumimoji="1" lang="ja-JP" altLang="en-US" dirty="0"/>
              <a:t>人に</a:t>
            </a:r>
            <a:r>
              <a:rPr kumimoji="1" lang="en-US" altLang="ja-JP" dirty="0"/>
              <a:t>20</a:t>
            </a:r>
            <a:r>
              <a:rPr kumimoji="1" lang="ja-JP" altLang="en-US" dirty="0"/>
              <a:t>の質問ゲームをしてもらった。</a:t>
            </a:r>
          </a:p>
          <a:p>
            <a:r>
              <a:rPr kumimoji="1" lang="ja-JP" altLang="en-US" dirty="0"/>
              <a:t>複数の人間を脳同士の対話に参加させることが、次なる段階となるのは明らかだろう。そして先日、ストッコ助教授らは世界初の「脳同士のネットワーク」を使ってそれを実現したと発表した。同助教授らが「ブレインネット（</a:t>
            </a:r>
            <a:r>
              <a:rPr kumimoji="1" lang="en-US" altLang="ja-JP" dirty="0" err="1"/>
              <a:t>BrainNet</a:t>
            </a:r>
            <a:r>
              <a:rPr kumimoji="1" lang="ja-JP" altLang="en-US" dirty="0"/>
              <a:t>）」と呼ぶネットワークを使うと、少人数のグループでテトリス風の共同ゲームをプレイできる。「この研究は、接続された脳の</a:t>
            </a:r>
            <a:r>
              <a:rPr kumimoji="1" lang="en-US" altLang="ja-JP" dirty="0"/>
              <a:t>『</a:t>
            </a:r>
            <a:r>
              <a:rPr kumimoji="1" lang="ja-JP" altLang="en-US" dirty="0"/>
              <a:t>ソーシャル・ネットワーク</a:t>
            </a:r>
            <a:r>
              <a:rPr kumimoji="1" lang="en-US" altLang="ja-JP" dirty="0"/>
              <a:t>』</a:t>
            </a:r>
            <a:r>
              <a:rPr kumimoji="1" lang="ja-JP" altLang="en-US" dirty="0"/>
              <a:t>を使うことで、協力して問題を解決できる脳同士のインターフェイスの可能性を向上させるものです」。</a:t>
            </a:r>
          </a:p>
          <a:p>
            <a:r>
              <a:rPr kumimoji="1" lang="ja-JP" altLang="en-US" dirty="0"/>
              <a:t>ブレインネットを支える技術は比較的単純なものだ。脳波計で脳の電気活動を測定する。脳波計は、頭蓋の上に置かれ、脳の電気活動を検出できる複数の電極で構成されている。</a:t>
            </a:r>
          </a:p>
          <a:p>
            <a:r>
              <a:rPr kumimoji="1" lang="ja-JP" altLang="en-US" dirty="0"/>
              <a:t>鍵となるアイデアは、人間は脳から出る信号を比較的容易に変えられるということだ。たとえば、脳の信号は外部信号と簡単に同調する。したがって、</a:t>
            </a:r>
            <a:r>
              <a:rPr kumimoji="1" lang="en-US" altLang="ja-JP" dirty="0"/>
              <a:t>15</a:t>
            </a:r>
            <a:r>
              <a:rPr kumimoji="1" lang="ja-JP" altLang="en-US" dirty="0"/>
              <a:t>ヘルツ（毎秒</a:t>
            </a:r>
            <a:r>
              <a:rPr kumimoji="1" lang="en-US" altLang="ja-JP" dirty="0"/>
              <a:t>15</a:t>
            </a:r>
            <a:r>
              <a:rPr kumimoji="1" lang="ja-JP" altLang="en-US" dirty="0"/>
              <a:t>回）で点滅する光を見ると、同じ周波数の強い電気信号が脳から発せられる。</a:t>
            </a:r>
            <a:r>
              <a:rPr kumimoji="1" lang="en-US" altLang="ja-JP" dirty="0"/>
              <a:t>17</a:t>
            </a:r>
            <a:r>
              <a:rPr kumimoji="1" lang="ja-JP" altLang="en-US" dirty="0"/>
              <a:t>ヘルツで点滅する光に注意を切り替えると、脳信号の周波数も切り替わり、脳波計で比較的簡単に検知できる。</a:t>
            </a:r>
          </a:p>
          <a:p>
            <a:r>
              <a:rPr kumimoji="1" lang="en-US" altLang="ja-JP" dirty="0"/>
              <a:t>TMS</a:t>
            </a:r>
            <a:r>
              <a:rPr kumimoji="1" lang="ja-JP" altLang="en-US" dirty="0"/>
              <a:t>装置は脳の特定領域で電気活動を誘発することで、脳の活動を操る。たとえば、磁気パルスを後頭皮質に集中して当てることで、眼内閃光として知られる光の点滅を見たような感覚を生み出せる。</a:t>
            </a:r>
          </a:p>
          <a:p>
            <a:r>
              <a:rPr kumimoji="1" lang="ja-JP" altLang="en-US" dirty="0"/>
              <a:t>脳波計と</a:t>
            </a:r>
            <a:r>
              <a:rPr kumimoji="1" lang="en-US" altLang="ja-JP" dirty="0"/>
              <a:t>TMS</a:t>
            </a:r>
            <a:r>
              <a:rPr kumimoji="1" lang="ja-JP" altLang="en-US" dirty="0"/>
              <a:t>装置を一緒に使うことで、脳から信号を受け取ったり、直接脳へ信号を送ったりできるようになる。しかし、集団でのコミュニケーションを可能とするネットワークは最近まで構築されていなかった。</a:t>
            </a:r>
          </a:p>
          <a:p>
            <a:r>
              <a:rPr kumimoji="1" lang="ja-JP" altLang="en-US" dirty="0"/>
              <a:t>ストッコ助教授らのチームは、</a:t>
            </a:r>
            <a:r>
              <a:rPr kumimoji="1" lang="en-US" altLang="ja-JP" dirty="0"/>
              <a:t>3</a:t>
            </a:r>
            <a:r>
              <a:rPr kumimoji="1" lang="ja-JP" altLang="en-US" dirty="0"/>
              <a:t>人の人間が脳に直接情報を送受信できるネットワークを構築した。ネットワークは、利用できる脳波計と</a:t>
            </a:r>
            <a:r>
              <a:rPr kumimoji="1" lang="en-US" altLang="ja-JP" dirty="0"/>
              <a:t>TMS</a:t>
            </a:r>
            <a:r>
              <a:rPr kumimoji="1" lang="ja-JP" altLang="en-US" dirty="0"/>
              <a:t>装置の数に応じて簡単に拡張できるという。</a:t>
            </a:r>
          </a:p>
          <a:p>
            <a:r>
              <a:rPr kumimoji="1" lang="ja-JP" altLang="en-US" dirty="0"/>
              <a:t>原理を実証するためのネットワークでは</a:t>
            </a:r>
            <a:r>
              <a:rPr kumimoji="1" lang="en-US" altLang="ja-JP" dirty="0"/>
              <a:t>3</a:t>
            </a:r>
            <a:r>
              <a:rPr kumimoji="1" lang="ja-JP" altLang="en-US" dirty="0"/>
              <a:t>人をつないだ。</a:t>
            </a:r>
            <a:r>
              <a:rPr kumimoji="1" lang="en-US" altLang="ja-JP" dirty="0"/>
              <a:t>2</a:t>
            </a:r>
            <a:r>
              <a:rPr kumimoji="1" lang="ja-JP" altLang="en-US" dirty="0"/>
              <a:t>人が送信者で、残る</a:t>
            </a:r>
            <a:r>
              <a:rPr kumimoji="1" lang="en-US" altLang="ja-JP" dirty="0"/>
              <a:t>1</a:t>
            </a:r>
            <a:r>
              <a:rPr kumimoji="1" lang="ja-JP" altLang="en-US" dirty="0"/>
              <a:t>人は受信と送信が可能だ。それぞれの被験者は別々の部屋にいて、通常のコミュニケーションはできない状態になっている。</a:t>
            </a:r>
            <a:r>
              <a:rPr kumimoji="1" lang="en-US" altLang="ja-JP" dirty="0"/>
              <a:t>3</a:t>
            </a:r>
            <a:r>
              <a:rPr kumimoji="1" lang="ja-JP" altLang="en-US" dirty="0"/>
              <a:t>人は、落ちてくるブロックを回転させて、画面下の空隙にはめ込むテトリス風のゲームを、協力してプレイしなくてはならない。</a:t>
            </a:r>
          </a:p>
          <a:p>
            <a:r>
              <a:rPr kumimoji="1" lang="ja-JP" altLang="en-US" dirty="0"/>
              <a:t>脳波計を装着した</a:t>
            </a:r>
            <a:r>
              <a:rPr kumimoji="1" lang="en-US" altLang="ja-JP" dirty="0"/>
              <a:t>2</a:t>
            </a:r>
            <a:r>
              <a:rPr kumimoji="1" lang="ja-JP" altLang="en-US" dirty="0"/>
              <a:t>人の送信者は画面全体を見ることができる。落ちてくるブロックは</a:t>
            </a:r>
            <a:r>
              <a:rPr kumimoji="1" lang="en-US" altLang="ja-JP" dirty="0"/>
              <a:t>180</a:t>
            </a:r>
            <a:r>
              <a:rPr kumimoji="1" lang="ja-JP" altLang="en-US" dirty="0"/>
              <a:t>度回転させるか、もしくは回転なしで底面の列にはまるようになっている。送信者の</a:t>
            </a:r>
            <a:r>
              <a:rPr kumimoji="1" lang="en-US" altLang="ja-JP" dirty="0"/>
              <a:t>2</a:t>
            </a:r>
            <a:r>
              <a:rPr kumimoji="1" lang="ja-JP" altLang="en-US" dirty="0"/>
              <a:t>人は回転の必要性の有無を判断し、</a:t>
            </a:r>
            <a:r>
              <a:rPr kumimoji="1" lang="en-US" altLang="ja-JP" dirty="0"/>
              <a:t>3</a:t>
            </a:r>
            <a:r>
              <a:rPr kumimoji="1" lang="ja-JP" altLang="en-US" dirty="0"/>
              <a:t>人目にその情報を送らなくてはならない。</a:t>
            </a:r>
          </a:p>
          <a:p>
            <a:r>
              <a:rPr kumimoji="1" lang="ja-JP" altLang="en-US" dirty="0"/>
              <a:t>そのために送信者の</a:t>
            </a:r>
            <a:r>
              <a:rPr kumimoji="1" lang="en-US" altLang="ja-JP" dirty="0"/>
              <a:t>2</a:t>
            </a:r>
            <a:r>
              <a:rPr kumimoji="1" lang="ja-JP" altLang="en-US" dirty="0"/>
              <a:t>人は、脳から出る信号を変化させる。</a:t>
            </a:r>
            <a:r>
              <a:rPr kumimoji="1" lang="en-US" altLang="ja-JP" dirty="0"/>
              <a:t>15</a:t>
            </a:r>
            <a:r>
              <a:rPr kumimoji="1" lang="ja-JP" altLang="en-US" dirty="0"/>
              <a:t>ヘルツの脳信号を脳波計が感知すると、画面右方向にカーソルが動く。カーソルが右側に到達すると、「ブロックを回転せよ」という信号が、装置から受信者に送られる仕組みだ。</a:t>
            </a:r>
          </a:p>
          <a:p>
            <a:r>
              <a:rPr kumimoji="1" lang="ja-JP" altLang="en-US" dirty="0"/>
              <a:t>送信者は、画面のどちらかの端の</a:t>
            </a:r>
            <a:r>
              <a:rPr kumimoji="1" lang="en-US" altLang="ja-JP" dirty="0"/>
              <a:t>LED</a:t>
            </a:r>
            <a:r>
              <a:rPr kumimoji="1" lang="ja-JP" altLang="en-US" dirty="0"/>
              <a:t>を見つめることで脳信号をコントロールできる。一方の</a:t>
            </a:r>
            <a:r>
              <a:rPr kumimoji="1" lang="en-US" altLang="ja-JP" dirty="0"/>
              <a:t>LED</a:t>
            </a:r>
            <a:r>
              <a:rPr kumimoji="1" lang="ja-JP" altLang="en-US" dirty="0"/>
              <a:t>は</a:t>
            </a:r>
            <a:r>
              <a:rPr kumimoji="1" lang="en-US" altLang="ja-JP" dirty="0"/>
              <a:t>15</a:t>
            </a:r>
            <a:r>
              <a:rPr kumimoji="1" lang="ja-JP" altLang="en-US" dirty="0"/>
              <a:t>ヘルツで点滅し、もう一方は</a:t>
            </a:r>
            <a:r>
              <a:rPr kumimoji="1" lang="en-US" altLang="ja-JP" dirty="0"/>
              <a:t>17</a:t>
            </a:r>
            <a:r>
              <a:rPr kumimoji="1" lang="ja-JP" altLang="en-US" dirty="0"/>
              <a:t>ヘルツで点滅している。</a:t>
            </a:r>
          </a:p>
          <a:p>
            <a:r>
              <a:rPr kumimoji="1" lang="ja-JP" altLang="en-US" dirty="0"/>
              <a:t>脳波計と</a:t>
            </a:r>
            <a:r>
              <a:rPr kumimoji="1" lang="en-US" altLang="ja-JP" dirty="0"/>
              <a:t>TMS</a:t>
            </a:r>
            <a:r>
              <a:rPr kumimoji="1" lang="ja-JP" altLang="en-US" dirty="0"/>
              <a:t>装置が取り付けられた受信者は、送信者とは異なる作業をしている。受信者はテトリス画面の上半分しか見ることができないようになっている。そのため、ブロックを見ることはできるが、回転させるべきか</a:t>
            </a:r>
            <a:r>
              <a:rPr kumimoji="1" lang="ja-JP" altLang="en-US" dirty="0" err="1"/>
              <a:t>は</a:t>
            </a:r>
            <a:r>
              <a:rPr kumimoji="1" lang="ja-JP" altLang="en-US" dirty="0"/>
              <a:t>どうかは分からない。しかしながら受信者は、それぞれの送信者からの「回転せよ」もしくは「回転するな」という信号を、</a:t>
            </a:r>
            <a:r>
              <a:rPr kumimoji="1" lang="en-US" altLang="ja-JP" dirty="0"/>
              <a:t>TMS</a:t>
            </a:r>
            <a:r>
              <a:rPr kumimoji="1" lang="ja-JP" altLang="en-US" dirty="0"/>
              <a:t>装置経由で受け取る。</a:t>
            </a:r>
          </a:p>
          <a:p>
            <a:r>
              <a:rPr kumimoji="1" lang="ja-JP" altLang="en-US" dirty="0"/>
              <a:t>信号は、ブロックの回転を示す眼内閃光、もしくは無回転を示す暗闇として受け取る。したがってデータ伝送速度は小さく、</a:t>
            </a:r>
            <a:r>
              <a:rPr kumimoji="1" lang="en-US" altLang="ja-JP" dirty="0"/>
              <a:t>1</a:t>
            </a:r>
            <a:r>
              <a:rPr kumimoji="1" lang="ja-JP" altLang="en-US" dirty="0"/>
              <a:t>回のやりとりで</a:t>
            </a:r>
            <a:r>
              <a:rPr kumimoji="1" lang="en-US" altLang="ja-JP" dirty="0"/>
              <a:t>1</a:t>
            </a:r>
            <a:r>
              <a:rPr kumimoji="1" lang="ja-JP" altLang="en-US" dirty="0"/>
              <a:t>ビットに過ぎない。</a:t>
            </a:r>
          </a:p>
          <a:p>
            <a:r>
              <a:rPr kumimoji="1" lang="en-US" altLang="ja-JP" dirty="0"/>
              <a:t>2</a:t>
            </a:r>
            <a:r>
              <a:rPr kumimoji="1" lang="ja-JP" altLang="en-US" dirty="0"/>
              <a:t>人の送信者からデータを受け取った受信者は行動を起こす。しかし重要な点として、ゲームではさらにもう</a:t>
            </a:r>
            <a:r>
              <a:rPr kumimoji="1" lang="en-US" altLang="ja-JP" dirty="0"/>
              <a:t>1</a:t>
            </a:r>
            <a:r>
              <a:rPr kumimoji="1" lang="ja-JP" altLang="en-US" dirty="0"/>
              <a:t>回やり取りができる。</a:t>
            </a:r>
          </a:p>
          <a:p>
            <a:r>
              <a:rPr kumimoji="1" lang="ja-JP" altLang="en-US" dirty="0"/>
              <a:t>送信者はブロックが落ちていくのを見ることができるので、さらなるコミュニケーションで、受信者が正しい判断をし、回転の有無という次の行動をしたかどうかを知ることができるのだ。</a:t>
            </a:r>
          </a:p>
          <a:p>
            <a:r>
              <a:rPr kumimoji="1" lang="ja-JP" altLang="en-US" dirty="0"/>
              <a:t>この仕組みは、研究者にちょっとした楽しみをもたらす。いくつかの実験で、ストッコ助教授らは、</a:t>
            </a:r>
            <a:r>
              <a:rPr kumimoji="1" lang="en-US" altLang="ja-JP" dirty="0"/>
              <a:t>1</a:t>
            </a:r>
            <a:r>
              <a:rPr kumimoji="1" lang="ja-JP" altLang="en-US" dirty="0"/>
              <a:t>人の送信者からの情報を意図的に変え、受信者がそれを無視すべきか判断できるかどうかを観察してみた。現実の社会的状況でしばしば見られるエラーの要素を導入できるわけだ。</a:t>
            </a:r>
          </a:p>
          <a:p>
            <a:r>
              <a:rPr kumimoji="1" lang="ja-JP" altLang="en-US" dirty="0"/>
              <a:t>ここでストッコ助教授らが調べているのは、データ速度が非常に小さい場合に、人間が正しい判断をできるかどうかという点だ。その結果、社会的動物である人間は、脳同士のプロトコルだけで正しい情報と誤った情報を区別できることが分かった。</a:t>
            </a:r>
          </a:p>
          <a:p>
            <a:r>
              <a:rPr kumimoji="1" lang="ja-JP" altLang="en-US" dirty="0"/>
              <a:t>これは興味深い研究であり、さらに複雑なネットワークへの道を開くものだ。研究チームは、ラボの</a:t>
            </a:r>
            <a:r>
              <a:rPr kumimoji="1" lang="en-US" altLang="ja-JP" dirty="0"/>
              <a:t>3</a:t>
            </a:r>
            <a:r>
              <a:rPr kumimoji="1" lang="ja-JP" altLang="en-US" dirty="0" err="1"/>
              <a:t>つの</a:t>
            </a:r>
            <a:r>
              <a:rPr kumimoji="1" lang="ja-JP" altLang="en-US" dirty="0"/>
              <a:t>部屋の間に設置された特別なネットワーク全体で情報を行き来させられると述べている。しかしながら、ネットワークをインターネットに拡張すれば、世界中の人間の協力を仰げるのではないかと考えるのは妥当なことだろう。</a:t>
            </a:r>
          </a:p>
          <a:p>
            <a:r>
              <a:rPr kumimoji="1" lang="ja-JP" altLang="en-US" dirty="0"/>
              <a:t>「クラウドベースの</a:t>
            </a:r>
            <a:r>
              <a:rPr kumimoji="1" lang="en-US" altLang="ja-JP" dirty="0"/>
              <a:t>『</a:t>
            </a:r>
            <a:r>
              <a:rPr kumimoji="1" lang="ja-JP" altLang="en-US" dirty="0"/>
              <a:t>脳同士のインターフェイス・サーバー</a:t>
            </a:r>
            <a:r>
              <a:rPr kumimoji="1" lang="en-US" altLang="ja-JP" dirty="0"/>
              <a:t>』</a:t>
            </a:r>
            <a:r>
              <a:rPr kumimoji="1" lang="ja-JP" altLang="en-US" dirty="0"/>
              <a:t>があれば、脳同士のインターフェイス・ネットワークにある任意の装置の間で直接情報を送ることができ、インターネットを経由して世界的に運用できるようになるでしょう。そうなれば、世界規模で脳同士のクラウドベースのやり取りが可能となります。そのような脳同士のインターフェイスを追求することで、人間のコミュニケーションや協力体制に新たな地平が開かれるだけでなく、人間の脳をさらに深く理解できます」とストッコ助教授らは述べている。</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25</a:t>
            </a:fld>
            <a:endParaRPr kumimoji="1" lang="ja-JP" altLang="en-US"/>
          </a:p>
        </p:txBody>
      </p:sp>
    </p:spTree>
    <p:extLst>
      <p:ext uri="{BB962C8B-B14F-4D97-AF65-F5344CB8AC3E}">
        <p14:creationId xmlns:p14="http://schemas.microsoft.com/office/powerpoint/2010/main" val="2048521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hyperlink" Target="https://www.cell.com/cell-stem-cell/fulltext/S1934-5909(21)00295?utm_source=E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applewebdata://87C98FAD-17C0-427D-A5B3-2BEDF5678215/#_ftnref2" TargetMode="External"/><Relationship Id="rId2" Type="http://schemas.openxmlformats.org/officeDocument/2006/relationships/hyperlink" Target="applewebdata://87C98FAD-17C0-427D-A5B3-2BEDF5678215/#_ftn2"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s://caat.jhsph.edu/programs/o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png"/><Relationship Id="rId7"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hyperlink" Target="https://tctechcrunch2011.files.wordpress.com/2016/03/bugbot-illo1.jpg"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www.elsevier.com/termsandconditions" TargetMode="External"/><Relationship Id="rId2" Type="http://schemas.openxmlformats.org/officeDocument/2006/relationships/image" Target="../media/image42.jpe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elsevier.com/termsandconditions" TargetMode="Externa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4.jpe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www.statnews.com/2022/10/12/human-neurons-implanted-in-rodent-brain-lead-rat-to-water-and-make-it-drink/"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80.png"/><Relationship Id="rId4" Type="http://schemas.openxmlformats.org/officeDocument/2006/relationships/image" Target="../media/image79.emf"/></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hyperlink" Target="https://www.megarobo.com/kunpeng"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jpg"/><Relationship Id="rId3" Type="http://schemas.openxmlformats.org/officeDocument/2006/relationships/image" Target="../media/image87.jp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jpg"/><Relationship Id="rId2" Type="http://schemas.openxmlformats.org/officeDocument/2006/relationships/image" Target="../media/image86.png"/><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jpg"/><Relationship Id="rId10" Type="http://schemas.openxmlformats.org/officeDocument/2006/relationships/image" Target="../media/image94.png"/><Relationship Id="rId19" Type="http://schemas.openxmlformats.org/officeDocument/2006/relationships/image" Target="../media/image103.jp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106.jpg"/><Relationship Id="rId4" Type="http://schemas.openxmlformats.org/officeDocument/2006/relationships/image" Target="../media/image105.jpg"/></Relationships>
</file>

<file path=ppt/slides/_rels/slide4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elsevier.com/termsandconditions" TargetMode="External"/><Relationship Id="rId1" Type="http://schemas.openxmlformats.org/officeDocument/2006/relationships/slideLayout" Target="../slideLayouts/slideLayout1.xml"/><Relationship Id="rId4" Type="http://schemas.openxmlformats.org/officeDocument/2006/relationships/image" Target="../media/image111.jpe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6.jpe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8.jpg"/></Relationships>
</file>

<file path=ppt/slides/_rels/slide5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0.jpg"/><Relationship Id="rId5" Type="http://schemas.openxmlformats.org/officeDocument/2006/relationships/image" Target="../media/image39.jpeg"/><Relationship Id="rId4" Type="http://schemas.openxmlformats.org/officeDocument/2006/relationships/hyperlink" Target="https://tctechcrunch2011.files.wordpress.com/2016/03/bugbot-illo1.jpg"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グループ化 4">
            <a:extLst>
              <a:ext uri="{FF2B5EF4-FFF2-40B4-BE49-F238E27FC236}">
                <a16:creationId xmlns:a16="http://schemas.microsoft.com/office/drawing/2014/main" id="{3EBDD846-DF71-F756-7786-06ECFD70D103}"/>
              </a:ext>
            </a:extLst>
          </p:cNvPr>
          <p:cNvGrpSpPr/>
          <p:nvPr/>
        </p:nvGrpSpPr>
        <p:grpSpPr>
          <a:xfrm>
            <a:off x="-275847" y="49491"/>
            <a:ext cx="12193528" cy="6858000"/>
            <a:chOff x="-1528" y="0"/>
            <a:chExt cx="12195531" cy="6858000"/>
          </a:xfrm>
        </p:grpSpPr>
        <p:pic>
          <p:nvPicPr>
            <p:cNvPr id="3" name="図 2">
              <a:extLst>
                <a:ext uri="{FF2B5EF4-FFF2-40B4-BE49-F238E27FC236}">
                  <a16:creationId xmlns:a16="http://schemas.microsoft.com/office/drawing/2014/main" id="{980814A6-018B-C4C6-DED1-3E75B37DA974}"/>
                </a:ext>
              </a:extLst>
            </p:cNvPr>
            <p:cNvPicPr>
              <a:picLocks noChangeAspect="1"/>
            </p:cNvPicPr>
            <p:nvPr/>
          </p:nvPicPr>
          <p:blipFill>
            <a:blip r:embed="rId2"/>
            <a:stretch>
              <a:fillRect/>
            </a:stretch>
          </p:blipFill>
          <p:spPr>
            <a:xfrm>
              <a:off x="-1528" y="0"/>
              <a:ext cx="12193527" cy="6858000"/>
            </a:xfrm>
            <a:prstGeom prst="rect">
              <a:avLst/>
            </a:prstGeom>
          </p:spPr>
        </p:pic>
        <p:sp>
          <p:nvSpPr>
            <p:cNvPr id="2" name="テキスト ボックス 1">
              <a:extLst>
                <a:ext uri="{FF2B5EF4-FFF2-40B4-BE49-F238E27FC236}">
                  <a16:creationId xmlns:a16="http://schemas.microsoft.com/office/drawing/2014/main" id="{9AE7B7C2-608A-4BB5-B04D-9629391ED57F}"/>
                </a:ext>
              </a:extLst>
            </p:cNvPr>
            <p:cNvSpPr txBox="1"/>
            <p:nvPr/>
          </p:nvSpPr>
          <p:spPr>
            <a:xfrm>
              <a:off x="5052" y="2071152"/>
              <a:ext cx="12188951" cy="3323987"/>
            </a:xfrm>
            <a:prstGeom prst="rect">
              <a:avLst/>
            </a:prstGeom>
            <a:noFill/>
            <a:ln>
              <a:noFill/>
            </a:ln>
            <a:effectLst>
              <a:outerShdw blurRad="225425" dist="50800" dir="5220000" algn="ctr">
                <a:srgbClr val="000000">
                  <a:alpha val="33000"/>
                </a:srgbClr>
              </a:outerShdw>
            </a:effectLst>
          </p:spPr>
          <p:txBody>
            <a:bodyPr wrap="square" rtlCol="0">
              <a:spAutoFit/>
            </a:bodyPr>
            <a:lstStyle/>
            <a:p>
              <a:pPr algn="ctr"/>
              <a:r>
                <a:rPr kumimoji="1" lang="ja-JP" altLang="en-US"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オルガノイド</a:t>
              </a:r>
              <a:endParaRPr kumimoji="1" lang="en-US" altLang="ja-JP"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endParaRPr>
            </a:p>
            <a:p>
              <a:pPr algn="ctr"/>
              <a:endParaRPr kumimoji="1" lang="en-US" altLang="ja-JP" sz="2400" b="1"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lumMod val="95000"/>
                    </a:schemeClr>
                  </a:solidFill>
                  <a:latin typeface="UD デジタル 教科書体 NK-R" panose="02020400000000000000" pitchFamily="18" charset="-128"/>
                  <a:ea typeface="UD デジタル 教科書体 NK-R" panose="02020400000000000000" pitchFamily="18" charset="-128"/>
                </a:rPr>
                <a:t>～</a:t>
              </a:r>
              <a:r>
                <a:rPr lang="ja-JP" altLang="en-US" sz="4800" dirty="0">
                  <a:solidFill>
                    <a:schemeClr val="accent4">
                      <a:lumMod val="40000"/>
                      <a:lumOff val="60000"/>
                    </a:schemeClr>
                  </a:solidFill>
                  <a:latin typeface="UD デジタル 教科書体 NK-R" panose="02020400000000000000" pitchFamily="18" charset="-128"/>
                  <a:ea typeface="UD デジタル 教科書体 NK-R" panose="02020400000000000000" pitchFamily="18" charset="-128"/>
                </a:rPr>
                <a:t>培養脳とバイオ</a:t>
              </a:r>
              <a:r>
                <a:rPr lang="en-US" altLang="ja-JP" sz="4800" dirty="0">
                  <a:solidFill>
                    <a:schemeClr val="accent4">
                      <a:lumMod val="40000"/>
                      <a:lumOff val="60000"/>
                    </a:schemeClr>
                  </a:solidFill>
                  <a:latin typeface="UD デジタル 教科書体 NK-R" panose="02020400000000000000" pitchFamily="18" charset="-128"/>
                  <a:ea typeface="UD デジタル 教科書体 NK-R" panose="02020400000000000000" pitchFamily="18" charset="-128"/>
                </a:rPr>
                <a:t>AI</a:t>
              </a:r>
              <a:r>
                <a:rPr lang="ja-JP" altLang="en-US" sz="4800" dirty="0">
                  <a:solidFill>
                    <a:schemeClr val="bg1">
                      <a:lumMod val="95000"/>
                    </a:schemeClr>
                  </a:solidFill>
                  <a:latin typeface="UD デジタル 教科書体 NK-R" panose="02020400000000000000" pitchFamily="18" charset="-128"/>
                  <a:ea typeface="UD デジタル 教科書体 NK-R" panose="02020400000000000000" pitchFamily="18" charset="-128"/>
                </a:rPr>
                <a:t>～</a:t>
              </a:r>
              <a:endParaRPr kumimoji="1" lang="ja-JP" altLang="en-US" sz="4000" dirty="0">
                <a:solidFill>
                  <a:schemeClr val="bg1">
                    <a:lumMod val="95000"/>
                  </a:schemeClr>
                </a:solidFill>
                <a:latin typeface="UD デジタル 教科書体 NK-R" panose="02020400000000000000" pitchFamily="18" charset="-128"/>
                <a:ea typeface="UD デジタル 教科書体 NK-R" panose="02020400000000000000" pitchFamily="18" charset="-128"/>
              </a:endParaRPr>
            </a:p>
          </p:txBody>
        </p:sp>
        <p:sp>
          <p:nvSpPr>
            <p:cNvPr id="4" name="フローチャート: 定義済み処理 3">
              <a:extLst>
                <a:ext uri="{FF2B5EF4-FFF2-40B4-BE49-F238E27FC236}">
                  <a16:creationId xmlns:a16="http://schemas.microsoft.com/office/drawing/2014/main" id="{744BB607-B257-95B2-72D1-B88C7331D6A6}"/>
                </a:ext>
              </a:extLst>
            </p:cNvPr>
            <p:cNvSpPr/>
            <p:nvPr/>
          </p:nvSpPr>
          <p:spPr>
            <a:xfrm>
              <a:off x="10908028" y="162561"/>
              <a:ext cx="970962" cy="445730"/>
            </a:xfrm>
            <a:prstGeom prst="flowChartPredefinedProcess">
              <a:avLst/>
            </a:prstGeom>
            <a:solidFill>
              <a:schemeClr val="bg1"/>
            </a:solidFill>
            <a:ln>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rgbClr val="C00000"/>
                  </a:solidFill>
                  <a:latin typeface="HGS創英角ﾎﾟｯﾌﾟ体" panose="040B0A00000000000000" pitchFamily="50" charset="-128"/>
                  <a:ea typeface="HGS創英角ﾎﾟｯﾌﾟ体" panose="040B0A00000000000000" pitchFamily="50" charset="-128"/>
                </a:rPr>
                <a:t>社</a:t>
              </a:r>
              <a:r>
                <a:rPr kumimoji="1" lang="ja-JP" altLang="en-US" sz="1400" dirty="0">
                  <a:solidFill>
                    <a:srgbClr val="C00000"/>
                  </a:solidFill>
                  <a:latin typeface="HGS創英角ﾎﾟｯﾌﾟ体" panose="040B0A00000000000000" pitchFamily="50" charset="-128"/>
                  <a:ea typeface="HGS創英角ﾎﾟｯﾌﾟ体" panose="040B0A00000000000000" pitchFamily="50" charset="-128"/>
                </a:rPr>
                <a:t>外秘</a:t>
              </a:r>
            </a:p>
          </p:txBody>
        </p:sp>
      </p:grpSp>
    </p:spTree>
    <p:extLst>
      <p:ext uri="{BB962C8B-B14F-4D97-AF65-F5344CB8AC3E}">
        <p14:creationId xmlns:p14="http://schemas.microsoft.com/office/powerpoint/2010/main" val="316302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EC2DC0-3278-4134-972F-D1D908DF8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27" y="340361"/>
            <a:ext cx="10200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408262" y="886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臓器培養</a:t>
            </a:r>
            <a:endParaRPr kumimoji="1" lang="en-US" altLang="ja-JP" sz="1050" b="1" dirty="0">
              <a:latin typeface="Yu Gothic UI" panose="020B0500000000000000" pitchFamily="50" charset="-128"/>
              <a:ea typeface="Yu Gothic UI" panose="020B0500000000000000" pitchFamily="50" charset="-128"/>
            </a:endParaRPr>
          </a:p>
        </p:txBody>
      </p:sp>
      <p:sp>
        <p:nvSpPr>
          <p:cNvPr id="7" name="テキスト ボックス 6">
            <a:extLst>
              <a:ext uri="{FF2B5EF4-FFF2-40B4-BE49-F238E27FC236}">
                <a16:creationId xmlns:a16="http://schemas.microsoft.com/office/drawing/2014/main" id="{F1B9A71E-5F01-7D44-C67C-20B3025A410B}"/>
              </a:ext>
            </a:extLst>
          </p:cNvPr>
          <p:cNvSpPr txBox="1"/>
          <p:nvPr/>
        </p:nvSpPr>
        <p:spPr>
          <a:xfrm>
            <a:off x="576942" y="6614994"/>
            <a:ext cx="10994571" cy="246221"/>
          </a:xfrm>
          <a:prstGeom prst="rect">
            <a:avLst/>
          </a:prstGeom>
          <a:noFill/>
        </p:spPr>
        <p:txBody>
          <a:bodyPr wrap="square">
            <a:spAutoFit/>
          </a:bodyPr>
          <a:lstStyle/>
          <a:p>
            <a:r>
              <a:rPr lang="en-US" altLang="ja-JP" sz="1000" dirty="0">
                <a:latin typeface="Amasis MT Pro Medium" panose="02040604050005020304" pitchFamily="18" charset="0"/>
              </a:rPr>
              <a:t>https://www.natureasia.com/ja-jp/ndigest/v12/n10/%E3%82%AA%E3%83%AB%E3%82%AC%E3%83%8E%E3%82%A4%E3%83%89%E3%81%AE%E8%88%88%E9%9A%86/68008</a:t>
            </a:r>
            <a:endParaRPr lang="ja-JP" altLang="en-US" sz="1000" dirty="0">
              <a:latin typeface="Amasis MT Pro Medium" panose="02040604050005020304" pitchFamily="18" charset="0"/>
            </a:endParaRPr>
          </a:p>
        </p:txBody>
      </p:sp>
    </p:spTree>
    <p:extLst>
      <p:ext uri="{BB962C8B-B14F-4D97-AF65-F5344CB8AC3E}">
        <p14:creationId xmlns:p14="http://schemas.microsoft.com/office/powerpoint/2010/main" val="254848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BAB9FED0-9576-EB79-47F2-BDA004192A1D}"/>
              </a:ext>
            </a:extLst>
          </p:cNvPr>
          <p:cNvGraphicFramePr>
            <a:graphicFrameLocks noGrp="1"/>
          </p:cNvGraphicFramePr>
          <p:nvPr>
            <p:extLst>
              <p:ext uri="{D42A27DB-BD31-4B8C-83A1-F6EECF244321}">
                <p14:modId xmlns:p14="http://schemas.microsoft.com/office/powerpoint/2010/main" val="3813339706"/>
              </p:ext>
            </p:extLst>
          </p:nvPr>
        </p:nvGraphicFramePr>
        <p:xfrm>
          <a:off x="132882" y="739915"/>
          <a:ext cx="11296984" cy="5673729"/>
        </p:xfrm>
        <a:graphic>
          <a:graphicData uri="http://schemas.openxmlformats.org/drawingml/2006/table">
            <a:tbl>
              <a:tblPr>
                <a:tableStyleId>{5C22544A-7EE6-4342-B048-85BDC9FD1C3A}</a:tableStyleId>
              </a:tblPr>
              <a:tblGrid>
                <a:gridCol w="777544">
                  <a:extLst>
                    <a:ext uri="{9D8B030D-6E8A-4147-A177-3AD203B41FA5}">
                      <a16:colId xmlns:a16="http://schemas.microsoft.com/office/drawing/2014/main" val="2058640652"/>
                    </a:ext>
                  </a:extLst>
                </a:gridCol>
                <a:gridCol w="855353">
                  <a:extLst>
                    <a:ext uri="{9D8B030D-6E8A-4147-A177-3AD203B41FA5}">
                      <a16:colId xmlns:a16="http://schemas.microsoft.com/office/drawing/2014/main" val="2561618431"/>
                    </a:ext>
                  </a:extLst>
                </a:gridCol>
                <a:gridCol w="9664087">
                  <a:extLst>
                    <a:ext uri="{9D8B030D-6E8A-4147-A177-3AD203B41FA5}">
                      <a16:colId xmlns:a16="http://schemas.microsoft.com/office/drawing/2014/main" val="692419389"/>
                    </a:ext>
                  </a:extLst>
                </a:gridCol>
              </a:tblGrid>
              <a:tr h="366654">
                <a:tc>
                  <a:txBody>
                    <a:bodyPr/>
                    <a:lstStyle/>
                    <a:p>
                      <a:pPr algn="ctr" fontAlgn="ctr"/>
                      <a:r>
                        <a:rPr lang="ja-JP" altLang="en-US" sz="1200" b="1"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rPr>
                        <a:t>由来組織</a:t>
                      </a:r>
                      <a:endParaRPr lang="ja-JP" altLang="en-US" sz="1200" b="1" i="0"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endParaRPr>
                    </a:p>
                  </a:txBody>
                  <a:tcPr marL="5634" marR="5634" marT="5634" marB="0" anchor="ctr">
                    <a:solidFill>
                      <a:schemeClr val="accent2">
                        <a:lumMod val="75000"/>
                      </a:schemeClr>
                    </a:solidFill>
                  </a:tcPr>
                </a:tc>
                <a:tc>
                  <a:txBody>
                    <a:bodyPr/>
                    <a:lstStyle/>
                    <a:p>
                      <a:pPr algn="ctr" fontAlgn="ctr"/>
                      <a:r>
                        <a:rPr lang="ja-JP" altLang="en-US" sz="1200" b="1"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rPr>
                        <a:t>前駆細胞</a:t>
                      </a:r>
                      <a:endParaRPr lang="ja-JP" altLang="en-US" sz="1200" b="1" i="0"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endParaRPr>
                    </a:p>
                  </a:txBody>
                  <a:tcPr marL="5634" marR="5634" marT="5634" marB="0" anchor="ctr">
                    <a:solidFill>
                      <a:schemeClr val="accent2">
                        <a:lumMod val="75000"/>
                      </a:schemeClr>
                    </a:solidFill>
                  </a:tcPr>
                </a:tc>
                <a:tc>
                  <a:txBody>
                    <a:bodyPr/>
                    <a:lstStyle/>
                    <a:p>
                      <a:pPr algn="ctr" fontAlgn="ctr"/>
                      <a:r>
                        <a:rPr lang="ja-JP" altLang="en-US" sz="1200" b="1"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rPr>
                        <a:t>培地成分</a:t>
                      </a:r>
                      <a:endParaRPr lang="ja-JP" altLang="en-US" sz="1200" b="1" i="0"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endParaRPr>
                    </a:p>
                  </a:txBody>
                  <a:tcPr marL="5634" marR="5634" marT="5634" marB="0" anchor="ctr">
                    <a:solidFill>
                      <a:schemeClr val="accent2">
                        <a:lumMod val="75000"/>
                      </a:schemeClr>
                    </a:solidFill>
                  </a:tcPr>
                </a:tc>
                <a:extLst>
                  <a:ext uri="{0D108BD9-81ED-4DB2-BD59-A6C34878D82A}">
                    <a16:rowId xmlns:a16="http://schemas.microsoft.com/office/drawing/2014/main" val="1490932347"/>
                  </a:ext>
                </a:extLst>
              </a:tr>
              <a:tr h="203934">
                <a:tc rowSpan="2">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小腸</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Nicotinamide [N0078], N-Acetylcysteine [A0905], Y-27623 [Y0018], SB202190, EGF, Rspondin1, Noggin, Wnt-3a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1558981007"/>
                  </a:ext>
                </a:extLst>
              </a:tr>
              <a:tr h="123938">
                <a:tc vMerge="1">
                  <a:txBody>
                    <a:bodyPr/>
                    <a:lstStyle/>
                    <a:p>
                      <a:endParaRPr kumimoji="1" lang="ja-JP" altLang="en-US"/>
                    </a:p>
                  </a:txBody>
                  <a:tcPr/>
                </a:tc>
                <a:tc>
                  <a:txBody>
                    <a:bodyPr/>
                    <a:lstStyle/>
                    <a:p>
                      <a:pPr algn="ctr" fontAlgn="ctr"/>
                      <a:r>
                        <a:rPr lang="en-US" sz="1400" b="1" u="none" strike="noStrike">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EGF, Rspondin1, FGF-4, Noggin, Wnt-3a, Activin 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3491169394"/>
                  </a:ext>
                </a:extLst>
              </a:tr>
              <a:tr h="203934">
                <a:tc>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大腸</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Nicotinamide [N0078], N-Acetylcysteine [A0905], Y-27623 [Y0018], SB202190, EGF, Rspondin1, Noggin, Wnt-3a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4287463417"/>
                  </a:ext>
                </a:extLst>
              </a:tr>
              <a:tr h="203934">
                <a:tc rowSpan="2">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胃</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Nicotinamide [N0078], N-Acetylcysteine [A0905], Y-27623 [Y0018], EGF, </a:t>
                      </a:r>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Rspondin</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FGF-10, Gastrin, Noggin, Wnt-3a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877957209"/>
                  </a:ext>
                </a:extLst>
              </a:tr>
              <a:tr h="243255">
                <a:tc vMerge="1">
                  <a:txBody>
                    <a:bodyPr/>
                    <a:lstStyle/>
                    <a:p>
                      <a:endParaRPr kumimoji="1" lang="ja-JP" altLang="en-US"/>
                    </a:p>
                  </a:txBody>
                  <a:tcPr/>
                </a:tc>
                <a:tc>
                  <a:txBody>
                    <a:bodyPr/>
                    <a:lstStyle/>
                    <a:p>
                      <a:pPr algn="ctr" fontAlgn="ctr"/>
                      <a:r>
                        <a:rPr lang="en-US" sz="1400" b="1" u="none" strike="noStrike">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CHIR 99021 [C2943], Y-27623 [Y0018], Retinoic Acid [R0064], EGF, FGF-4, BMP-4, Noggin, Activin A, Wnt-3a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4180938570"/>
                  </a:ext>
                </a:extLst>
              </a:tr>
              <a:tr h="203934">
                <a:tc rowSpan="5">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肺</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s-E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a:t>
                      </a:r>
                      <a:r>
                        <a:rPr lang="es-E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Nicotinamide</a:t>
                      </a:r>
                      <a:r>
                        <a:rPr lang="es-E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[N0078], Y-27632 [Y0018], SB202190, Rspondin1, FGF-7, FGF-10, </a:t>
                      </a:r>
                      <a:r>
                        <a:rPr lang="es-E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Noggin</a:t>
                      </a:r>
                      <a:endParaRPr lang="es-E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255631927"/>
                  </a:ext>
                </a:extLst>
              </a:tr>
              <a:tr h="104784">
                <a:tc vMerge="1">
                  <a:txBody>
                    <a:bodyPr/>
                    <a:lstStyle/>
                    <a:p>
                      <a:endParaRPr kumimoji="1" lang="ja-JP" altLang="en-US"/>
                    </a:p>
                  </a:txBody>
                  <a:tcPr/>
                </a:tc>
                <a:tc rowSpan="4">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＜分化用＞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3779966261"/>
                  </a:ext>
                </a:extLst>
              </a:tr>
              <a:tr h="123938">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b="0" u="none" strike="noStrike" dirty="0">
                          <a:effectLst/>
                          <a:latin typeface="Cascadia Code" panose="020B0609020000020004" pitchFamily="49" charset="0"/>
                          <a:ea typeface="Cascadia Code" panose="020B0609020000020004" pitchFamily="49" charset="0"/>
                          <a:cs typeface="Cascadia Code" panose="020B0609020000020004" pitchFamily="49" charset="0"/>
                        </a:rPr>
                        <a:t>SB431542 [B4003], SANT-2, SU-5402, </a:t>
                      </a:r>
                      <a:r>
                        <a:rPr lang="en-US" sz="1050" b="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bFGF</a:t>
                      </a:r>
                      <a:r>
                        <a:rPr lang="en-US" sz="1050" b="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Noggin, SHH, SAG, Activin A</a:t>
                      </a:r>
                      <a:endParaRPr lang="en-US" sz="1050" b="0" i="0" u="none" strike="noStrike" dirty="0">
                        <a:solidFill>
                          <a:srgbClr val="0563C1"/>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49756524"/>
                  </a:ext>
                </a:extLst>
              </a:tr>
              <a:tr h="104784">
                <a:tc vMerge="1">
                  <a:txBody>
                    <a:bodyPr/>
                    <a:lstStyle/>
                    <a:p>
                      <a:endParaRPr kumimoji="1" lang="ja-JP" altLang="en-US"/>
                    </a:p>
                  </a:txBody>
                  <a:tcPr/>
                </a:tc>
                <a:tc vMerge="1">
                  <a:txBody>
                    <a:bodyPr/>
                    <a:lstStyle/>
                    <a:p>
                      <a:endParaRPr kumimoji="1" lang="ja-JP" altLang="en-US"/>
                    </a:p>
                  </a:txBody>
                  <a:tcPr/>
                </a:tc>
                <a:tc>
                  <a:txBody>
                    <a:bodyPr/>
                    <a:lstStyle/>
                    <a:p>
                      <a:pPr algn="l" fontAlgn="t"/>
                      <a:r>
                        <a:rPr lang="ja-JP" altLang="en-US" sz="1050" b="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＜オルガノイド培養用＞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1235049052"/>
                  </a:ext>
                </a:extLst>
              </a:tr>
              <a:tr h="123938">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b="0" u="none" strike="noStrike" dirty="0">
                          <a:effectLst/>
                          <a:latin typeface="Cascadia Code" panose="020B0609020000020004" pitchFamily="49" charset="0"/>
                          <a:ea typeface="Cascadia Code" panose="020B0609020000020004" pitchFamily="49" charset="0"/>
                          <a:cs typeface="Cascadia Code" panose="020B0609020000020004" pitchFamily="49" charset="0"/>
                        </a:rPr>
                        <a:t>CHIR 99021 [C2943], SB431542, FGF-4, Noggin</a:t>
                      </a:r>
                      <a:endParaRPr lang="en-US" sz="1050" b="0" i="0" u="none" strike="noStrike" dirty="0">
                        <a:solidFill>
                          <a:srgbClr val="0563C1"/>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511064393"/>
                  </a:ext>
                </a:extLst>
              </a:tr>
              <a:tr h="203934">
                <a:tc>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脳</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Y-27632 [Y0018], Heparin [H0393], 2-Mercaptoethanol [M0058], </a:t>
                      </a:r>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bFGF</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Insulin</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467668412"/>
                  </a:ext>
                </a:extLst>
              </a:tr>
              <a:tr h="104784">
                <a:tc rowSpan="5">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肝臓</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rowSpan="4">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＜オルガノイド培養用＞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3701179670"/>
                  </a:ext>
                </a:extLst>
              </a:tr>
              <a:tr h="303084">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Y-27632 [Y0018], A83-01 [A3324], Nicotinamide [N0078], N-Acetylcysteine [A0905], Forskolin [F0855], EGF, Rspondin1, FGF-10, Gastrin, Noggin, Wnt-3a, HGF</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3475447865"/>
                  </a:ext>
                </a:extLst>
              </a:tr>
              <a:tr h="104784">
                <a:tc vMerge="1">
                  <a:txBody>
                    <a:bodyPr/>
                    <a:lstStyle/>
                    <a:p>
                      <a:endParaRPr kumimoji="1" lang="ja-JP" altLang="en-US"/>
                    </a:p>
                  </a:txBody>
                  <a:tcPr/>
                </a:tc>
                <a:tc vMerge="1">
                  <a:txBody>
                    <a:bodyPr/>
                    <a:lstStyle/>
                    <a:p>
                      <a:endParaRPr kumimoji="1" lang="ja-JP" altLang="en-US"/>
                    </a:p>
                  </a:txBody>
                  <a:tcP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＜オルガノイド樹立後分化用＞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4190456668"/>
                  </a:ext>
                </a:extLst>
              </a:tr>
              <a:tr h="203934">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DAPT [D4257], Dexamethasone [D1961], EGF, FGF-19, BMP-7, Gastrin, HGF</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929627613"/>
                  </a:ext>
                </a:extLst>
              </a:tr>
              <a:tr h="123938">
                <a:tc vMerge="1">
                  <a:txBody>
                    <a:bodyPr/>
                    <a:lstStyle/>
                    <a:p>
                      <a:endParaRPr kumimoji="1" lang="ja-JP" altLang="en-US"/>
                    </a:p>
                  </a:txBody>
                  <a:tcP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bFGF</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BMP-4, Activin A, HGF, </a:t>
                      </a:r>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Oncostatin</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M</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429008833"/>
                  </a:ext>
                </a:extLst>
              </a:tr>
              <a:tr h="203934">
                <a:tc>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膵臓</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Nicotinamide [N0078], N-Acetylcysteine [A0905], EGF, Rspondin1, FGF-10, Gastrin, Noggin, Wnt-3a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563732044"/>
                  </a:ext>
                </a:extLst>
              </a:tr>
              <a:tr h="104784">
                <a:tc rowSpan="4">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腎臓</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rowSpan="4">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＜分化用＞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1209956755"/>
                  </a:ext>
                </a:extLst>
              </a:tr>
              <a:tr h="303084">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CHIR 99021 [C2943], 2-Mercaptoethanol [M0058], Heparin [H0393], Retinoic Acid [R0064], 1-Thioglycerol [T0905], </a:t>
                      </a:r>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bFGF</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FGF-9, BMP-2, BMP-4, Insulin, Activin A, Holo-transferrin</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825482034"/>
                  </a:ext>
                </a:extLst>
              </a:tr>
              <a:tr h="104784">
                <a:tc vMerge="1">
                  <a:txBody>
                    <a:bodyPr/>
                    <a:lstStyle/>
                    <a:p>
                      <a:endParaRPr kumimoji="1" lang="ja-JP" altLang="en-US"/>
                    </a:p>
                  </a:txBody>
                  <a:tcPr/>
                </a:tc>
                <a:tc vMerge="1">
                  <a:txBody>
                    <a:bodyPr/>
                    <a:lstStyle/>
                    <a:p>
                      <a:endParaRPr kumimoji="1" lang="ja-JP" altLang="en-US"/>
                    </a:p>
                  </a:txBody>
                  <a:tcP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＜オルガノイド培養用＞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846042937"/>
                  </a:ext>
                </a:extLst>
              </a:tr>
              <a:tr h="123938">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CHIR 99021 [C2943], Heparin [H0393], FGF-9, HGF, GDNF</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623782804"/>
                  </a:ext>
                </a:extLst>
              </a:tr>
              <a:tr h="303084">
                <a:tc rowSpan="5">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前立腺</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Y-27623 [Y0018], A83-01 [A3324], Nicotinamide [N0078], N-Acetylcysteine [A0905], SB202190, Prostaglandin E2 [P1884], Testosterone [T0027], EGF, Rspondin1, FGF-10, </a:t>
                      </a:r>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bFGF</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Noggin</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3975463320"/>
                  </a:ext>
                </a:extLst>
              </a:tr>
              <a:tr h="104784">
                <a:tc vMerge="1">
                  <a:txBody>
                    <a:bodyPr/>
                    <a:lstStyle/>
                    <a:p>
                      <a:endParaRPr kumimoji="1" lang="ja-JP" altLang="en-US"/>
                    </a:p>
                  </a:txBody>
                  <a:tcPr/>
                </a:tc>
                <a:tc rowSpan="4">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＜分化用＞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1587687622"/>
                  </a:ext>
                </a:extLst>
              </a:tr>
              <a:tr h="123938">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FGF-10, Activin A, Wnt-10b</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3213651023"/>
                  </a:ext>
                </a:extLst>
              </a:tr>
              <a:tr h="104784">
                <a:tc vMerge="1">
                  <a:txBody>
                    <a:bodyPr/>
                    <a:lstStyle/>
                    <a:p>
                      <a:endParaRPr kumimoji="1" lang="ja-JP" altLang="en-US"/>
                    </a:p>
                  </a:txBody>
                  <a:tcPr/>
                </a:tc>
                <a:tc vMerge="1">
                  <a:txBody>
                    <a:bodyPr/>
                    <a:lstStyle/>
                    <a:p>
                      <a:endParaRPr kumimoji="1" lang="ja-JP" altLang="en-US"/>
                    </a:p>
                  </a:txBody>
                  <a:tcP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＜オルガノイド培養用＞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3681869057"/>
                  </a:ext>
                </a:extLst>
              </a:tr>
              <a:tr h="123938">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Retinoic Acid [R0064], Testosterone [T0027], EGF, Rspondin1, Noggin</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3995262746"/>
                  </a:ext>
                </a:extLst>
              </a:tr>
            </a:tbl>
          </a:graphicData>
        </a:graphic>
      </p:graphicFrame>
      <p:sp>
        <p:nvSpPr>
          <p:cNvPr id="4" name="テキスト ボックス 3">
            <a:extLst>
              <a:ext uri="{FF2B5EF4-FFF2-40B4-BE49-F238E27FC236}">
                <a16:creationId xmlns:a16="http://schemas.microsoft.com/office/drawing/2014/main" id="{0F68F16A-A973-5C3E-3DBA-DAF2B93F6ED8}"/>
              </a:ext>
            </a:extLst>
          </p:cNvPr>
          <p:cNvSpPr txBox="1"/>
          <p:nvPr/>
        </p:nvSpPr>
        <p:spPr>
          <a:xfrm>
            <a:off x="2478619" y="188900"/>
            <a:ext cx="7189749" cy="523220"/>
          </a:xfrm>
          <a:prstGeom prst="rect">
            <a:avLst/>
          </a:prstGeom>
          <a:noFill/>
        </p:spPr>
        <p:txBody>
          <a:bodyPr wrap="square">
            <a:spAutoFit/>
          </a:bodyPr>
          <a:lstStyle/>
          <a:p>
            <a:pPr algn="ctr"/>
            <a:r>
              <a:rPr lang="ja-JP" altLang="en-US" sz="2800" b="1" i="0" dirty="0">
                <a:effectLst/>
                <a:latin typeface="BIZ UDPゴシック" panose="020B0400000000000000" pitchFamily="50" charset="-128"/>
                <a:ea typeface="BIZ UDPゴシック" panose="020B0400000000000000" pitchFamily="50" charset="-128"/>
              </a:rPr>
              <a:t>由来組織別のオルガノイド培地成分</a:t>
            </a:r>
            <a:endParaRPr lang="ja-JP" altLang="en-US" sz="28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EBFBE5A9-6316-5540-E5AE-ECB143390C10}"/>
              </a:ext>
            </a:extLst>
          </p:cNvPr>
          <p:cNvSpPr txBox="1"/>
          <p:nvPr/>
        </p:nvSpPr>
        <p:spPr>
          <a:xfrm>
            <a:off x="2121918" y="6606413"/>
            <a:ext cx="7882847" cy="246221"/>
          </a:xfrm>
          <a:prstGeom prst="rect">
            <a:avLst/>
          </a:prstGeom>
          <a:noFill/>
        </p:spPr>
        <p:txBody>
          <a:bodyPr wrap="square">
            <a:spAutoFit/>
          </a:bodyPr>
          <a:lstStyle/>
          <a:p>
            <a:pPr algn="ctr"/>
            <a:r>
              <a:rPr lang="ja-JP" altLang="en-US" sz="1000" dirty="0">
                <a:latin typeface="Rockwell" panose="02060603020205020403" pitchFamily="18" charset="0"/>
                <a:ea typeface="UD デジタル 教科書体 NK-R" panose="02020400000000000000" pitchFamily="18" charset="-128"/>
              </a:rPr>
              <a:t>東京化成工業株式会社　</a:t>
            </a:r>
            <a:r>
              <a:rPr lang="en-US" altLang="ja-JP" sz="1000" dirty="0">
                <a:latin typeface="Rockwell" panose="02060603020205020403" pitchFamily="18" charset="0"/>
                <a:ea typeface="UD デジタル 教科書体 NK-R" panose="02020400000000000000" pitchFamily="18" charset="-128"/>
              </a:rPr>
              <a:t>https://www.tcichemicals.com/JP/ja/c/13343</a:t>
            </a:r>
            <a:endParaRPr lang="ja-JP" altLang="en-US" sz="1000" dirty="0">
              <a:latin typeface="Rockwell" panose="02060603020205020403" pitchFamily="18" charset="0"/>
              <a:ea typeface="UD デジタル 教科書体 NK-R" panose="02020400000000000000" pitchFamily="18" charset="-128"/>
            </a:endParaRPr>
          </a:p>
        </p:txBody>
      </p:sp>
      <p:sp>
        <p:nvSpPr>
          <p:cNvPr id="8" name="テキスト ボックス 7">
            <a:extLst>
              <a:ext uri="{FF2B5EF4-FFF2-40B4-BE49-F238E27FC236}">
                <a16:creationId xmlns:a16="http://schemas.microsoft.com/office/drawing/2014/main" id="{4A18D8C8-1E78-77FB-C8DF-CE2FA021B009}"/>
              </a:ext>
            </a:extLst>
          </p:cNvPr>
          <p:cNvSpPr txBox="1"/>
          <p:nvPr/>
        </p:nvSpPr>
        <p:spPr>
          <a:xfrm>
            <a:off x="3419599" y="6413644"/>
            <a:ext cx="5307787" cy="230832"/>
          </a:xfrm>
          <a:prstGeom prst="rect">
            <a:avLst/>
          </a:prstGeom>
          <a:noFill/>
        </p:spPr>
        <p:txBody>
          <a:bodyPr wrap="square">
            <a:spAutoFit/>
          </a:bodyPr>
          <a:lstStyle/>
          <a:p>
            <a:pPr algn="ctr"/>
            <a:r>
              <a:rPr lang="ja-JP" altLang="en-US" sz="900" b="0" i="0" dirty="0">
                <a:solidFill>
                  <a:srgbClr val="C00000"/>
                </a:solidFill>
                <a:effectLst/>
                <a:latin typeface="UD デジタル 教科書体 NK-R" panose="02020400000000000000" pitchFamily="18" charset="-128"/>
                <a:ea typeface="UD デジタル 教科書体 NK-R" panose="02020400000000000000" pitchFamily="18" charset="-128"/>
              </a:rPr>
              <a:t>ヒト幹細胞：</a:t>
            </a:r>
            <a:r>
              <a:rPr lang="en-US" altLang="ja-JP" sz="900" b="0" i="0" dirty="0" err="1">
                <a:solidFill>
                  <a:srgbClr val="C00000"/>
                </a:solidFill>
                <a:effectLst/>
                <a:latin typeface="UD デジタル 教科書体 NK-R" panose="02020400000000000000" pitchFamily="18" charset="-128"/>
                <a:ea typeface="UD デジタル 教科書体 NK-R" panose="02020400000000000000" pitchFamily="18" charset="-128"/>
              </a:rPr>
              <a:t>hAdSCs</a:t>
            </a:r>
            <a:r>
              <a:rPr lang="ja-JP" altLang="en-US" sz="900" b="0" i="0" dirty="0">
                <a:solidFill>
                  <a:srgbClr val="C00000"/>
                </a:solidFill>
                <a:effectLst/>
                <a:latin typeface="UD デジタル 教科書体 NK-R" panose="02020400000000000000" pitchFamily="18" charset="-128"/>
                <a:ea typeface="UD デジタル 教科書体 NK-R" panose="02020400000000000000" pitchFamily="18" charset="-128"/>
              </a:rPr>
              <a:t>　　　　多能性幹細胞：</a:t>
            </a:r>
            <a:r>
              <a:rPr lang="en-US" altLang="ja-JP" sz="900" b="0" i="0" dirty="0" err="1">
                <a:solidFill>
                  <a:srgbClr val="C00000"/>
                </a:solidFill>
                <a:effectLst/>
                <a:latin typeface="UD デジタル 教科書体 NK-R" panose="02020400000000000000" pitchFamily="18" charset="-128"/>
                <a:ea typeface="UD デジタル 教科書体 NK-R" panose="02020400000000000000" pitchFamily="18" charset="-128"/>
              </a:rPr>
              <a:t>hPSCs</a:t>
            </a:r>
            <a:r>
              <a:rPr lang="en-US" altLang="ja-JP" sz="900" b="0" i="0" dirty="0">
                <a:solidFill>
                  <a:srgbClr val="C00000"/>
                </a:solidFill>
                <a:effectLst/>
                <a:latin typeface="UD デジタル 教科書体 NK-R" panose="02020400000000000000" pitchFamily="18" charset="-128"/>
                <a:ea typeface="UD デジタル 教科書体 NK-R" panose="02020400000000000000" pitchFamily="18" charset="-128"/>
              </a:rPr>
              <a:t> </a:t>
            </a:r>
            <a:r>
              <a:rPr lang="ja-JP" altLang="en-US" sz="900" b="0" i="0" dirty="0">
                <a:solidFill>
                  <a:srgbClr val="C00000"/>
                </a:solidFill>
                <a:effectLst/>
                <a:latin typeface="UD デジタル 教科書体 NK-R" panose="02020400000000000000" pitchFamily="18" charset="-128"/>
                <a:ea typeface="UD デジタル 教科書体 NK-R" panose="02020400000000000000" pitchFamily="18" charset="-128"/>
              </a:rPr>
              <a:t>ヒト誘導多能性幹細胞 </a:t>
            </a:r>
            <a:r>
              <a:rPr lang="en-US" altLang="ja-JP" sz="900" b="0" i="0" dirty="0">
                <a:solidFill>
                  <a:srgbClr val="C00000"/>
                </a:solidFill>
                <a:effectLst/>
                <a:latin typeface="UD デジタル 教科書体 NK-R" panose="02020400000000000000" pitchFamily="18" charset="-128"/>
                <a:ea typeface="UD デジタル 教科書体 NK-R" panose="02020400000000000000" pitchFamily="18" charset="-128"/>
              </a:rPr>
              <a:t>or</a:t>
            </a:r>
            <a:r>
              <a:rPr lang="ja-JP" altLang="en-US" sz="900" b="0" i="0" dirty="0">
                <a:solidFill>
                  <a:srgbClr val="C00000"/>
                </a:solidFill>
                <a:effectLst/>
                <a:latin typeface="UD デジタル 教科書体 NK-R" panose="02020400000000000000" pitchFamily="18" charset="-128"/>
                <a:ea typeface="UD デジタル 教科書体 NK-R" panose="02020400000000000000" pitchFamily="18" charset="-128"/>
              </a:rPr>
              <a:t>　ヒト胚性幹細胞等</a:t>
            </a:r>
            <a:endParaRPr lang="ja-JP" altLang="en-US" sz="900" dirty="0">
              <a:solidFill>
                <a:srgbClr val="C00000"/>
              </a:solidFill>
              <a:latin typeface="UD デジタル 教科書体 NK-R" panose="02020400000000000000" pitchFamily="18" charset="-128"/>
              <a:ea typeface="UD デジタル 教科書体 NK-R" panose="02020400000000000000" pitchFamily="18" charset="-128"/>
            </a:endParaRPr>
          </a:p>
        </p:txBody>
      </p:sp>
      <p:pic>
        <p:nvPicPr>
          <p:cNvPr id="1026" name="Picture 2" descr="ソース画像を表示">
            <a:extLst>
              <a:ext uri="{FF2B5EF4-FFF2-40B4-BE49-F238E27FC236}">
                <a16:creationId xmlns:a16="http://schemas.microsoft.com/office/drawing/2014/main" id="{F26277BB-AB39-4B58-BDD0-8E3BA0DD7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047" y="1230085"/>
            <a:ext cx="2447731" cy="2038489"/>
          </a:xfrm>
          <a:prstGeom prst="rect">
            <a:avLst/>
          </a:prstGeom>
          <a:noFill/>
          <a:ln>
            <a:solidFill>
              <a:srgbClr val="FFC000"/>
            </a:solidFill>
          </a:ln>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89BDD28-7225-4B39-88A5-7A2AD0B39127}"/>
              </a:ext>
            </a:extLst>
          </p:cNvPr>
          <p:cNvSpPr txBox="1"/>
          <p:nvPr/>
        </p:nvSpPr>
        <p:spPr>
          <a:xfrm>
            <a:off x="9386954" y="3101490"/>
            <a:ext cx="2579915" cy="184666"/>
          </a:xfrm>
          <a:prstGeom prst="rect">
            <a:avLst/>
          </a:prstGeom>
          <a:noFill/>
        </p:spPr>
        <p:txBody>
          <a:bodyPr wrap="square">
            <a:spAutoFit/>
          </a:bodyPr>
          <a:lstStyle/>
          <a:p>
            <a:pPr algn="ctr"/>
            <a:r>
              <a:rPr lang="en-US" altLang="ja-JP" sz="600" dirty="0">
                <a:solidFill>
                  <a:schemeClr val="bg1"/>
                </a:solidFill>
                <a:latin typeface="BIZ UDPゴシック" panose="020B0400000000000000" pitchFamily="50" charset="-128"/>
                <a:ea typeface="BIZ UDPゴシック" panose="020B0400000000000000" pitchFamily="50" charset="-128"/>
              </a:rPr>
              <a:t>https://ls.ipros.jp/product/detail/2000487188</a:t>
            </a:r>
            <a:endParaRPr lang="ja-JP" altLang="en-US" sz="600" dirty="0">
              <a:solidFill>
                <a:schemeClr val="bg1"/>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A9D49544-CA45-4537-8534-5315AB4C2838}"/>
              </a:ext>
            </a:extLst>
          </p:cNvPr>
          <p:cNvSpPr txBox="1"/>
          <p:nvPr/>
        </p:nvSpPr>
        <p:spPr>
          <a:xfrm>
            <a:off x="11247636" y="1200835"/>
            <a:ext cx="653142" cy="369332"/>
          </a:xfrm>
          <a:prstGeom prst="rect">
            <a:avLst/>
          </a:prstGeom>
          <a:noFill/>
        </p:spPr>
        <p:txBody>
          <a:bodyPr wrap="square" rtlCol="0">
            <a:spAutoFit/>
          </a:bodyPr>
          <a:lstStyle/>
          <a:p>
            <a:r>
              <a:rPr kumimoji="1" lang="ja-JP" altLang="en-US" b="1" dirty="0">
                <a:solidFill>
                  <a:schemeClr val="bg1"/>
                </a:solidFill>
                <a:latin typeface="BIZ UDPゴシック" panose="020B0400000000000000" pitchFamily="50" charset="-128"/>
                <a:ea typeface="BIZ UDPゴシック" panose="020B0400000000000000" pitchFamily="50" charset="-128"/>
              </a:rPr>
              <a:t>培地</a:t>
            </a:r>
          </a:p>
        </p:txBody>
      </p:sp>
    </p:spTree>
    <p:extLst>
      <p:ext uri="{BB962C8B-B14F-4D97-AF65-F5344CB8AC3E}">
        <p14:creationId xmlns:p14="http://schemas.microsoft.com/office/powerpoint/2010/main" val="103655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680F490E-3ABD-4206-01C5-B04D237B7169}"/>
              </a:ext>
            </a:extLst>
          </p:cNvPr>
          <p:cNvSpPr txBox="1"/>
          <p:nvPr/>
        </p:nvSpPr>
        <p:spPr>
          <a:xfrm>
            <a:off x="3933559" y="251980"/>
            <a:ext cx="8163191" cy="2585323"/>
          </a:xfrm>
          <a:prstGeom prst="rect">
            <a:avLst/>
          </a:prstGeom>
          <a:noFill/>
        </p:spPr>
        <p:txBody>
          <a:bodyPr wrap="square">
            <a:spAutoFit/>
          </a:bodyPr>
          <a:lstStyle/>
          <a:p>
            <a:r>
              <a:rPr lang="ja-JP" altLang="en-US" b="0" i="0" dirty="0">
                <a:solidFill>
                  <a:srgbClr val="333333"/>
                </a:solidFill>
                <a:effectLst/>
                <a:latin typeface="BIZ UDPゴシック" panose="020B0400000000000000" pitchFamily="50" charset="-128"/>
                <a:ea typeface="BIZ UDPゴシック" panose="020B0400000000000000" pitchFamily="50" charset="-128"/>
              </a:rPr>
              <a:t>ヒト</a:t>
            </a:r>
            <a:r>
              <a:rPr lang="en-US" altLang="ja-JP" b="0" i="0" dirty="0">
                <a:solidFill>
                  <a:srgbClr val="333333"/>
                </a:solidFill>
                <a:effectLst/>
                <a:latin typeface="BIZ UDPゴシック" panose="020B0400000000000000" pitchFamily="50" charset="-128"/>
                <a:ea typeface="BIZ UDPゴシック" panose="020B0400000000000000" pitchFamily="50" charset="-128"/>
              </a:rPr>
              <a:t>ES/</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iPS</a:t>
            </a:r>
            <a:r>
              <a:rPr lang="ja-JP" altLang="en-US" b="0" i="0" dirty="0">
                <a:solidFill>
                  <a:srgbClr val="333333"/>
                </a:solidFill>
                <a:effectLst/>
                <a:latin typeface="BIZ UDPゴシック" panose="020B0400000000000000" pitchFamily="50" charset="-128"/>
                <a:ea typeface="BIZ UDPゴシック" panose="020B0400000000000000" pitchFamily="50" charset="-128"/>
              </a:rPr>
              <a:t>細胞（多能性幹細胞）から大脳オルガノイドを、</a:t>
            </a:r>
            <a:r>
              <a:rPr lang="en-US" altLang="ja-JP" b="0" i="0" dirty="0">
                <a:solidFill>
                  <a:srgbClr val="333333"/>
                </a:solidFill>
                <a:effectLst/>
                <a:latin typeface="BIZ UDPゴシック" panose="020B0400000000000000" pitchFamily="50" charset="-128"/>
                <a:ea typeface="BIZ UDPゴシック" panose="020B0400000000000000" pitchFamily="50" charset="-128"/>
              </a:rPr>
              <a:t>4</a:t>
            </a:r>
            <a:r>
              <a:rPr lang="ja-JP" altLang="en-US" b="0" i="0" dirty="0">
                <a:solidFill>
                  <a:srgbClr val="333333"/>
                </a:solidFill>
                <a:effectLst/>
                <a:latin typeface="BIZ UDPゴシック" panose="020B0400000000000000" pitchFamily="50" charset="-128"/>
                <a:ea typeface="BIZ UDPゴシック" panose="020B0400000000000000" pitchFamily="50" charset="-128"/>
              </a:rPr>
              <a:t>段階の簡単なプロトコールで作製可能な無血清培地。</a:t>
            </a:r>
            <a:br>
              <a:rPr lang="ja-JP" altLang="en-US" dirty="0">
                <a:latin typeface="BIZ UDPゴシック" panose="020B0400000000000000" pitchFamily="50" charset="-128"/>
                <a:ea typeface="BIZ UDPゴシック" panose="020B0400000000000000" pitchFamily="50" charset="-128"/>
              </a:rPr>
            </a:b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前ぺージの通り</a:t>
            </a:r>
            <a:r>
              <a:rPr lang="en-US" altLang="ja-JP" b="0" i="0" dirty="0">
                <a:solidFill>
                  <a:srgbClr val="333333"/>
                </a:solidFill>
                <a:effectLst/>
                <a:latin typeface="BIZ UDPゴシック" panose="020B0400000000000000" pitchFamily="50" charset="-128"/>
                <a:ea typeface="BIZ UDPゴシック" panose="020B0400000000000000" pitchFamily="50" charset="-128"/>
              </a:rPr>
              <a:t>Dr. Lancaster</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らが発表した論文を基に、さらにオルガノイドの形成効率と再現性を高めるように最適化されている。大脳オルガノイド形成ステップは、中間胚様体（</a:t>
            </a:r>
            <a:r>
              <a:rPr lang="en-US" altLang="ja-JP" b="0" i="0" dirty="0">
                <a:solidFill>
                  <a:srgbClr val="333333"/>
                </a:solidFill>
                <a:effectLst/>
                <a:latin typeface="BIZ UDPゴシック" panose="020B0400000000000000" pitchFamily="50" charset="-128"/>
                <a:ea typeface="BIZ UDPゴシック" panose="020B0400000000000000" pitchFamily="50" charset="-128"/>
              </a:rPr>
              <a:t>EB</a:t>
            </a:r>
            <a:r>
              <a:rPr lang="ja-JP" altLang="en-US" b="0" i="0" dirty="0">
                <a:solidFill>
                  <a:srgbClr val="333333"/>
                </a:solidFill>
                <a:effectLst/>
                <a:latin typeface="BIZ UDPゴシック" panose="020B0400000000000000" pitchFamily="50" charset="-128"/>
                <a:ea typeface="BIZ UDPゴシック" panose="020B0400000000000000" pitchFamily="50" charset="-128"/>
              </a:rPr>
              <a:t>）形成に続いて、神経上皮を増殖させる。この培地キットは、脳室帯（</a:t>
            </a:r>
            <a:r>
              <a:rPr lang="en-US" altLang="ja-JP" b="0" i="0" dirty="0">
                <a:solidFill>
                  <a:srgbClr val="333333"/>
                </a:solidFill>
                <a:effectLst/>
                <a:latin typeface="BIZ UDPゴシック" panose="020B0400000000000000" pitchFamily="50" charset="-128"/>
                <a:ea typeface="BIZ UDPゴシック" panose="020B0400000000000000" pitchFamily="50" charset="-128"/>
              </a:rPr>
              <a:t>ventricular zone</a:t>
            </a:r>
            <a:r>
              <a:rPr lang="ja-JP" altLang="en-US" b="0" i="0" dirty="0">
                <a:solidFill>
                  <a:srgbClr val="333333"/>
                </a:solidFill>
                <a:effectLst/>
                <a:latin typeface="BIZ UDPゴシック" panose="020B0400000000000000" pitchFamily="50" charset="-128"/>
                <a:ea typeface="BIZ UDPゴシック" panose="020B0400000000000000" pitchFamily="50" charset="-128"/>
              </a:rPr>
              <a:t>）、外室脳室下帯（</a:t>
            </a:r>
            <a:r>
              <a:rPr lang="en-US" altLang="ja-JP" b="0" i="0" dirty="0">
                <a:solidFill>
                  <a:srgbClr val="333333"/>
                </a:solidFill>
                <a:effectLst/>
                <a:latin typeface="BIZ UDPゴシック" panose="020B0400000000000000" pitchFamily="50" charset="-128"/>
                <a:ea typeface="BIZ UDPゴシック" panose="020B0400000000000000" pitchFamily="50" charset="-128"/>
              </a:rPr>
              <a:t>outer subventricular zone</a:t>
            </a:r>
            <a:r>
              <a:rPr lang="ja-JP" altLang="en-US" b="0" i="0" dirty="0">
                <a:solidFill>
                  <a:srgbClr val="333333"/>
                </a:solidFill>
                <a:effectLst/>
                <a:latin typeface="BIZ UDPゴシック" panose="020B0400000000000000" pitchFamily="50" charset="-128"/>
                <a:ea typeface="BIZ UDPゴシック" panose="020B0400000000000000" pitchFamily="50" charset="-128"/>
              </a:rPr>
              <a:t>）、中間層（</a:t>
            </a:r>
            <a:r>
              <a:rPr lang="en-US" altLang="ja-JP" b="0" i="0" dirty="0">
                <a:solidFill>
                  <a:srgbClr val="333333"/>
                </a:solidFill>
                <a:effectLst/>
                <a:latin typeface="BIZ UDPゴシック" panose="020B0400000000000000" pitchFamily="50" charset="-128"/>
                <a:ea typeface="BIZ UDPゴシック" panose="020B0400000000000000" pitchFamily="50" charset="-128"/>
              </a:rPr>
              <a:t>intermediate zone</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）、および皮質板（</a:t>
            </a:r>
            <a:r>
              <a:rPr lang="en-US" altLang="ja-JP" b="0" i="0" dirty="0">
                <a:solidFill>
                  <a:srgbClr val="333333"/>
                </a:solidFill>
                <a:effectLst/>
                <a:latin typeface="BIZ UDPゴシック" panose="020B0400000000000000" pitchFamily="50" charset="-128"/>
                <a:ea typeface="BIZ UDPゴシック" panose="020B0400000000000000" pitchFamily="50" charset="-128"/>
              </a:rPr>
              <a:t>cortical plate</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）を形成。</a:t>
            </a:r>
            <a:endParaRPr lang="ja-JP" altLang="en-US" dirty="0">
              <a:latin typeface="BIZ UDPゴシック" panose="020B0400000000000000" pitchFamily="50" charset="-128"/>
              <a:ea typeface="BIZ UDPゴシック" panose="020B0400000000000000" pitchFamily="50" charset="-128"/>
            </a:endParaRPr>
          </a:p>
        </p:txBody>
      </p:sp>
      <p:pic>
        <p:nvPicPr>
          <p:cNvPr id="8194" name="Picture 2">
            <a:extLst>
              <a:ext uri="{FF2B5EF4-FFF2-40B4-BE49-F238E27FC236}">
                <a16:creationId xmlns:a16="http://schemas.microsoft.com/office/drawing/2014/main" id="{B9F4C139-B4B7-6AF3-BE96-36A07CEC5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1" y="1"/>
            <a:ext cx="3818576" cy="293553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43BF0710-21F7-A782-030B-A784503B2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172" y="2935531"/>
            <a:ext cx="6866828" cy="388030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44A3B79-2F11-28D2-9940-466AE44D1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76724"/>
            <a:ext cx="5420224" cy="341560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6BD8B56-0023-5F62-7CA9-14E1D1CD5B7D}"/>
              </a:ext>
            </a:extLst>
          </p:cNvPr>
          <p:cNvSpPr txBox="1"/>
          <p:nvPr/>
        </p:nvSpPr>
        <p:spPr>
          <a:xfrm rot="2651377">
            <a:off x="1731082" y="895191"/>
            <a:ext cx="2252546" cy="461665"/>
          </a:xfrm>
          <a:prstGeom prst="rect">
            <a:avLst/>
          </a:prstGeom>
          <a:noFill/>
        </p:spPr>
        <p:txBody>
          <a:bodyPr wrap="square" rtlCol="0">
            <a:spAutoFit/>
          </a:bodyPr>
          <a:lstStyle/>
          <a:p>
            <a:pPr algn="ctr"/>
            <a:r>
              <a:rPr kumimoji="1" lang="en-US" altLang="ja-JP" sz="2400" b="1" i="1" u="sng"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90,000</a:t>
            </a:r>
            <a:r>
              <a:rPr kumimoji="1" lang="ja-JP" altLang="en-US" sz="2400" b="1" i="1" u="sng" dirty="0">
                <a:solidFill>
                  <a:srgbClr val="C00000"/>
                </a:solidFill>
                <a:latin typeface="Cascadia Code" panose="020B0609020000020004" pitchFamily="49" charset="0"/>
                <a:cs typeface="Cascadia Code" panose="020B0609020000020004" pitchFamily="49" charset="0"/>
              </a:rPr>
              <a:t>円</a:t>
            </a:r>
          </a:p>
        </p:txBody>
      </p:sp>
      <p:pic>
        <p:nvPicPr>
          <p:cNvPr id="9222" name="Picture 6" descr="ステムセル・テクノロジーズ">
            <a:extLst>
              <a:ext uri="{FF2B5EF4-FFF2-40B4-BE49-F238E27FC236}">
                <a16:creationId xmlns:a16="http://schemas.microsoft.com/office/drawing/2014/main" id="{AB488363-C5F7-3F57-8E9C-0C8B6871C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379985">
            <a:off x="120036" y="422977"/>
            <a:ext cx="1346076" cy="27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13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60960"/>
            <a:ext cx="12192000"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細胞同士が自発的に凝集したものが「スフェロイド」（</a:t>
            </a:r>
            <a:r>
              <a:rPr lang="en-US" altLang="ja-JP" sz="3200" b="1" dirty="0">
                <a:latin typeface="Yu Gothic UI" panose="020B0500000000000000" pitchFamily="50" charset="-128"/>
                <a:ea typeface="Yu Gothic UI" panose="020B0500000000000000" pitchFamily="50" charset="-128"/>
              </a:rPr>
              <a:t>Spheroid</a:t>
            </a:r>
            <a:r>
              <a:rPr lang="ja-JP" altLang="en-US" sz="3200" b="1" dirty="0">
                <a:latin typeface="Yu Gothic UI" panose="020B0500000000000000" pitchFamily="50" charset="-128"/>
                <a:ea typeface="Yu Gothic UI" panose="020B0500000000000000" pitchFamily="50" charset="-128"/>
              </a:rPr>
              <a:t>）</a:t>
            </a:r>
            <a:endParaRPr kumimoji="1" lang="en-US" altLang="ja-JP" sz="1050" b="1" dirty="0">
              <a:latin typeface="Yu Gothic UI" panose="020B0500000000000000" pitchFamily="50" charset="-128"/>
              <a:ea typeface="Yu Gothic UI" panose="020B0500000000000000" pitchFamily="50" charset="-128"/>
            </a:endParaRPr>
          </a:p>
        </p:txBody>
      </p:sp>
      <p:pic>
        <p:nvPicPr>
          <p:cNvPr id="8194" name="Picture 2" descr="Organoid-vs-Spheroid">
            <a:extLst>
              <a:ext uri="{FF2B5EF4-FFF2-40B4-BE49-F238E27FC236}">
                <a16:creationId xmlns:a16="http://schemas.microsoft.com/office/drawing/2014/main" id="{A401DCCA-EBA6-4E79-AC33-BF55C6CD7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9579"/>
            <a:ext cx="12192000" cy="640556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9FD6E4E8-F2CA-4A3D-BE9F-3D5EB66970C7}"/>
              </a:ext>
            </a:extLst>
          </p:cNvPr>
          <p:cNvSpPr txBox="1"/>
          <p:nvPr/>
        </p:nvSpPr>
        <p:spPr>
          <a:xfrm rot="20196175">
            <a:off x="6413764" y="2094515"/>
            <a:ext cx="5848798" cy="307777"/>
          </a:xfrm>
          <a:prstGeom prst="rect">
            <a:avLst/>
          </a:prstGeom>
          <a:noFill/>
        </p:spPr>
        <p:txBody>
          <a:bodyPr wrap="square">
            <a:spAutoFit/>
          </a:bodyPr>
          <a:lstStyle/>
          <a:p>
            <a:r>
              <a:rPr lang="en-US" altLang="ja-JP" sz="1400" b="1" dirty="0">
                <a:solidFill>
                  <a:schemeClr val="bg1"/>
                </a:solidFill>
                <a:latin typeface="BIZ UDPゴシック" panose="020B0400000000000000" pitchFamily="50" charset="-128"/>
                <a:ea typeface="BIZ UDPゴシック" panose="020B0400000000000000" pitchFamily="50" charset="-128"/>
              </a:rPr>
              <a:t>https://labo-fun.com/original/organoid-vs-spheroid/</a:t>
            </a:r>
            <a:endParaRPr lang="ja-JP" altLang="en-US" sz="1400"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86806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1280"/>
            <a:ext cx="12192000" cy="523220"/>
          </a:xfrm>
          <a:prstGeom prst="rect">
            <a:avLst/>
          </a:prstGeom>
          <a:noFill/>
        </p:spPr>
        <p:txBody>
          <a:bodyPr wrap="square" rtlCol="0">
            <a:spAutoFit/>
          </a:bodyPr>
          <a:lstStyle/>
          <a:p>
            <a:pPr algn="ctr"/>
            <a:r>
              <a:rPr lang="ja-JP" altLang="en-US" sz="2800" b="1" dirty="0">
                <a:latin typeface="Yu Gothic UI" panose="020B0500000000000000" pitchFamily="50" charset="-128"/>
                <a:ea typeface="Yu Gothic UI" panose="020B0500000000000000" pitchFamily="50" charset="-128"/>
              </a:rPr>
              <a:t>「スフェロイド」と「オルガノイド」比較</a:t>
            </a:r>
            <a:endParaRPr kumimoji="1" lang="en-US" altLang="ja-JP" sz="1000" b="1" dirty="0">
              <a:latin typeface="Yu Gothic UI" panose="020B0500000000000000" pitchFamily="50" charset="-128"/>
              <a:ea typeface="Yu Gothic UI" panose="020B0500000000000000" pitchFamily="50" charset="-128"/>
            </a:endParaRPr>
          </a:p>
        </p:txBody>
      </p:sp>
      <p:graphicFrame>
        <p:nvGraphicFramePr>
          <p:cNvPr id="4" name="表 3">
            <a:extLst>
              <a:ext uri="{FF2B5EF4-FFF2-40B4-BE49-F238E27FC236}">
                <a16:creationId xmlns:a16="http://schemas.microsoft.com/office/drawing/2014/main" id="{31795219-7A2D-446A-A002-ACC8B2D97207}"/>
              </a:ext>
            </a:extLst>
          </p:cNvPr>
          <p:cNvGraphicFramePr>
            <a:graphicFrameLocks noGrp="1"/>
          </p:cNvGraphicFramePr>
          <p:nvPr>
            <p:extLst>
              <p:ext uri="{D42A27DB-BD31-4B8C-83A1-F6EECF244321}">
                <p14:modId xmlns:p14="http://schemas.microsoft.com/office/powerpoint/2010/main" val="4189808988"/>
              </p:ext>
            </p:extLst>
          </p:nvPr>
        </p:nvGraphicFramePr>
        <p:xfrm>
          <a:off x="152400" y="615282"/>
          <a:ext cx="11369039" cy="6016493"/>
        </p:xfrm>
        <a:graphic>
          <a:graphicData uri="http://schemas.openxmlformats.org/drawingml/2006/table">
            <a:tbl>
              <a:tblPr/>
              <a:tblGrid>
                <a:gridCol w="1006578">
                  <a:extLst>
                    <a:ext uri="{9D8B030D-6E8A-4147-A177-3AD203B41FA5}">
                      <a16:colId xmlns:a16="http://schemas.microsoft.com/office/drawing/2014/main" val="3479773834"/>
                    </a:ext>
                  </a:extLst>
                </a:gridCol>
                <a:gridCol w="4990511">
                  <a:extLst>
                    <a:ext uri="{9D8B030D-6E8A-4147-A177-3AD203B41FA5}">
                      <a16:colId xmlns:a16="http://schemas.microsoft.com/office/drawing/2014/main" val="519041070"/>
                    </a:ext>
                  </a:extLst>
                </a:gridCol>
                <a:gridCol w="5371950">
                  <a:extLst>
                    <a:ext uri="{9D8B030D-6E8A-4147-A177-3AD203B41FA5}">
                      <a16:colId xmlns:a16="http://schemas.microsoft.com/office/drawing/2014/main" val="3954522074"/>
                    </a:ext>
                  </a:extLst>
                </a:gridCol>
              </a:tblGrid>
              <a:tr h="734017">
                <a:tc>
                  <a:txBody>
                    <a:bodyPr/>
                    <a:lstStyle/>
                    <a:p>
                      <a:pPr algn="ctr" fontAlgn="ctr"/>
                      <a:r>
                        <a:rPr lang="ja-JP" altLang="en-US" sz="1500" b="0" i="0" u="none" strike="noStrike">
                          <a:solidFill>
                            <a:srgbClr val="FFFFFF"/>
                          </a:solidFill>
                          <a:effectLst/>
                          <a:latin typeface="HGP創英角ﾎﾟｯﾌﾟ体" panose="040B0A00000000000000" pitchFamily="50" charset="-128"/>
                          <a:ea typeface="HGP創英角ﾎﾟｯﾌﾟ体" panose="040B0A00000000000000" pitchFamily="50" charset="-128"/>
                        </a:rPr>
                        <a:t>　</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ja-JP" altLang="en-US" sz="2400" b="0" i="0" u="none" strike="noStrike" dirty="0">
                          <a:solidFill>
                            <a:srgbClr val="FFFFFF"/>
                          </a:solidFill>
                          <a:effectLst/>
                          <a:latin typeface="HGP創英角ﾎﾟｯﾌﾟ体" panose="040B0A00000000000000" pitchFamily="50" charset="-128"/>
                          <a:ea typeface="HGP創英角ﾎﾟｯﾌﾟ体" panose="040B0A00000000000000" pitchFamily="50" charset="-128"/>
                        </a:rPr>
                        <a:t>スフェロイド</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65911"/>
                    </a:solidFill>
                  </a:tcPr>
                </a:tc>
                <a:tc>
                  <a:txBody>
                    <a:bodyPr/>
                    <a:lstStyle/>
                    <a:p>
                      <a:pPr algn="ctr" fontAlgn="ctr"/>
                      <a:r>
                        <a:rPr lang="ja-JP" altLang="en-US" sz="2400" b="0" i="0" u="none" strike="noStrike" dirty="0">
                          <a:solidFill>
                            <a:srgbClr val="FFFFFF"/>
                          </a:solidFill>
                          <a:effectLst/>
                          <a:latin typeface="HGP創英角ﾎﾟｯﾌﾟ体" panose="040B0A00000000000000" pitchFamily="50" charset="-128"/>
                          <a:ea typeface="HGP創英角ﾎﾟｯﾌﾟ体" panose="040B0A00000000000000" pitchFamily="50" charset="-128"/>
                        </a:rPr>
                        <a:t>オルガノイド</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2291159011"/>
                  </a:ext>
                </a:extLst>
              </a:tr>
              <a:tr h="1023663">
                <a:tc>
                  <a:txBody>
                    <a:bodyPr/>
                    <a:lstStyle/>
                    <a:p>
                      <a:pPr algn="ctr" fontAlgn="ctr"/>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概要</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単純な</a:t>
                      </a: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3</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次元構造を持った細胞塊。</a:t>
                      </a:r>
                      <a:endParaRPr lang="en-US" altLang="ja-JP" sz="16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層構造を持っており，ハイスループットな創薬スクリーニングに適している。簡単に作成でき，低コスト。</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臓器・器官様の構造を取り，</a:t>
                      </a:r>
                      <a:endParaRPr lang="en-US" altLang="ja-JP" sz="16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細胞の由来となった組織の環境を表現する。</a:t>
                      </a:r>
                      <a:br>
                        <a:rPr lang="ja-JP" altLang="en-US" sz="16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生体（</a:t>
                      </a:r>
                      <a:r>
                        <a:rPr lang="en-US" altLang="ja-JP" sz="1600" b="0" i="1" u="none" strike="noStrike" dirty="0">
                          <a:solidFill>
                            <a:srgbClr val="000000"/>
                          </a:solidFill>
                          <a:effectLst/>
                          <a:latin typeface="Meiryo UI" panose="020B0604030504040204" pitchFamily="50" charset="-128"/>
                          <a:ea typeface="Meiryo UI" panose="020B0604030504040204" pitchFamily="50" charset="-128"/>
                        </a:rPr>
                        <a:t>in vivo</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）環境に近い構造を取り，</a:t>
                      </a:r>
                      <a:br>
                        <a:rPr lang="ja-JP" altLang="en-US" sz="16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スフェロイドよりも細かいスクリーニングが可能</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02930727"/>
                  </a:ext>
                </a:extLst>
              </a:tr>
              <a:tr h="438173">
                <a:tc>
                  <a:txBody>
                    <a:bodyPr/>
                    <a:lstStyle/>
                    <a:p>
                      <a:pPr algn="ctr" fontAlgn="ctr"/>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培養期間</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長期間の培養は困難</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長期間の培養にも対応する</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15264775"/>
                  </a:ext>
                </a:extLst>
              </a:tr>
              <a:tr h="375479">
                <a:tc>
                  <a:txBody>
                    <a:bodyPr/>
                    <a:lstStyle/>
                    <a:p>
                      <a:pPr algn="ctr" fontAlgn="ctr"/>
                      <a:r>
                        <a:rPr lang="ja-JP" altLang="en-US" sz="1400" b="1" i="0" u="none" strike="noStrike">
                          <a:solidFill>
                            <a:srgbClr val="FFFFFF"/>
                          </a:solidFill>
                          <a:effectLst/>
                          <a:latin typeface="HG丸ｺﾞｼｯｸM-PRO" panose="020F0600000000000000" pitchFamily="50" charset="-128"/>
                          <a:ea typeface="HG丸ｺﾞｼｯｸM-PRO" panose="020F0600000000000000" pitchFamily="50" charset="-128"/>
                        </a:rPr>
                        <a:t>由来細胞</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通常の細胞，癌細胞など，幅広い細胞種を作ることができる。</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ES</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細胞，</a:t>
                      </a:r>
                      <a:r>
                        <a:rPr lang="en-US" altLang="ja-JP" sz="1400" b="0" i="0" u="none" strike="noStrike" dirty="0" err="1">
                          <a:solidFill>
                            <a:srgbClr val="000000"/>
                          </a:solidFill>
                          <a:effectLst/>
                          <a:latin typeface="Meiryo UI" panose="020B0604030504040204" pitchFamily="50" charset="-128"/>
                          <a:ea typeface="Meiryo UI" panose="020B0604030504040204" pitchFamily="50" charset="-128"/>
                        </a:rPr>
                        <a:t>iPS</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細胞といった多能性幹細胞や癌幹細胞</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extLst>
                  <a:ext uri="{0D108BD9-81ED-4DB2-BD59-A6C34878D82A}">
                    <a16:rowId xmlns:a16="http://schemas.microsoft.com/office/drawing/2014/main" val="3201163404"/>
                  </a:ext>
                </a:extLst>
              </a:tr>
              <a:tr h="1185721">
                <a:tc>
                  <a:txBody>
                    <a:bodyPr/>
                    <a:lstStyle/>
                    <a:p>
                      <a:pPr algn="ctr" fontAlgn="ctr"/>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作成方法</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ハンギングドロップ法やリキッドオーバーレイ法，</a:t>
                      </a:r>
                      <a:br>
                        <a:rPr lang="ja-JP" altLang="en-US" sz="16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スピナーフラスコを利用した方法など足場（細胞外マトリクス：</a:t>
                      </a: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ECM</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）が無くても作成できる</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作成には細胞外マトリクス（</a:t>
                      </a: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ECM)</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やスキャフォールドなどの足場が必要。</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3943541"/>
                  </a:ext>
                </a:extLst>
              </a:tr>
              <a:tr h="328560">
                <a:tc>
                  <a:txBody>
                    <a:bodyPr/>
                    <a:lstStyle/>
                    <a:p>
                      <a:pPr algn="ctr" fontAlgn="ctr"/>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長期間培養</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困難</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可能</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extLst>
                  <a:ext uri="{0D108BD9-81ED-4DB2-BD59-A6C34878D82A}">
                    <a16:rowId xmlns:a16="http://schemas.microsoft.com/office/drawing/2014/main" val="680865422"/>
                  </a:ext>
                </a:extLst>
              </a:tr>
              <a:tr h="457200">
                <a:tc>
                  <a:txBody>
                    <a:bodyPr/>
                    <a:lstStyle/>
                    <a:p>
                      <a:pPr algn="ctr" fontAlgn="t"/>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コスト</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低コスト</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高コスト</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75472814"/>
                  </a:ext>
                </a:extLst>
              </a:tr>
              <a:tr h="736840">
                <a:tc>
                  <a:txBody>
                    <a:bodyPr/>
                    <a:lstStyle/>
                    <a:p>
                      <a:pPr algn="ctr" fontAlgn="ctr"/>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使用目的</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創薬スクリーニングにおけるハイスループット解析</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（同時に多数のサンプルを反応・処理できること）</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創薬スクリーニングにおける解析 ， 特定の疾患研究・免疫療法などの治療方法検討・毒性試験・個別化医療の検討 ，臓器・器官モデルの作製</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extLst>
                  <a:ext uri="{0D108BD9-81ED-4DB2-BD59-A6C34878D82A}">
                    <a16:rowId xmlns:a16="http://schemas.microsoft.com/office/drawing/2014/main" val="972544070"/>
                  </a:ext>
                </a:extLst>
              </a:tr>
              <a:tr h="736840">
                <a:tc>
                  <a:txBody>
                    <a:bodyPr/>
                    <a:lstStyle/>
                    <a:p>
                      <a:pPr algn="ctr" fontAlgn="ctr"/>
                      <a:r>
                        <a:rPr lang="ja-JP" altLang="en-US" sz="1800" b="1" i="0" u="none" strike="noStrike" dirty="0">
                          <a:solidFill>
                            <a:schemeClr val="tx1"/>
                          </a:solidFill>
                          <a:effectLst/>
                          <a:latin typeface="HG丸ｺﾞｼｯｸM-PRO" panose="020F0600000000000000" pitchFamily="50" charset="-128"/>
                          <a:ea typeface="HG丸ｺﾞｼｯｸM-PRO" panose="020F0600000000000000" pitchFamily="50" charset="-128"/>
                        </a:rPr>
                        <a:t>市場</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800" dirty="0">
                          <a:latin typeface="BIZ UDPゴシック" panose="020B0400000000000000" pitchFamily="50" charset="-128"/>
                          <a:ea typeface="BIZ UDPゴシック" panose="020B0400000000000000" pitchFamily="50" charset="-128"/>
                        </a:rPr>
                        <a:t>オルガノイドとスフェロイドの世界市場は、</a:t>
                      </a:r>
                      <a:r>
                        <a:rPr lang="en-US" altLang="ja-JP" sz="1800" b="1" dirty="0">
                          <a:latin typeface="BIZ UDPゴシック" panose="020B0400000000000000" pitchFamily="50" charset="-128"/>
                          <a:ea typeface="BIZ UDPゴシック" panose="020B0400000000000000" pitchFamily="50" charset="-128"/>
                        </a:rPr>
                        <a:t>2021</a:t>
                      </a:r>
                      <a:r>
                        <a:rPr lang="ja-JP" altLang="en-US" sz="1800" b="1" dirty="0">
                          <a:latin typeface="BIZ UDPゴシック" panose="020B0400000000000000" pitchFamily="50" charset="-128"/>
                          <a:ea typeface="BIZ UDPゴシック" panose="020B0400000000000000" pitchFamily="50" charset="-128"/>
                        </a:rPr>
                        <a:t>年 </a:t>
                      </a:r>
                      <a:r>
                        <a:rPr lang="en-US" altLang="ja-JP" sz="1800" b="1" dirty="0">
                          <a:latin typeface="BIZ UDPゴシック" panose="020B0400000000000000" pitchFamily="50" charset="-128"/>
                          <a:ea typeface="BIZ UDPゴシック" panose="020B0400000000000000" pitchFamily="50" charset="-128"/>
                        </a:rPr>
                        <a:t>5</a:t>
                      </a:r>
                      <a:r>
                        <a:rPr lang="ja-JP" altLang="en-US" sz="1800" b="1" dirty="0">
                          <a:latin typeface="BIZ UDPゴシック" panose="020B0400000000000000" pitchFamily="50" charset="-128"/>
                          <a:ea typeface="BIZ UDPゴシック" panose="020B0400000000000000" pitchFamily="50" charset="-128"/>
                        </a:rPr>
                        <a:t>億</a:t>
                      </a:r>
                      <a:r>
                        <a:rPr lang="en-US" altLang="ja-JP" sz="1800" b="1" dirty="0">
                          <a:latin typeface="BIZ UDPゴシック" panose="020B0400000000000000" pitchFamily="50" charset="-128"/>
                          <a:ea typeface="BIZ UDPゴシック" panose="020B0400000000000000" pitchFamily="50" charset="-128"/>
                        </a:rPr>
                        <a:t>1656</a:t>
                      </a:r>
                      <a:r>
                        <a:rPr lang="ja-JP" altLang="en-US" sz="1800" b="1" dirty="0">
                          <a:latin typeface="BIZ UDPゴシック" panose="020B0400000000000000" pitchFamily="50" charset="-128"/>
                          <a:ea typeface="BIZ UDPゴシック" panose="020B0400000000000000" pitchFamily="50" charset="-128"/>
                        </a:rPr>
                        <a:t>万ドル</a:t>
                      </a:r>
                      <a:r>
                        <a:rPr lang="ja-JP" altLang="en-US" sz="1800" dirty="0">
                          <a:latin typeface="BIZ UDPゴシック" panose="020B0400000000000000" pitchFamily="50" charset="-128"/>
                          <a:ea typeface="BIZ UDPゴシック" panose="020B0400000000000000" pitchFamily="50" charset="-128"/>
                        </a:rPr>
                        <a:t>、</a:t>
                      </a:r>
                      <a:r>
                        <a:rPr lang="en-US" altLang="ja-JP" sz="1800" b="1" dirty="0">
                          <a:latin typeface="BIZ UDPゴシック" panose="020B0400000000000000" pitchFamily="50" charset="-128"/>
                          <a:ea typeface="BIZ UDPゴシック" panose="020B0400000000000000" pitchFamily="50" charset="-128"/>
                        </a:rPr>
                        <a:t>2031</a:t>
                      </a:r>
                      <a:r>
                        <a:rPr lang="ja-JP" altLang="en-US" sz="1800" b="1" dirty="0">
                          <a:latin typeface="BIZ UDPゴシック" panose="020B0400000000000000" pitchFamily="50" charset="-128"/>
                          <a:ea typeface="BIZ UDPゴシック" panose="020B0400000000000000" pitchFamily="50" charset="-128"/>
                        </a:rPr>
                        <a:t>年 </a:t>
                      </a:r>
                      <a:r>
                        <a:rPr lang="en-US" altLang="ja-JP" sz="1800" b="1" dirty="0">
                          <a:latin typeface="BIZ UDPゴシック" panose="020B0400000000000000" pitchFamily="50" charset="-128"/>
                          <a:ea typeface="BIZ UDPゴシック" panose="020B0400000000000000" pitchFamily="50" charset="-128"/>
                        </a:rPr>
                        <a:t>11</a:t>
                      </a:r>
                      <a:r>
                        <a:rPr lang="ja-JP" altLang="en-US" sz="1800" b="1" dirty="0">
                          <a:latin typeface="BIZ UDPゴシック" panose="020B0400000000000000" pitchFamily="50" charset="-128"/>
                          <a:ea typeface="BIZ UDPゴシック" panose="020B0400000000000000" pitchFamily="50" charset="-128"/>
                        </a:rPr>
                        <a:t>億</a:t>
                      </a:r>
                      <a:r>
                        <a:rPr lang="en-US" altLang="ja-JP" sz="1800" b="1" dirty="0">
                          <a:latin typeface="BIZ UDPゴシック" panose="020B0400000000000000" pitchFamily="50" charset="-128"/>
                          <a:ea typeface="BIZ UDPゴシック" panose="020B0400000000000000" pitchFamily="50" charset="-128"/>
                        </a:rPr>
                        <a:t>7996</a:t>
                      </a:r>
                      <a:r>
                        <a:rPr lang="ja-JP" altLang="en-US" sz="1800" b="1" dirty="0">
                          <a:latin typeface="BIZ UDPゴシック" panose="020B0400000000000000" pitchFamily="50" charset="-128"/>
                          <a:ea typeface="BIZ UDPゴシック" panose="020B0400000000000000" pitchFamily="50" charset="-128"/>
                        </a:rPr>
                        <a:t>万ドル</a:t>
                      </a:r>
                      <a:endParaRPr lang="en-US" altLang="ja-JP" sz="1800" b="1" dirty="0">
                        <a:latin typeface="BIZ UDPゴシック" panose="020B0400000000000000" pitchFamily="50" charset="-128"/>
                        <a:ea typeface="BIZ UDPゴシック" panose="020B0400000000000000" pitchFamily="50" charset="-128"/>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en-US" altLang="ja-JP" sz="1400" b="1" i="0" dirty="0">
                          <a:solidFill>
                            <a:srgbClr val="2B2B2B"/>
                          </a:solidFill>
                          <a:effectLst/>
                          <a:latin typeface="BIZ UDPゴシック" panose="020B0400000000000000" pitchFamily="50" charset="-128"/>
                          <a:ea typeface="BIZ UDPゴシック" panose="020B0400000000000000" pitchFamily="50" charset="-128"/>
                        </a:rPr>
                        <a:t>Allied Market Research</a:t>
                      </a:r>
                      <a:r>
                        <a:rPr lang="ja-JP" altLang="en-US" sz="1400" b="1" i="0" dirty="0">
                          <a:solidFill>
                            <a:srgbClr val="2B2B2B"/>
                          </a:solidFill>
                          <a:effectLst/>
                          <a:latin typeface="BIZ UDPゴシック" panose="020B0400000000000000" pitchFamily="50" charset="-128"/>
                          <a:ea typeface="BIZ UDPゴシック" panose="020B0400000000000000" pitchFamily="50" charset="-128"/>
                        </a:rPr>
                        <a:t>社</a:t>
                      </a:r>
                      <a:r>
                        <a:rPr lang="en-US" altLang="ja-JP" sz="1400" b="1" i="0" dirty="0">
                          <a:solidFill>
                            <a:srgbClr val="2B2B2B"/>
                          </a:solidFill>
                          <a:effectLst/>
                          <a:latin typeface="BIZ UDPゴシック" panose="020B0400000000000000" pitchFamily="50" charset="-128"/>
                          <a:ea typeface="BIZ UDPゴシック" panose="020B0400000000000000" pitchFamily="50" charset="-128"/>
                        </a:rPr>
                        <a:t>)</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pPr algn="ctr" fontAlgn="ct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F0F0"/>
                    </a:solidFill>
                  </a:tcPr>
                </a:tc>
                <a:extLst>
                  <a:ext uri="{0D108BD9-81ED-4DB2-BD59-A6C34878D82A}">
                    <a16:rowId xmlns:a16="http://schemas.microsoft.com/office/drawing/2014/main" val="424510826"/>
                  </a:ext>
                </a:extLst>
              </a:tr>
            </a:tbl>
          </a:graphicData>
        </a:graphic>
      </p:graphicFrame>
      <p:sp>
        <p:nvSpPr>
          <p:cNvPr id="7" name="テキスト ボックス 6">
            <a:extLst>
              <a:ext uri="{FF2B5EF4-FFF2-40B4-BE49-F238E27FC236}">
                <a16:creationId xmlns:a16="http://schemas.microsoft.com/office/drawing/2014/main" id="{7D6584C5-15AA-4248-821F-51A8B9C121BE}"/>
              </a:ext>
            </a:extLst>
          </p:cNvPr>
          <p:cNvSpPr txBox="1"/>
          <p:nvPr/>
        </p:nvSpPr>
        <p:spPr>
          <a:xfrm>
            <a:off x="3171601" y="6611481"/>
            <a:ext cx="5848798" cy="276999"/>
          </a:xfrm>
          <a:prstGeom prst="rect">
            <a:avLst/>
          </a:prstGeom>
          <a:noFill/>
        </p:spPr>
        <p:txBody>
          <a:bodyPr wrap="square">
            <a:spAutoFit/>
          </a:bodyPr>
          <a:lstStyle/>
          <a:p>
            <a:pPr algn="ctr"/>
            <a:r>
              <a:rPr lang="en-US" altLang="ja-JP" sz="1200" b="1" dirty="0">
                <a:latin typeface="BIZ UDPゴシック" panose="020B0400000000000000" pitchFamily="50" charset="-128"/>
                <a:ea typeface="BIZ UDPゴシック" panose="020B0400000000000000" pitchFamily="50" charset="-128"/>
              </a:rPr>
              <a:t>https://labo-fun.com/original/organoid-vs-spheroid/</a:t>
            </a:r>
            <a:endParaRPr lang="ja-JP" altLang="en-US" sz="12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66990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1280"/>
            <a:ext cx="12192000" cy="523220"/>
          </a:xfrm>
          <a:prstGeom prst="rect">
            <a:avLst/>
          </a:prstGeom>
          <a:noFill/>
        </p:spPr>
        <p:txBody>
          <a:bodyPr wrap="square" rtlCol="0">
            <a:spAutoFit/>
          </a:bodyPr>
          <a:lstStyle/>
          <a:p>
            <a:pPr algn="ctr"/>
            <a:r>
              <a:rPr lang="ja-JP" altLang="en-US" sz="2800" b="1" dirty="0">
                <a:latin typeface="Yu Gothic UI" panose="020B0500000000000000" pitchFamily="50" charset="-128"/>
                <a:ea typeface="Yu Gothic UI" panose="020B0500000000000000" pitchFamily="50" charset="-128"/>
              </a:rPr>
              <a:t>スフェロイド</a:t>
            </a:r>
            <a:endParaRPr kumimoji="1" lang="en-US" altLang="ja-JP" sz="1000" b="1" dirty="0">
              <a:latin typeface="Yu Gothic UI" panose="020B0500000000000000" pitchFamily="50" charset="-128"/>
              <a:ea typeface="Yu Gothic UI" panose="020B0500000000000000" pitchFamily="50" charset="-128"/>
            </a:endParaRPr>
          </a:p>
        </p:txBody>
      </p:sp>
      <p:pic>
        <p:nvPicPr>
          <p:cNvPr id="11266" name="Picture 2">
            <a:extLst>
              <a:ext uri="{FF2B5EF4-FFF2-40B4-BE49-F238E27FC236}">
                <a16:creationId xmlns:a16="http://schemas.microsoft.com/office/drawing/2014/main" id="{08EBD3B2-9474-422A-9983-45F752A8A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03" y="1843087"/>
            <a:ext cx="5629275" cy="31718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E48D0B0-130F-40C3-BC63-AEC38C0BD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653" y="1446749"/>
            <a:ext cx="5358108" cy="472344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72C4BF4E-BED0-4BF1-B42B-D45636EC8567}"/>
              </a:ext>
            </a:extLst>
          </p:cNvPr>
          <p:cNvSpPr txBox="1"/>
          <p:nvPr/>
        </p:nvSpPr>
        <p:spPr>
          <a:xfrm>
            <a:off x="8138160" y="6170196"/>
            <a:ext cx="2296160" cy="307777"/>
          </a:xfrm>
          <a:prstGeom prst="rect">
            <a:avLst/>
          </a:prstGeom>
          <a:noFill/>
        </p:spPr>
        <p:txBody>
          <a:bodyPr wrap="square">
            <a:spAutoFit/>
          </a:bodyPr>
          <a:lstStyle/>
          <a:p>
            <a:pPr algn="ctr"/>
            <a:r>
              <a:rPr lang="ja-JP" altLang="en-US" sz="1400" b="0" i="0" dirty="0">
                <a:solidFill>
                  <a:srgbClr val="444444"/>
                </a:solidFill>
                <a:effectLst/>
                <a:latin typeface="BIZ UDPゴシック" panose="020B0400000000000000" pitchFamily="50" charset="-128"/>
                <a:ea typeface="BIZ UDPゴシック" panose="020B0400000000000000" pitchFamily="50" charset="-128"/>
              </a:rPr>
              <a:t>出所：サイフューズ社</a:t>
            </a:r>
            <a:endParaRPr lang="ja-JP" altLang="en-US" sz="1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6D45E329-E4F4-4C73-B53A-62766FD158E0}"/>
              </a:ext>
            </a:extLst>
          </p:cNvPr>
          <p:cNvSpPr txBox="1"/>
          <p:nvPr/>
        </p:nvSpPr>
        <p:spPr>
          <a:xfrm>
            <a:off x="6035358" y="984786"/>
            <a:ext cx="6096000" cy="369332"/>
          </a:xfrm>
          <a:prstGeom prst="rect">
            <a:avLst/>
          </a:prstGeom>
          <a:noFill/>
        </p:spPr>
        <p:txBody>
          <a:bodyPr wrap="square">
            <a:spAutoFit/>
          </a:bodyPr>
          <a:lstStyle/>
          <a:p>
            <a:pPr algn="ctr"/>
            <a:r>
              <a:rPr lang="ja-JP" altLang="en-US" b="0" i="0" dirty="0">
                <a:solidFill>
                  <a:srgbClr val="444444"/>
                </a:solidFill>
                <a:effectLst/>
                <a:latin typeface="BIZ UDPゴシック" panose="020B0400000000000000" pitchFamily="50" charset="-128"/>
                <a:ea typeface="BIZ UDPゴシック" panose="020B0400000000000000" pitchFamily="50" charset="-128"/>
              </a:rPr>
              <a:t>サイフューズ社が澁谷工業と共同開発した</a:t>
            </a:r>
            <a:r>
              <a:rPr lang="en-US" altLang="ja-JP" b="0" i="0" dirty="0" err="1">
                <a:solidFill>
                  <a:srgbClr val="444444"/>
                </a:solidFill>
                <a:effectLst/>
                <a:latin typeface="BIZ UDPゴシック" panose="020B0400000000000000" pitchFamily="50" charset="-128"/>
                <a:ea typeface="BIZ UDPゴシック" panose="020B0400000000000000" pitchFamily="50" charset="-128"/>
              </a:rPr>
              <a:t>Refenova</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0937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C494337-15A6-4260-9ED5-EDEA275F0B62}"/>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6D00A85F-DB89-4A7F-9294-58CBBF685F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5020" y="2540755"/>
            <a:ext cx="1717039" cy="1569660"/>
          </a:xfrm>
          <a:prstGeom prst="rect">
            <a:avLst/>
          </a:prstGeom>
          <a:effectLst>
            <a:glow rad="228600">
              <a:schemeClr val="accent2">
                <a:satMod val="175000"/>
                <a:alpha val="40000"/>
              </a:schemeClr>
            </a:glow>
            <a:reflection blurRad="6350" stA="50000" endA="300" endPos="55000" dir="5400000" sy="-100000" algn="bl" rotWithShape="0"/>
          </a:effectLst>
        </p:spPr>
      </p:pic>
      <p:sp>
        <p:nvSpPr>
          <p:cNvPr id="4" name="テキスト ボックス 3">
            <a:extLst>
              <a:ext uri="{FF2B5EF4-FFF2-40B4-BE49-F238E27FC236}">
                <a16:creationId xmlns:a16="http://schemas.microsoft.com/office/drawing/2014/main" id="{E29271CD-DD33-43C7-81AA-2627E314ACA3}"/>
              </a:ext>
            </a:extLst>
          </p:cNvPr>
          <p:cNvSpPr txBox="1"/>
          <p:nvPr/>
        </p:nvSpPr>
        <p:spPr>
          <a:xfrm>
            <a:off x="2460173" y="2644170"/>
            <a:ext cx="8284028" cy="1569660"/>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kumimoji="1" lang="ja-JP" altLang="en-US" sz="9600" dirty="0">
                <a:latin typeface="HGP創英角ｺﾞｼｯｸUB" panose="020B0900000000000000" pitchFamily="50" charset="-128"/>
                <a:ea typeface="HGP創英角ｺﾞｼｯｸUB" panose="020B0900000000000000" pitchFamily="50" charset="-128"/>
              </a:rPr>
              <a:t>脳</a:t>
            </a:r>
            <a:r>
              <a:rPr kumimoji="1" lang="ja-JP" altLang="en-US" sz="9600" dirty="0">
                <a:solidFill>
                  <a:schemeClr val="accent2">
                    <a:lumMod val="50000"/>
                  </a:schemeClr>
                </a:solidFill>
                <a:latin typeface="HGP創英角ｺﾞｼｯｸUB" panose="020B0900000000000000" pitchFamily="50" charset="-128"/>
                <a:ea typeface="HGP創英角ｺﾞｼｯｸUB" panose="020B0900000000000000" pitchFamily="50" charset="-128"/>
              </a:rPr>
              <a:t>オルガノイド</a:t>
            </a:r>
            <a:endParaRPr kumimoji="1" lang="en-US" altLang="ja-JP" sz="9600" dirty="0">
              <a:solidFill>
                <a:schemeClr val="accent2">
                  <a:lumMod val="50000"/>
                </a:scheme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790634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pptinsidebrai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7" y="329294"/>
            <a:ext cx="5476875" cy="6324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Text Box 9"/>
          <p:cNvSpPr txBox="1">
            <a:spLocks noChangeArrowheads="1"/>
          </p:cNvSpPr>
          <p:nvPr/>
        </p:nvSpPr>
        <p:spPr bwMode="auto">
          <a:xfrm>
            <a:off x="5418364" y="74777"/>
            <a:ext cx="6751864" cy="76944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ja-JP" sz="4400" b="1" i="1" dirty="0">
                <a:solidFill>
                  <a:schemeClr val="tx2"/>
                </a:solidFill>
                <a:ea typeface="ＭＳ Ｐゴシック" panose="020B0600070205080204" pitchFamily="50" charset="-128"/>
              </a:rPr>
              <a:t>Inside the Human Brain</a:t>
            </a:r>
          </a:p>
        </p:txBody>
      </p:sp>
      <p:sp>
        <p:nvSpPr>
          <p:cNvPr id="4" name="テキスト ボックス 3"/>
          <p:cNvSpPr txBox="1"/>
          <p:nvPr/>
        </p:nvSpPr>
        <p:spPr>
          <a:xfrm>
            <a:off x="2200629" y="4412344"/>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海馬</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4689475" y="4024868"/>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小脳</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4231767" y="4564535"/>
            <a:ext cx="1143000"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脳幹</a:t>
            </a:r>
          </a:p>
        </p:txBody>
      </p:sp>
      <p:sp>
        <p:nvSpPr>
          <p:cNvPr id="7" name="テキスト ボックス 6"/>
          <p:cNvSpPr txBox="1"/>
          <p:nvPr/>
        </p:nvSpPr>
        <p:spPr>
          <a:xfrm>
            <a:off x="4312330" y="513915"/>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大脳</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578655" y="274832"/>
            <a:ext cx="1143000"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脳梁</a:t>
            </a:r>
          </a:p>
        </p:txBody>
      </p:sp>
      <p:sp>
        <p:nvSpPr>
          <p:cNvPr id="9" name="テキスト ボックス 8"/>
          <p:cNvSpPr txBox="1"/>
          <p:nvPr/>
        </p:nvSpPr>
        <p:spPr>
          <a:xfrm>
            <a:off x="4694917" y="1131308"/>
            <a:ext cx="928507"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視床</a:t>
            </a:r>
          </a:p>
        </p:txBody>
      </p:sp>
      <p:sp>
        <p:nvSpPr>
          <p:cNvPr id="10" name="テキスト ボックス 9"/>
          <p:cNvSpPr txBox="1"/>
          <p:nvPr/>
        </p:nvSpPr>
        <p:spPr>
          <a:xfrm>
            <a:off x="1536175" y="3990381"/>
            <a:ext cx="1143000" cy="338554"/>
          </a:xfrm>
          <a:prstGeom prst="rect">
            <a:avLst/>
          </a:prstGeom>
          <a:noFill/>
        </p:spPr>
        <p:txBody>
          <a:bodyPr wrap="square" rtlCol="0">
            <a:spAutoFit/>
          </a:bodyPr>
          <a:lstStyle/>
          <a:p>
            <a:pPr algn="ctr"/>
            <a:r>
              <a:rPr lang="ja-JP" altLang="en-US" sz="1600" b="1" dirty="0">
                <a:solidFill>
                  <a:srgbClr val="C00000"/>
                </a:solidFill>
                <a:latin typeface="Meiryo UI" panose="020B0604030504040204" pitchFamily="50" charset="-128"/>
                <a:ea typeface="Meiryo UI" panose="020B0604030504040204" pitchFamily="50" charset="-128"/>
              </a:rPr>
              <a:t>視床下部</a:t>
            </a:r>
            <a:endParaRPr kumimoji="1" lang="ja-JP" altLang="en-US" sz="1600" b="1" dirty="0">
              <a:solidFill>
                <a:srgbClr val="C00000"/>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5579880" y="771321"/>
            <a:ext cx="6610350" cy="6001643"/>
          </a:xfrm>
          <a:prstGeom prst="rect">
            <a:avLst/>
          </a:prstGeom>
          <a:noFill/>
        </p:spPr>
        <p:txBody>
          <a:bodyPr wrap="square" rtlCol="0">
            <a:spAutoFit/>
          </a:bodyPr>
          <a:lstStyle/>
          <a:p>
            <a:r>
              <a:rPr kumimoji="1" lang="ja-JP" altLang="en-US" sz="2400" dirty="0">
                <a:latin typeface="Meiryo UI" panose="020B0604030504040204" pitchFamily="50" charset="-128"/>
                <a:ea typeface="Meiryo UI" panose="020B0604030504040204" pitchFamily="50" charset="-128"/>
              </a:rPr>
              <a:t>★脳は、大きく分けて</a:t>
            </a:r>
            <a:r>
              <a:rPr kumimoji="1" lang="ja-JP" altLang="en-US" sz="2400" b="1" u="sng" dirty="0">
                <a:solidFill>
                  <a:srgbClr val="FF0000"/>
                </a:solidFill>
                <a:latin typeface="Meiryo UI" panose="020B0604030504040204" pitchFamily="50" charset="-128"/>
                <a:ea typeface="Meiryo UI" panose="020B0604030504040204" pitchFamily="50" charset="-128"/>
              </a:rPr>
              <a:t>大脳</a:t>
            </a:r>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小脳</a:t>
            </a:r>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脳幹</a:t>
            </a:r>
            <a:r>
              <a:rPr kumimoji="1" lang="ja-JP" altLang="en-US" sz="2400" dirty="0">
                <a:latin typeface="Meiryo UI" panose="020B0604030504040204" pitchFamily="50" charset="-128"/>
                <a:ea typeface="Meiryo UI" panose="020B0604030504040204" pitchFamily="50" charset="-128"/>
              </a:rPr>
              <a:t>の</a:t>
            </a:r>
            <a:r>
              <a:rPr kumimoji="1" lang="en-US" altLang="ja-JP" sz="2400" dirty="0">
                <a:latin typeface="Meiryo UI" panose="020B0604030504040204" pitchFamily="50" charset="-128"/>
                <a:ea typeface="Meiryo UI" panose="020B0604030504040204" pitchFamily="50" charset="-128"/>
              </a:rPr>
              <a:t>3</a:t>
            </a:r>
            <a:r>
              <a:rPr kumimoji="1" lang="ja-JP" altLang="en-US" sz="2400" dirty="0" err="1">
                <a:latin typeface="Meiryo UI" panose="020B0604030504040204" pitchFamily="50" charset="-128"/>
                <a:ea typeface="Meiryo UI" panose="020B0604030504040204" pitchFamily="50" charset="-128"/>
              </a:rPr>
              <a:t>つの</a:t>
            </a:r>
            <a:r>
              <a:rPr kumimoji="1" lang="ja-JP" altLang="en-US" sz="2400" dirty="0">
                <a:latin typeface="Meiryo UI" panose="020B0604030504040204" pitchFamily="50" charset="-128"/>
                <a:ea typeface="Meiryo UI" panose="020B0604030504040204" pitchFamily="50" charset="-128"/>
              </a:rPr>
              <a:t>部位に分類される。</a:t>
            </a:r>
            <a:endParaRPr kumimoji="1" lang="en-US" altLang="ja-JP" sz="2400" dirty="0">
              <a:latin typeface="Meiryo UI" panose="020B0604030504040204" pitchFamily="50" charset="-128"/>
              <a:ea typeface="Meiryo UI" panose="020B0604030504040204" pitchFamily="50" charset="-128"/>
            </a:endParaRPr>
          </a:p>
          <a:p>
            <a:endParaRPr lang="en-US" altLang="ja-JP" sz="2400" b="1" u="sng" dirty="0">
              <a:solidFill>
                <a:srgbClr val="FF0000"/>
              </a:solidFill>
              <a:latin typeface="Meiryo UI" panose="020B0604030504040204" pitchFamily="50" charset="-128"/>
              <a:ea typeface="Meiryo UI" panose="020B0604030504040204" pitchFamily="50" charset="-128"/>
            </a:endParaRPr>
          </a:p>
          <a:p>
            <a:r>
              <a:rPr kumimoji="1" lang="ja-JP" altLang="en-US" sz="2400" b="1"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脳は成人男性でも</a:t>
            </a:r>
            <a:r>
              <a:rPr kumimoji="1" lang="en-US" altLang="ja-JP" sz="2400" b="1" u="sng" dirty="0">
                <a:solidFill>
                  <a:srgbClr val="C00000"/>
                </a:solidFill>
                <a:latin typeface="Meiryo UI" panose="020B0604030504040204" pitchFamily="50" charset="-128"/>
                <a:ea typeface="Meiryo UI" panose="020B0604030504040204" pitchFamily="50" charset="-128"/>
              </a:rPr>
              <a:t>1400</a:t>
            </a:r>
            <a:r>
              <a:rPr kumimoji="1" lang="ja-JP" altLang="en-US" sz="2400" b="1" u="sng" dirty="0">
                <a:solidFill>
                  <a:srgbClr val="C00000"/>
                </a:solidFill>
                <a:latin typeface="Meiryo UI" panose="020B0604030504040204" pitchFamily="50" charset="-128"/>
                <a:ea typeface="Meiryo UI" panose="020B0604030504040204" pitchFamily="50" charset="-128"/>
              </a:rPr>
              <a:t>グラム</a:t>
            </a:r>
            <a:r>
              <a:rPr kumimoji="1" lang="ja-JP" altLang="en-US" sz="2400" b="1" u="sng" dirty="0">
                <a:solidFill>
                  <a:srgbClr val="FF0000"/>
                </a:solidFill>
                <a:latin typeface="Meiryo UI" panose="020B0604030504040204" pitchFamily="50" charset="-128"/>
                <a:ea typeface="Meiryo UI" panose="020B0604030504040204" pitchFamily="50" charset="-128"/>
              </a:rPr>
              <a:t>程度</a:t>
            </a:r>
            <a:r>
              <a:rPr kumimoji="1" lang="ja-JP" altLang="en-US" sz="2400" dirty="0">
                <a:latin typeface="Meiryo UI" panose="020B0604030504040204" pitchFamily="50" charset="-128"/>
                <a:ea typeface="Meiryo UI" panose="020B0604030504040204" pitchFamily="50" charset="-128"/>
              </a:rPr>
              <a:t>しかないが、</a:t>
            </a:r>
            <a:r>
              <a:rPr kumimoji="1" lang="ja-JP" altLang="en-US" sz="2400" b="1" u="sng" dirty="0">
                <a:solidFill>
                  <a:srgbClr val="C00000"/>
                </a:solidFill>
                <a:latin typeface="Meiryo UI" panose="020B0604030504040204" pitchFamily="50" charset="-128"/>
                <a:ea typeface="Meiryo UI" panose="020B0604030504040204" pitchFamily="50" charset="-128"/>
              </a:rPr>
              <a:t>人類が知る一番複雑な物体</a:t>
            </a:r>
            <a:r>
              <a:rPr kumimoji="1" lang="ja-JP" altLang="en-US" sz="2400" dirty="0">
                <a:latin typeface="Meiryo UI" panose="020B0604030504040204" pitchFamily="50" charset="-128"/>
                <a:ea typeface="Meiryo UI" panose="020B0604030504040204" pitchFamily="50" charset="-128"/>
              </a:rPr>
              <a:t>である。</a:t>
            </a:r>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C00000"/>
                </a:solidFill>
                <a:latin typeface="Meiryo UI" panose="020B0604030504040204" pitchFamily="50" charset="-128"/>
                <a:ea typeface="Meiryo UI" panose="020B0604030504040204" pitchFamily="50" charset="-128"/>
              </a:rPr>
              <a:t>脳</a:t>
            </a:r>
            <a:r>
              <a:rPr lang="ja-JP" altLang="en-US" sz="2400" b="1" u="sng" dirty="0">
                <a:solidFill>
                  <a:srgbClr val="C00000"/>
                </a:solidFill>
                <a:latin typeface="Meiryo UI" panose="020B0604030504040204" pitchFamily="50" charset="-128"/>
                <a:ea typeface="Meiryo UI" panose="020B0604030504040204" pitchFamily="50" charset="-128"/>
              </a:rPr>
              <a:t>は体重の</a:t>
            </a:r>
            <a:r>
              <a:rPr lang="en-US" altLang="ja-JP" sz="2400" b="1" u="sng" dirty="0">
                <a:solidFill>
                  <a:srgbClr val="C00000"/>
                </a:solidFill>
                <a:latin typeface="Meiryo UI" panose="020B0604030504040204" pitchFamily="50" charset="-128"/>
                <a:ea typeface="Meiryo UI" panose="020B0604030504040204" pitchFamily="50" charset="-128"/>
              </a:rPr>
              <a:t>2</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に過ぎないが、</a:t>
            </a:r>
            <a:r>
              <a:rPr lang="ja-JP" altLang="en-US" sz="2400" b="1" u="sng" dirty="0">
                <a:solidFill>
                  <a:srgbClr val="C00000"/>
                </a:solidFill>
                <a:latin typeface="Meiryo UI" panose="020B0604030504040204" pitchFamily="50" charset="-128"/>
                <a:ea typeface="Meiryo UI" panose="020B0604030504040204" pitchFamily="50" charset="-128"/>
              </a:rPr>
              <a:t>全身の血液と酸素の</a:t>
            </a:r>
            <a:r>
              <a:rPr lang="en-US" altLang="ja-JP" sz="2400" b="1" u="sng" dirty="0">
                <a:solidFill>
                  <a:srgbClr val="C00000"/>
                </a:solidFill>
                <a:latin typeface="Meiryo UI" panose="020B0604030504040204" pitchFamily="50" charset="-128"/>
                <a:ea typeface="Meiryo UI" panose="020B0604030504040204" pitchFamily="50" charset="-128"/>
              </a:rPr>
              <a:t>20</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を消費している。</a:t>
            </a:r>
            <a:r>
              <a:rPr lang="ja-JP" altLang="en-US" sz="2400" b="1" u="sng" dirty="0">
                <a:solidFill>
                  <a:srgbClr val="FF0000"/>
                </a:solidFill>
                <a:latin typeface="Meiryo UI" panose="020B0604030504040204" pitchFamily="50" charset="-128"/>
                <a:ea typeface="Meiryo UI" panose="020B0604030504040204" pitchFamily="50" charset="-128"/>
              </a:rPr>
              <a:t>新生児</a:t>
            </a:r>
            <a:r>
              <a:rPr lang="ja-JP" altLang="en-US" sz="2400" dirty="0">
                <a:latin typeface="Meiryo UI" panose="020B0604030504040204" pitchFamily="50" charset="-128"/>
                <a:ea typeface="Meiryo UI" panose="020B0604030504040204" pitchFamily="50" charset="-128"/>
              </a:rPr>
              <a:t>ではなんと</a:t>
            </a:r>
            <a:r>
              <a:rPr lang="en-US" altLang="ja-JP" sz="2400" b="1" u="sng" dirty="0">
                <a:solidFill>
                  <a:srgbClr val="C00000"/>
                </a:solidFill>
                <a:latin typeface="Meiryo UI" panose="020B0604030504040204" pitchFamily="50" charset="-128"/>
                <a:ea typeface="Meiryo UI" panose="020B0604030504040204" pitchFamily="50" charset="-128"/>
              </a:rPr>
              <a:t>65</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b="1" dirty="0">
                <a:solidFill>
                  <a:srgbClr val="FF0000"/>
                </a:solidFill>
                <a:latin typeface="Meiryo UI" panose="020B0604030504040204" pitchFamily="50" charset="-128"/>
                <a:ea typeface="Meiryo UI" panose="020B0604030504040204" pitchFamily="50" charset="-128"/>
              </a:rPr>
              <a:t>！</a:t>
            </a:r>
            <a:endParaRPr lang="en-US" altLang="ja-JP" sz="2400" b="1" dirty="0">
              <a:solidFill>
                <a:srgbClr val="FF0000"/>
              </a:solidFill>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a:t>
            </a:r>
            <a:r>
              <a:rPr lang="ja-JP" altLang="en-US" sz="2400" b="1" u="sng" dirty="0">
                <a:solidFill>
                  <a:srgbClr val="FF0000"/>
                </a:solidFill>
                <a:latin typeface="Meiryo UI" panose="020B0604030504040204" pitchFamily="50" charset="-128"/>
                <a:ea typeface="Meiryo UI" panose="020B0604030504040204" pitchFamily="50" charset="-128"/>
              </a:rPr>
              <a:t>遺伝子情報の</a:t>
            </a:r>
            <a:r>
              <a:rPr lang="en-US" altLang="ja-JP" sz="2400" b="1" u="sng" dirty="0">
                <a:solidFill>
                  <a:srgbClr val="FF0000"/>
                </a:solidFill>
                <a:latin typeface="Meiryo UI" panose="020B0604030504040204" pitchFamily="50" charset="-128"/>
                <a:ea typeface="Meiryo UI" panose="020B0604030504040204" pitchFamily="50" charset="-128"/>
              </a:rPr>
              <a:t>80</a:t>
            </a:r>
            <a:r>
              <a:rPr lang="ja-JP" altLang="en-US" sz="2400" b="1" u="sng" dirty="0">
                <a:solidFill>
                  <a:srgbClr val="FF0000"/>
                </a:solidFill>
                <a:latin typeface="Meiryo UI" panose="020B0604030504040204" pitchFamily="50" charset="-128"/>
                <a:ea typeface="Meiryo UI" panose="020B0604030504040204" pitchFamily="50" charset="-128"/>
              </a:rPr>
              <a:t>％は「脳」</a:t>
            </a:r>
            <a:r>
              <a:rPr lang="ja-JP" altLang="en-US" sz="2400" u="sng" dirty="0">
                <a:latin typeface="Meiryo UI" panose="020B0604030504040204" pitchFamily="50" charset="-128"/>
                <a:ea typeface="Meiryo UI" panose="020B0604030504040204" pitchFamily="50" charset="-128"/>
              </a:rPr>
              <a:t>に関するコード</a:t>
            </a:r>
            <a:r>
              <a:rPr lang="ja-JP" altLang="en-US" sz="2400" dirty="0">
                <a:latin typeface="Meiryo UI" panose="020B0604030504040204" pitchFamily="50" charset="-128"/>
                <a:ea typeface="Meiryo UI" panose="020B0604030504040204" pitchFamily="50" charset="-128"/>
              </a:rPr>
              <a:t>。</a:t>
            </a:r>
            <a:endParaRPr lang="en-US" altLang="ja-JP" sz="2400" dirty="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C00000"/>
                </a:solidFill>
                <a:latin typeface="Meiryo UI" panose="020B0604030504040204" pitchFamily="50" charset="-128"/>
                <a:ea typeface="Meiryo UI" panose="020B0604030504040204" pitchFamily="50" charset="-128"/>
              </a:rPr>
              <a:t>ニューロン</a:t>
            </a:r>
            <a:r>
              <a:rPr kumimoji="1" lang="ja-JP" altLang="en-US" sz="2400" u="sng" dirty="0">
                <a:latin typeface="Meiryo UI" panose="020B0604030504040204" pitchFamily="50" charset="-128"/>
                <a:ea typeface="Meiryo UI" panose="020B0604030504040204" pitchFamily="50" charset="-128"/>
              </a:rPr>
              <a:t>は、</a:t>
            </a:r>
            <a:r>
              <a:rPr kumimoji="1" lang="ja-JP" altLang="en-US" sz="2400" b="1" u="sng" dirty="0">
                <a:solidFill>
                  <a:srgbClr val="C00000"/>
                </a:solidFill>
                <a:latin typeface="Meiryo UI" panose="020B0604030504040204" pitchFamily="50" charset="-128"/>
                <a:ea typeface="Meiryo UI" panose="020B0604030504040204" pitchFamily="50" charset="-128"/>
              </a:rPr>
              <a:t>約</a:t>
            </a:r>
            <a:r>
              <a:rPr kumimoji="1" lang="en-US" altLang="ja-JP" sz="2400" b="1" u="sng" dirty="0">
                <a:solidFill>
                  <a:srgbClr val="C00000"/>
                </a:solidFill>
                <a:latin typeface="Meiryo UI" panose="020B0604030504040204" pitchFamily="50" charset="-128"/>
                <a:ea typeface="Meiryo UI" panose="020B0604030504040204" pitchFamily="50" charset="-128"/>
              </a:rPr>
              <a:t>1,000</a:t>
            </a:r>
            <a:r>
              <a:rPr kumimoji="1" lang="ja-JP" altLang="en-US" sz="2400" b="1" u="sng" dirty="0">
                <a:solidFill>
                  <a:srgbClr val="C00000"/>
                </a:solidFill>
                <a:latin typeface="Meiryo UI" panose="020B0604030504040204" pitchFamily="50" charset="-128"/>
                <a:ea typeface="Meiryo UI" panose="020B0604030504040204" pitchFamily="50" charset="-128"/>
              </a:rPr>
              <a:t>億個</a:t>
            </a:r>
            <a:r>
              <a:rPr kumimoji="1" lang="ja-JP" altLang="en-US" sz="2400" dirty="0">
                <a:latin typeface="Meiryo UI" panose="020B0604030504040204" pitchFamily="50" charset="-128"/>
                <a:ea typeface="Meiryo UI" panose="020B0604030504040204" pitchFamily="50" charset="-128"/>
              </a:rPr>
              <a:t>で、ニューロン</a:t>
            </a:r>
            <a:r>
              <a:rPr kumimoji="1" lang="en-US" altLang="ja-JP" sz="2400" dirty="0">
                <a:latin typeface="Meiryo UI" panose="020B0604030504040204" pitchFamily="50" charset="-128"/>
                <a:ea typeface="Meiryo UI" panose="020B0604030504040204" pitchFamily="50" charset="-128"/>
              </a:rPr>
              <a:t>1</a:t>
            </a:r>
            <a:r>
              <a:rPr kumimoji="1" lang="ja-JP" altLang="en-US" sz="2400" dirty="0">
                <a:latin typeface="Meiryo UI" panose="020B0604030504040204" pitchFamily="50" charset="-128"/>
                <a:ea typeface="Meiryo UI" panose="020B0604030504040204" pitchFamily="50" charset="-128"/>
              </a:rPr>
              <a:t>個につき</a:t>
            </a:r>
            <a:r>
              <a:rPr kumimoji="1" lang="en-US" altLang="ja-JP" sz="2400" b="1" u="sng" dirty="0">
                <a:solidFill>
                  <a:srgbClr val="C00000"/>
                </a:solidFill>
                <a:latin typeface="Meiryo UI" panose="020B0604030504040204" pitchFamily="50" charset="-128"/>
                <a:ea typeface="Meiryo UI" panose="020B0604030504040204" pitchFamily="50" charset="-128"/>
              </a:rPr>
              <a:t>1,000~1</a:t>
            </a:r>
            <a:r>
              <a:rPr kumimoji="1" lang="ja-JP" altLang="en-US" sz="2400" b="1" u="sng" dirty="0">
                <a:solidFill>
                  <a:srgbClr val="C00000"/>
                </a:solidFill>
                <a:latin typeface="Meiryo UI" panose="020B0604030504040204" pitchFamily="50" charset="-128"/>
                <a:ea typeface="Meiryo UI" panose="020B0604030504040204" pitchFamily="50" charset="-128"/>
              </a:rPr>
              <a:t>万個のシナプス</a:t>
            </a:r>
            <a:r>
              <a:rPr kumimoji="1" lang="ja-JP" altLang="en-US" sz="2000" dirty="0">
                <a:latin typeface="Meiryo UI" panose="020B0604030504040204" pitchFamily="50" charset="-128"/>
                <a:ea typeface="Meiryo UI" panose="020B0604030504040204" pitchFamily="50" charset="-128"/>
              </a:rPr>
              <a:t>（ニューロン間接合部）</a:t>
            </a:r>
            <a:r>
              <a:rPr kumimoji="1" lang="ja-JP" altLang="en-US" sz="2400" dirty="0">
                <a:latin typeface="Meiryo UI" panose="020B0604030504040204" pitchFamily="50" charset="-128"/>
                <a:ea typeface="Meiryo UI" panose="020B0604030504040204" pitchFamily="50" charset="-128"/>
              </a:rPr>
              <a:t>。</a:t>
            </a:r>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★脳の</a:t>
            </a:r>
            <a:r>
              <a:rPr kumimoji="1" lang="ja-JP" altLang="en-US" sz="2400" b="1" dirty="0">
                <a:solidFill>
                  <a:srgbClr val="C00000"/>
                </a:solidFill>
                <a:latin typeface="Meiryo UI" panose="020B0604030504040204" pitchFamily="50" charset="-128"/>
                <a:ea typeface="Meiryo UI" panose="020B0604030504040204" pitchFamily="50" charset="-128"/>
              </a:rPr>
              <a:t>血管の長さ</a:t>
            </a:r>
            <a:r>
              <a:rPr kumimoji="1" lang="ja-JP" altLang="en-US" sz="2400" dirty="0">
                <a:latin typeface="Meiryo UI" panose="020B0604030504040204" pitchFamily="50" charset="-128"/>
                <a:ea typeface="Meiryo UI" panose="020B0604030504040204" pitchFamily="50" charset="-128"/>
              </a:rPr>
              <a:t>は</a:t>
            </a:r>
            <a:r>
              <a:rPr kumimoji="1" lang="ja-JP" altLang="en-US" sz="2400" b="1" u="sng" dirty="0">
                <a:solidFill>
                  <a:srgbClr val="C00000"/>
                </a:solidFill>
                <a:latin typeface="Meiryo UI" panose="020B0604030504040204" pitchFamily="50" charset="-128"/>
                <a:ea typeface="Meiryo UI" panose="020B0604030504040204" pitchFamily="50" charset="-128"/>
              </a:rPr>
              <a:t>約</a:t>
            </a:r>
            <a:r>
              <a:rPr kumimoji="1" lang="en-US" altLang="ja-JP" sz="2400" b="1" u="sng" dirty="0">
                <a:solidFill>
                  <a:srgbClr val="C00000"/>
                </a:solidFill>
                <a:latin typeface="Meiryo UI" panose="020B0604030504040204" pitchFamily="50" charset="-128"/>
                <a:ea typeface="Meiryo UI" panose="020B0604030504040204" pitchFamily="50" charset="-128"/>
              </a:rPr>
              <a:t>16</a:t>
            </a:r>
            <a:r>
              <a:rPr kumimoji="1" lang="ja-JP" altLang="en-US" sz="2400" b="1" u="sng" dirty="0">
                <a:solidFill>
                  <a:srgbClr val="C00000"/>
                </a:solidFill>
                <a:latin typeface="Meiryo UI" panose="020B0604030504040204" pitchFamily="50" charset="-128"/>
                <a:ea typeface="Meiryo UI" panose="020B0604030504040204" pitchFamily="50" charset="-128"/>
              </a:rPr>
              <a:t>万</a:t>
            </a:r>
            <a:r>
              <a:rPr kumimoji="1" lang="en-US" altLang="ja-JP" sz="2400" b="1" u="sng" dirty="0">
                <a:solidFill>
                  <a:srgbClr val="C00000"/>
                </a:solidFill>
                <a:latin typeface="Meiryo UI" panose="020B0604030504040204" pitchFamily="50" charset="-128"/>
                <a:ea typeface="Meiryo UI" panose="020B0604030504040204" pitchFamily="50" charset="-128"/>
              </a:rPr>
              <a:t>1,000km</a:t>
            </a:r>
            <a:r>
              <a:rPr kumimoji="1" lang="ja-JP" altLang="en-US" sz="2400" dirty="0">
                <a:latin typeface="Meiryo UI" panose="020B0604030504040204" pitchFamily="50" charset="-128"/>
                <a:ea typeface="Meiryo UI" panose="020B0604030504040204" pitchFamily="50" charset="-128"/>
              </a:rPr>
              <a:t>で、</a:t>
            </a:r>
            <a:r>
              <a:rPr kumimoji="1" lang="ja-JP" altLang="en-US" sz="2400" b="1" u="sng" dirty="0">
                <a:solidFill>
                  <a:srgbClr val="C00000"/>
                </a:solidFill>
                <a:latin typeface="Meiryo UI" panose="020B0604030504040204" pitchFamily="50" charset="-128"/>
                <a:ea typeface="Meiryo UI" panose="020B0604030504040204" pitchFamily="50" charset="-128"/>
              </a:rPr>
              <a:t>記憶容量は</a:t>
            </a:r>
            <a:r>
              <a:rPr kumimoji="1" lang="en-US" altLang="ja-JP" sz="2400" b="1" u="sng" dirty="0">
                <a:solidFill>
                  <a:srgbClr val="C00000"/>
                </a:solidFill>
                <a:latin typeface="Meiryo UI" panose="020B0604030504040204" pitchFamily="50" charset="-128"/>
                <a:ea typeface="Meiryo UI" panose="020B0604030504040204" pitchFamily="50" charset="-128"/>
              </a:rPr>
              <a:t>2</a:t>
            </a:r>
            <a:r>
              <a:rPr kumimoji="1" lang="ja-JP" altLang="en-US" sz="2400" b="1" u="sng" dirty="0">
                <a:solidFill>
                  <a:srgbClr val="C00000"/>
                </a:solidFill>
                <a:latin typeface="Meiryo UI" panose="020B0604030504040204" pitchFamily="50" charset="-128"/>
                <a:ea typeface="Meiryo UI" panose="020B0604030504040204" pitchFamily="50" charset="-128"/>
              </a:rPr>
              <a:t>ペタバイト</a:t>
            </a:r>
            <a:r>
              <a:rPr kumimoji="1" lang="ja-JP" altLang="en-US" sz="2400" b="1" dirty="0">
                <a:solidFill>
                  <a:srgbClr val="C00000"/>
                </a:solidFill>
                <a:latin typeface="Meiryo UI" panose="020B0604030504040204" pitchFamily="50" charset="-128"/>
                <a:ea typeface="Meiryo UI" panose="020B0604030504040204" pitchFamily="50" charset="-128"/>
              </a:rPr>
              <a:t>？</a:t>
            </a:r>
          </a:p>
        </p:txBody>
      </p:sp>
      <p:sp>
        <p:nvSpPr>
          <p:cNvPr id="12" name="テキスト ボックス 11"/>
          <p:cNvSpPr txBox="1"/>
          <p:nvPr/>
        </p:nvSpPr>
        <p:spPr>
          <a:xfrm>
            <a:off x="-525" y="6423062"/>
            <a:ext cx="1130825"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a:t>
            </a:r>
            <a:r>
              <a:rPr kumimoji="1" lang="en-US" altLang="ja-JP" sz="900" dirty="0">
                <a:latin typeface="Meiryo UI" panose="020B0604030504040204" pitchFamily="50" charset="-128"/>
                <a:ea typeface="Meiryo UI" panose="020B0604030504040204" pitchFamily="50" charset="-128"/>
              </a:rPr>
              <a:t>NIH</a:t>
            </a:r>
            <a:endParaRPr kumimoji="1"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45681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82ADAEF-33DE-9E5B-DEFB-83F0F543988A}"/>
              </a:ext>
            </a:extLst>
          </p:cNvPr>
          <p:cNvSpPr txBox="1"/>
          <p:nvPr/>
        </p:nvSpPr>
        <p:spPr>
          <a:xfrm>
            <a:off x="242252" y="747550"/>
            <a:ext cx="6947210" cy="5632311"/>
          </a:xfrm>
          <a:prstGeom prst="rect">
            <a:avLst/>
          </a:prstGeom>
          <a:noFill/>
        </p:spPr>
        <p:txBody>
          <a:bodyPr wrap="square">
            <a:spAutoFit/>
          </a:bodyPr>
          <a:lstStyle/>
          <a:p>
            <a:r>
              <a:rPr lang="en-US" altLang="ja-JP" b="1" i="0" dirty="0">
                <a:solidFill>
                  <a:srgbClr val="333333"/>
                </a:solidFill>
                <a:effectLst/>
                <a:latin typeface="BIZ UDPゴシック" panose="020B0400000000000000" pitchFamily="50" charset="-128"/>
                <a:ea typeface="BIZ UDPゴシック" panose="020B0400000000000000" pitchFamily="50" charset="-128"/>
              </a:rPr>
              <a:t>Madeline Lancaster, PhD</a:t>
            </a:r>
          </a:p>
          <a:p>
            <a:r>
              <a:rPr lang="en-US" altLang="ja-JP" b="0" i="0" dirty="0">
                <a:solidFill>
                  <a:srgbClr val="333333"/>
                </a:solidFill>
                <a:effectLst/>
                <a:latin typeface="BIZ UDPゴシック" panose="020B0400000000000000" pitchFamily="50" charset="-128"/>
                <a:ea typeface="BIZ UDPゴシック" panose="020B0400000000000000" pitchFamily="50" charset="-128"/>
              </a:rPr>
              <a:t>Principal Investigator, MRC Laboratory of Molecular Biology, Cambridge, UK</a:t>
            </a:r>
          </a:p>
          <a:p>
            <a:endParaRPr lang="en-US" altLang="ja-JP" dirty="0">
              <a:solidFill>
                <a:srgbClr val="333333"/>
              </a:solidFill>
              <a:latin typeface="BIZ UDPゴシック" panose="020B0400000000000000" pitchFamily="50" charset="-128"/>
              <a:ea typeface="BIZ UDPゴシック" panose="020B0400000000000000" pitchFamily="50" charset="-128"/>
            </a:endParaRPr>
          </a:p>
          <a:p>
            <a:r>
              <a:rPr lang="en-US" altLang="ja-JP" b="0" i="0" dirty="0">
                <a:solidFill>
                  <a:srgbClr val="333333"/>
                </a:solidFill>
                <a:effectLst/>
                <a:latin typeface="BIZ UDPゴシック" panose="020B0400000000000000" pitchFamily="50" charset="-128"/>
                <a:ea typeface="BIZ UDPゴシック" panose="020B0400000000000000" pitchFamily="50" charset="-128"/>
              </a:rPr>
              <a:t>2011</a:t>
            </a:r>
            <a:r>
              <a:rPr lang="ja-JP" altLang="en-US" b="0" i="0" dirty="0">
                <a:solidFill>
                  <a:srgbClr val="333333"/>
                </a:solidFill>
                <a:effectLst/>
                <a:latin typeface="BIZ UDPゴシック" panose="020B0400000000000000" pitchFamily="50" charset="-128"/>
                <a:ea typeface="BIZ UDPゴシック" panose="020B0400000000000000" pitchFamily="50" charset="-128"/>
              </a:rPr>
              <a:t>年</a:t>
            </a:r>
            <a:r>
              <a:rPr lang="en-US" altLang="ja-JP" b="0" i="0" dirty="0">
                <a:solidFill>
                  <a:srgbClr val="333333"/>
                </a:solidFill>
                <a:effectLst/>
                <a:latin typeface="BIZ UDPゴシック" panose="020B0400000000000000" pitchFamily="50" charset="-128"/>
                <a:ea typeface="BIZ UDPゴシック" panose="020B0400000000000000" pitchFamily="50" charset="-128"/>
              </a:rPr>
              <a:t>11</a:t>
            </a:r>
            <a:r>
              <a:rPr lang="ja-JP" altLang="en-US" b="0" i="0" dirty="0">
                <a:solidFill>
                  <a:srgbClr val="333333"/>
                </a:solidFill>
                <a:effectLst/>
                <a:latin typeface="BIZ UDPゴシック" panose="020B0400000000000000" pitchFamily="50" charset="-128"/>
                <a:ea typeface="BIZ UDPゴシック" panose="020B0400000000000000" pitchFamily="50" charset="-128"/>
              </a:rPr>
              <a:t>月、ヒト胚性幹細胞（</a:t>
            </a:r>
            <a:r>
              <a:rPr lang="en-US" altLang="ja-JP" b="0" i="0" dirty="0">
                <a:solidFill>
                  <a:srgbClr val="333333"/>
                </a:solidFill>
                <a:effectLst/>
                <a:latin typeface="BIZ UDPゴシック" panose="020B0400000000000000" pitchFamily="50" charset="-128"/>
                <a:ea typeface="BIZ UDPゴシック" panose="020B0400000000000000" pitchFamily="50" charset="-128"/>
              </a:rPr>
              <a:t>ES</a:t>
            </a:r>
            <a:r>
              <a:rPr lang="ja-JP" altLang="en-US" b="0" i="0" dirty="0">
                <a:solidFill>
                  <a:srgbClr val="333333"/>
                </a:solidFill>
                <a:effectLst/>
                <a:latin typeface="BIZ UDPゴシック" panose="020B0400000000000000" pitchFamily="50" charset="-128"/>
                <a:ea typeface="BIZ UDPゴシック" panose="020B0400000000000000" pitchFamily="50" charset="-128"/>
              </a:rPr>
              <a:t>細胞）を様々なタイプのニューロン集団に分化するよう努めてきた</a:t>
            </a:r>
            <a:r>
              <a:rPr lang="en-US" altLang="ja-JP" b="0" i="0" dirty="0">
                <a:solidFill>
                  <a:srgbClr val="333333"/>
                </a:solidFill>
                <a:effectLst/>
                <a:latin typeface="BIZ UDPゴシック" panose="020B0400000000000000" pitchFamily="50" charset="-128"/>
                <a:ea typeface="BIZ UDPゴシック" panose="020B0400000000000000" pitchFamily="50" charset="-128"/>
              </a:rPr>
              <a:t>Dr. Madeline Lancaster</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は、偶然に「ミニ脳」（脳オルガノイド）を作製しました。</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br>
              <a:rPr lang="ja-JP" altLang="en-US" b="0" i="0" dirty="0">
                <a:solidFill>
                  <a:srgbClr val="333333"/>
                </a:solidFill>
                <a:effectLst/>
                <a:latin typeface="BIZ UDPゴシック" panose="020B0400000000000000" pitchFamily="50" charset="-128"/>
                <a:ea typeface="BIZ UDPゴシック" panose="020B0400000000000000" pitchFamily="50" charset="-128"/>
              </a:rPr>
            </a:br>
            <a:r>
              <a:rPr lang="ja-JP" altLang="en-US" b="0" i="0" dirty="0">
                <a:solidFill>
                  <a:srgbClr val="333333"/>
                </a:solidFill>
                <a:effectLst/>
                <a:latin typeface="BIZ UDPゴシック" panose="020B0400000000000000" pitchFamily="50" charset="-128"/>
                <a:ea typeface="BIZ UDPゴシック" panose="020B0400000000000000" pitchFamily="50" charset="-128"/>
              </a:rPr>
              <a:t>培養していた細胞がプレート底面に付着せず、上に浮かんで奇妙なミルクのような球状懸濁液を形成していました。最初は、彼女が何だったのか分からず、顕微鏡下で注意深く観察した後、網膜の暗い細胞が発達していることに気付きました。その球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つを切り取ったとき、様々な種類のニューロンが含まれていることがわかりました。これらの細胞は自己組織化して「ミニ脳」のようなものが形成されていた！</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br>
              <a:rPr lang="ja-JP" altLang="en-US" b="0" i="0" dirty="0">
                <a:solidFill>
                  <a:srgbClr val="333333"/>
                </a:solidFill>
                <a:effectLst/>
                <a:latin typeface="BIZ UDPゴシック" panose="020B0400000000000000" pitchFamily="50" charset="-128"/>
                <a:ea typeface="BIZ UDPゴシック" panose="020B0400000000000000" pitchFamily="50" charset="-128"/>
              </a:rPr>
            </a:br>
            <a:r>
              <a:rPr lang="ja-JP" altLang="en-US" b="0" i="0" dirty="0">
                <a:solidFill>
                  <a:srgbClr val="333333"/>
                </a:solidFill>
                <a:effectLst/>
                <a:latin typeface="BIZ UDPゴシック" panose="020B0400000000000000" pitchFamily="50" charset="-128"/>
                <a:ea typeface="BIZ UDPゴシック" panose="020B0400000000000000" pitchFamily="50" charset="-128"/>
              </a:rPr>
              <a:t>細胞はわずかな刺激を加えることで、驚くほど複雑な構造に「組み立てる」ことができる。</a:t>
            </a:r>
            <a:r>
              <a:rPr lang="en-US" altLang="ja-JP" b="0" i="0" dirty="0">
                <a:solidFill>
                  <a:srgbClr val="333333"/>
                </a:solidFill>
                <a:effectLst/>
                <a:latin typeface="BIZ UDPゴシック" panose="020B0400000000000000" pitchFamily="50" charset="-128"/>
                <a:ea typeface="BIZ UDPゴシック" panose="020B0400000000000000" pitchFamily="50" charset="-128"/>
              </a:rPr>
              <a:t>Madeline Lancaster</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らが発表した論文を基に、さらにオルガノイドの形成効率と再現性を高めるように最適化された「ミニ大脳」培地が開発されている。</a:t>
            </a:r>
          </a:p>
        </p:txBody>
      </p:sp>
      <p:pic>
        <p:nvPicPr>
          <p:cNvPr id="8196" name="Picture 4">
            <a:extLst>
              <a:ext uri="{FF2B5EF4-FFF2-40B4-BE49-F238E27FC236}">
                <a16:creationId xmlns:a16="http://schemas.microsoft.com/office/drawing/2014/main" id="{BB6058E3-2A92-E082-A713-704003404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660" y="3702205"/>
            <a:ext cx="4450088" cy="2833223"/>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5D0E35A-D3DF-3272-7459-A324C3FFB20C}"/>
              </a:ext>
            </a:extLst>
          </p:cNvPr>
          <p:cNvSpPr txBox="1"/>
          <p:nvPr/>
        </p:nvSpPr>
        <p:spPr>
          <a:xfrm>
            <a:off x="7534899" y="6166096"/>
            <a:ext cx="4450088" cy="369332"/>
          </a:xfrm>
          <a:prstGeom prst="rect">
            <a:avLst/>
          </a:prstGeom>
          <a:noFill/>
        </p:spPr>
        <p:txBody>
          <a:bodyPr wrap="square">
            <a:spAutoFit/>
          </a:bodyPr>
          <a:lstStyle/>
          <a:p>
            <a:r>
              <a:rPr lang="en-US" altLang="ja-JP" sz="900" dirty="0">
                <a:solidFill>
                  <a:schemeClr val="bg1"/>
                </a:solidFill>
                <a:latin typeface="BIZ UDPゴシック" panose="020B0400000000000000" pitchFamily="50" charset="-128"/>
                <a:ea typeface="BIZ UDPゴシック" panose="020B0400000000000000" pitchFamily="50" charset="-128"/>
              </a:rPr>
              <a:t>https://www.veritastk.co.jp/sciencelibrary/learning/miniorgan-organoid.html</a:t>
            </a:r>
            <a:endParaRPr lang="ja-JP" altLang="en-US" sz="900" dirty="0">
              <a:solidFill>
                <a:schemeClr val="bg1"/>
              </a:solidFill>
              <a:latin typeface="BIZ UDPゴシック" panose="020B0400000000000000" pitchFamily="50" charset="-128"/>
              <a:ea typeface="BIZ UDPゴシック" panose="020B0400000000000000" pitchFamily="50" charset="-128"/>
            </a:endParaRPr>
          </a:p>
        </p:txBody>
      </p:sp>
      <p:pic>
        <p:nvPicPr>
          <p:cNvPr id="8198" name="Picture 6" descr="マデリーン・ランカスター">
            <a:extLst>
              <a:ext uri="{FF2B5EF4-FFF2-40B4-BE49-F238E27FC236}">
                <a16:creationId xmlns:a16="http://schemas.microsoft.com/office/drawing/2014/main" id="{CFF361D9-8065-5915-0FA8-2F892C015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175" y="1046543"/>
            <a:ext cx="4547812" cy="228166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C098319F-11A6-9036-6F67-9548DBFE87A2}"/>
              </a:ext>
            </a:extLst>
          </p:cNvPr>
          <p:cNvSpPr txBox="1"/>
          <p:nvPr/>
        </p:nvSpPr>
        <p:spPr>
          <a:xfrm>
            <a:off x="7499660" y="2866974"/>
            <a:ext cx="4142391" cy="369332"/>
          </a:xfrm>
          <a:prstGeom prst="rect">
            <a:avLst/>
          </a:prstGeom>
          <a:noFill/>
        </p:spPr>
        <p:txBody>
          <a:bodyPr wrap="square">
            <a:spAutoFit/>
          </a:bodyPr>
          <a:lstStyle/>
          <a:p>
            <a:r>
              <a:rPr lang="en-US" altLang="ja-JP" sz="9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https://www.stemcell.com/technical-resources/educational-materials/madeline-lancaster.html</a:t>
            </a:r>
            <a:endParaRPr lang="ja-JP" altLang="en-US" sz="900" dirty="0">
              <a:solidFill>
                <a:schemeClr val="bg1"/>
              </a:solidFill>
              <a:latin typeface="Cascadia Code" panose="020B0609020000020004" pitchFamily="49" charset="0"/>
              <a:cs typeface="Cascadia Code" panose="020B0609020000020004" pitchFamily="49" charset="0"/>
            </a:endParaRPr>
          </a:p>
        </p:txBody>
      </p:sp>
      <p:sp>
        <p:nvSpPr>
          <p:cNvPr id="13" name="テキスト ボックス 12">
            <a:extLst>
              <a:ext uri="{FF2B5EF4-FFF2-40B4-BE49-F238E27FC236}">
                <a16:creationId xmlns:a16="http://schemas.microsoft.com/office/drawing/2014/main" id="{738F2E73-77E7-16B4-A6E7-85BD17E434B4}"/>
              </a:ext>
            </a:extLst>
          </p:cNvPr>
          <p:cNvSpPr txBox="1"/>
          <p:nvPr/>
        </p:nvSpPr>
        <p:spPr>
          <a:xfrm>
            <a:off x="0" y="286314"/>
            <a:ext cx="12192000" cy="400110"/>
          </a:xfrm>
          <a:prstGeom prst="rect">
            <a:avLst/>
          </a:prstGeom>
          <a:noFill/>
        </p:spPr>
        <p:txBody>
          <a:bodyPr wrap="square">
            <a:spAutoFit/>
          </a:bodyPr>
          <a:lstStyle/>
          <a:p>
            <a:pPr algn="ctr"/>
            <a:r>
              <a:rPr lang="en-US" altLang="ja-JP" sz="2000" b="0" i="0" dirty="0">
                <a:effectLst/>
                <a:latin typeface="UD デジタル 教科書体 NK-R" panose="02020400000000000000" pitchFamily="18" charset="-128"/>
                <a:ea typeface="UD デジタル 教科書体 NK-R" panose="02020400000000000000" pitchFamily="18" charset="-128"/>
              </a:rPr>
              <a:t>Medical Research Council (MRC) </a:t>
            </a:r>
            <a:r>
              <a:rPr lang="ja-JP" altLang="en-US" sz="2000" b="0" i="0" dirty="0">
                <a:effectLst/>
                <a:latin typeface="UD デジタル 教科書体 NK-R" panose="02020400000000000000" pitchFamily="18" charset="-128"/>
                <a:ea typeface="UD デジタル 教科書体 NK-R" panose="02020400000000000000" pitchFamily="18" charset="-128"/>
              </a:rPr>
              <a:t>分子生物学研究所の細胞生物学部門のグループ リーダー</a:t>
            </a:r>
            <a:endParaRPr lang="ja-JP" altLang="en-US" sz="20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89062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発達">
            <a:extLst>
              <a:ext uri="{FF2B5EF4-FFF2-40B4-BE49-F238E27FC236}">
                <a16:creationId xmlns:a16="http://schemas.microsoft.com/office/drawing/2014/main" id="{179DD0A7-9091-614C-83B1-43AD65DA5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681" y="4029424"/>
            <a:ext cx="6667500"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4A68351-FBB0-8291-91E5-389D283E712A}"/>
              </a:ext>
            </a:extLst>
          </p:cNvPr>
          <p:cNvSpPr txBox="1"/>
          <p:nvPr/>
        </p:nvSpPr>
        <p:spPr>
          <a:xfrm>
            <a:off x="2889361" y="6274667"/>
            <a:ext cx="6094140" cy="338554"/>
          </a:xfrm>
          <a:prstGeom prst="rect">
            <a:avLst/>
          </a:prstGeom>
          <a:noFill/>
        </p:spPr>
        <p:txBody>
          <a:bodyPr wrap="square">
            <a:spAutoFit/>
          </a:bodyPr>
          <a:lstStyle/>
          <a:p>
            <a:pPr algn="ctr"/>
            <a:r>
              <a:rPr lang="da-DK" altLang="ja-JP" sz="1600" b="0" i="0" dirty="0">
                <a:solidFill>
                  <a:srgbClr val="000000"/>
                </a:solidFill>
                <a:effectLst/>
                <a:latin typeface="open sans" panose="020B0606030504020204" pitchFamily="34" charset="0"/>
              </a:rPr>
              <a:t>(Gabriel et al.,  </a:t>
            </a:r>
            <a:r>
              <a:rPr lang="da-DK" altLang="ja-JP" sz="1600" b="0" i="1" dirty="0">
                <a:solidFill>
                  <a:srgbClr val="000000"/>
                </a:solidFill>
                <a:effectLst/>
                <a:latin typeface="open sans" panose="020B0606030504020204" pitchFamily="34" charset="0"/>
              </a:rPr>
              <a:t>Cell Stem Cell</a:t>
            </a:r>
            <a:r>
              <a:rPr lang="da-DK" altLang="ja-JP" sz="1600" b="0" i="0" dirty="0">
                <a:solidFill>
                  <a:srgbClr val="000000"/>
                </a:solidFill>
                <a:effectLst/>
                <a:latin typeface="open sans" panose="020B0606030504020204" pitchFamily="34" charset="0"/>
              </a:rPr>
              <a:t> , 2021)</a:t>
            </a:r>
            <a:endParaRPr lang="ja-JP" altLang="en-US" sz="1600" dirty="0"/>
          </a:p>
        </p:txBody>
      </p:sp>
      <p:pic>
        <p:nvPicPr>
          <p:cNvPr id="5124" name="Picture 4" descr="科学者は幹細胞「ミニブレイン」を成長させました。 次に、脳のような発達した目">
            <a:extLst>
              <a:ext uri="{FF2B5EF4-FFF2-40B4-BE49-F238E27FC236}">
                <a16:creationId xmlns:a16="http://schemas.microsoft.com/office/drawing/2014/main" id="{80326D27-6F30-9C0E-53BC-F092007C5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205" y="992083"/>
            <a:ext cx="7179834" cy="290558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60BA768-D215-0675-3A77-1A5342A6A2BB}"/>
              </a:ext>
            </a:extLst>
          </p:cNvPr>
          <p:cNvSpPr txBox="1"/>
          <p:nvPr/>
        </p:nvSpPr>
        <p:spPr>
          <a:xfrm>
            <a:off x="0" y="244779"/>
            <a:ext cx="12192000" cy="615553"/>
          </a:xfrm>
          <a:prstGeom prst="rect">
            <a:avLst/>
          </a:prstGeom>
          <a:noFill/>
        </p:spPr>
        <p:txBody>
          <a:bodyPr wrap="square">
            <a:spAutoFit/>
          </a:bodyPr>
          <a:lstStyle/>
          <a:p>
            <a:pPr algn="ctr"/>
            <a:r>
              <a:rPr lang="en-US" altLang="ja-JP" b="0" i="1" dirty="0">
                <a:solidFill>
                  <a:srgbClr val="333333"/>
                </a:solidFill>
                <a:effectLst/>
                <a:latin typeface="Rockwell" panose="02060603020205020403" pitchFamily="18" charset="0"/>
              </a:rPr>
              <a:t>Cell Stem Cell</a:t>
            </a:r>
            <a:r>
              <a:rPr lang="en-US" altLang="ja-JP" b="0" i="0" dirty="0">
                <a:solidFill>
                  <a:srgbClr val="333333"/>
                </a:solidFill>
                <a:effectLst/>
                <a:latin typeface="Rockwell" panose="02060603020205020403" pitchFamily="18" charset="0"/>
              </a:rPr>
              <a:t>, Gabriel et al.: </a:t>
            </a:r>
            <a:r>
              <a:rPr lang="en-US" altLang="ja-JP" sz="2000" b="0" i="0" dirty="0">
                <a:solidFill>
                  <a:srgbClr val="333333"/>
                </a:solidFill>
                <a:effectLst/>
                <a:latin typeface="Rockwell" panose="02060603020205020403" pitchFamily="18" charset="0"/>
              </a:rPr>
              <a:t>Human brain organoids assemble functionally integrated bilateral optic </a:t>
            </a:r>
            <a:r>
              <a:rPr lang="en-US" altLang="ja-JP" sz="1400" b="0" i="0" dirty="0">
                <a:solidFill>
                  <a:srgbClr val="333333"/>
                </a:solidFill>
                <a:effectLst/>
                <a:latin typeface="Rockwell" panose="02060603020205020403" pitchFamily="18" charset="0"/>
              </a:rPr>
              <a:t>vesicles”</a:t>
            </a:r>
            <a:r>
              <a:rPr lang="en-US" altLang="ja-JP" sz="1400" b="0" i="0" u="none" strike="noStrike" dirty="0">
                <a:solidFill>
                  <a:srgbClr val="0088CC"/>
                </a:solidFill>
                <a:effectLst/>
                <a:latin typeface="Rockwell" panose="02060603020205020403" pitchFamily="18" charset="0"/>
                <a:hlinkClick r:id="rId4"/>
              </a:rPr>
              <a:t> https://www.cell.com/cell-stem-cell/fulltext/S1934-5909(21)00295-2</a:t>
            </a:r>
            <a:endParaRPr lang="ja-JP" altLang="en-US" sz="1400" dirty="0">
              <a:latin typeface="Rockwell" panose="02060603020205020403" pitchFamily="18" charset="0"/>
            </a:endParaRPr>
          </a:p>
        </p:txBody>
      </p:sp>
    </p:spTree>
    <p:extLst>
      <p:ext uri="{BB962C8B-B14F-4D97-AF65-F5344CB8AC3E}">
        <p14:creationId xmlns:p14="http://schemas.microsoft.com/office/powerpoint/2010/main" val="139406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599355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EBC6AB-B514-D94B-F804-F01B98894C24}"/>
              </a:ext>
            </a:extLst>
          </p:cNvPr>
          <p:cNvSpPr txBox="1"/>
          <p:nvPr/>
        </p:nvSpPr>
        <p:spPr>
          <a:xfrm>
            <a:off x="390018" y="1859832"/>
            <a:ext cx="11422433" cy="4308872"/>
          </a:xfrm>
          <a:prstGeom prst="rect">
            <a:avLst/>
          </a:prstGeom>
          <a:noFill/>
          <a:ln>
            <a:solidFill>
              <a:srgbClr val="C00000"/>
            </a:solidFill>
          </a:ln>
        </p:spPr>
        <p:txBody>
          <a:bodyPr wrap="square">
            <a:spAutoFit/>
          </a:bodyPr>
          <a:lstStyle/>
          <a:p>
            <a:pPr algn="l"/>
            <a:r>
              <a:rPr lang="en-US" altLang="ja-JP" b="1" i="0" dirty="0">
                <a:solidFill>
                  <a:srgbClr val="0C0C0C"/>
                </a:solidFill>
                <a:effectLst/>
                <a:latin typeface="BIZ UDPゴシック" panose="020B0400000000000000" pitchFamily="50" charset="-128"/>
                <a:ea typeface="BIZ UDPゴシック" panose="020B0400000000000000" pitchFamily="50" charset="-128"/>
              </a:rPr>
              <a:t>1</a:t>
            </a:r>
            <a:r>
              <a:rPr lang="ja-JP" altLang="en-US" b="1" i="0" dirty="0">
                <a:solidFill>
                  <a:srgbClr val="0C0C0C"/>
                </a:solidFill>
                <a:effectLst/>
                <a:latin typeface="BIZ UDPゴシック" panose="020B0400000000000000" pitchFamily="50" charset="-128"/>
                <a:ea typeface="BIZ UDPゴシック" panose="020B0400000000000000" pitchFamily="50" charset="-128"/>
              </a:rPr>
              <a:t>つの人間の脳のストレージ容量は、</a:t>
            </a:r>
            <a:r>
              <a:rPr lang="en-US" altLang="ja-JP" b="1" i="0" dirty="0">
                <a:solidFill>
                  <a:srgbClr val="0C0C0C"/>
                </a:solidFill>
                <a:effectLst/>
                <a:latin typeface="BIZ UDPゴシック" panose="020B0400000000000000" pitchFamily="50" charset="-128"/>
                <a:ea typeface="BIZ UDPゴシック" panose="020B0400000000000000" pitchFamily="50" charset="-128"/>
              </a:rPr>
              <a:t>2,500 TB </a:t>
            </a:r>
            <a:r>
              <a:rPr lang="ja-JP" altLang="en-US" b="1" i="0" dirty="0">
                <a:solidFill>
                  <a:srgbClr val="0C0C0C"/>
                </a:solidFill>
                <a:effectLst/>
                <a:latin typeface="BIZ UDPゴシック" panose="020B0400000000000000" pitchFamily="50" charset="-128"/>
                <a:ea typeface="BIZ UDPゴシック" panose="020B0400000000000000" pitchFamily="50" charset="-128"/>
              </a:rPr>
              <a:t>と見積もられている。</a:t>
            </a:r>
            <a:r>
              <a:rPr lang="en-US" altLang="ja-JP" b="1" i="0" dirty="0">
                <a:solidFill>
                  <a:srgbClr val="0C0C0C"/>
                </a:solidFill>
                <a:effectLst/>
                <a:latin typeface="BIZ UDPゴシック" panose="020B0400000000000000" pitchFamily="50" charset="-128"/>
                <a:ea typeface="BIZ UDPゴシック" panose="020B0400000000000000" pitchFamily="50" charset="-128"/>
              </a:rPr>
              <a:t>※</a:t>
            </a:r>
            <a:r>
              <a:rPr lang="ja-JP" altLang="en-US" sz="1600" b="0" i="0" dirty="0">
                <a:solidFill>
                  <a:srgbClr val="066C7F"/>
                </a:solidFill>
                <a:effectLst/>
                <a:latin typeface="BIZ UDPゴシック" panose="020B0400000000000000" pitchFamily="50" charset="-128"/>
                <a:ea typeface="BIZ UDPゴシック" panose="020B0400000000000000" pitchFamily="50" charset="-128"/>
                <a:hlinkClick r:id="rId2"/>
              </a:rPr>
              <a:t>１</a:t>
            </a:r>
            <a:endParaRPr lang="en-US" altLang="ja-JP" sz="1600" b="0" i="0" dirty="0">
              <a:solidFill>
                <a:srgbClr val="066C7F"/>
              </a:solidFill>
              <a:effectLst/>
              <a:latin typeface="BIZ UDPゴシック" panose="020B0400000000000000" pitchFamily="50" charset="-128"/>
              <a:ea typeface="BIZ UDPゴシック" panose="020B0400000000000000" pitchFamily="50" charset="-128"/>
            </a:endParaRPr>
          </a:p>
          <a:p>
            <a:pPr algn="l"/>
            <a:endParaRPr lang="en-US" altLang="ja-JP" sz="1600" dirty="0">
              <a:solidFill>
                <a:srgbClr val="066C7F"/>
              </a:solidFill>
              <a:latin typeface="BIZ UDPゴシック" panose="020B0400000000000000" pitchFamily="50" charset="-128"/>
              <a:ea typeface="BIZ UDPゴシック" panose="020B0400000000000000" pitchFamily="50" charset="-128"/>
            </a:endParaRPr>
          </a:p>
          <a:p>
            <a:pPr algn="l"/>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r>
              <a:rPr lang="ja-JP" altLang="en-US" sz="1600" b="1" i="0" dirty="0">
                <a:solidFill>
                  <a:srgbClr val="0C0C0C"/>
                </a:solidFill>
                <a:effectLst/>
                <a:latin typeface="BIZ UDPゴシック" panose="020B0400000000000000" pitchFamily="50" charset="-128"/>
                <a:ea typeface="BIZ UDPゴシック" panose="020B0400000000000000" pitchFamily="50" charset="-128"/>
              </a:rPr>
              <a:t>脳はコンピューターの約</a:t>
            </a:r>
            <a:r>
              <a:rPr lang="en-US" altLang="ja-JP" sz="1600" b="1" i="0" dirty="0">
                <a:solidFill>
                  <a:srgbClr val="0C0C0C"/>
                </a:solidFill>
                <a:effectLst/>
                <a:latin typeface="BIZ UDPゴシック" panose="020B0400000000000000" pitchFamily="50" charset="-128"/>
                <a:ea typeface="BIZ UDPゴシック" panose="020B0400000000000000" pitchFamily="50" charset="-128"/>
              </a:rPr>
              <a:t>100,000</a:t>
            </a:r>
            <a:r>
              <a:rPr lang="ja-JP" altLang="en-US" sz="1600" b="1" i="0" dirty="0">
                <a:solidFill>
                  <a:srgbClr val="0C0C0C"/>
                </a:solidFill>
                <a:effectLst/>
                <a:latin typeface="BIZ UDPゴシック" panose="020B0400000000000000" pitchFamily="50" charset="-128"/>
                <a:ea typeface="BIZ UDPゴシック" panose="020B0400000000000000" pitchFamily="50" charset="-128"/>
              </a:rPr>
              <a:t>倍のエネルギー効率</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であると推定されており、わずか</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1600</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キロワットのエネルギーでおなじ全米のデータ ストレージ容量を満たすことができると推定されている。</a:t>
            </a:r>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endParaRPr lang="ja-JP" altLang="en-US" sz="1600" b="0" i="0" dirty="0">
              <a:solidFill>
                <a:srgbClr val="0C0C0C"/>
              </a:solidFill>
              <a:effectLst/>
              <a:latin typeface="BIZ UDPゴシック" panose="020B0400000000000000" pitchFamily="50" charset="-128"/>
              <a:ea typeface="BIZ UDPゴシック" panose="020B0400000000000000" pitchFamily="50" charset="-128"/>
            </a:endParaRPr>
          </a:p>
          <a:p>
            <a:pPr algn="l"/>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2017</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年に培養された脳オルガノイドは自発的に電気生理学的に活性であり、電気伝導を約</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100</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倍効率的にする軸索の髄鞘形成を示した。この脳オルガノイドは、約</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3</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万から</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4</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万の細胞で構成され、人間の脳の約 </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300 </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万分の</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1 </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の大きさ </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理論的には、脳のメモリ</a:t>
            </a:r>
            <a:r>
              <a:rPr lang="ja-JP" altLang="en-US" sz="1600" dirty="0">
                <a:solidFill>
                  <a:srgbClr val="0C0C0C"/>
                </a:solidFill>
                <a:latin typeface="BIZ UDPゴシック" panose="020B0400000000000000" pitchFamily="50" charset="-128"/>
                <a:ea typeface="BIZ UDPゴシック" panose="020B0400000000000000" pitchFamily="50" charset="-128"/>
              </a:rPr>
              <a:t>・</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ストレージの </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800MB</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に相当</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a:t>
            </a:r>
          </a:p>
          <a:p>
            <a:pPr algn="l"/>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r>
              <a:rPr lang="ja-JP" altLang="en-US" sz="1600" b="1" i="0" dirty="0">
                <a:solidFill>
                  <a:srgbClr val="C00000"/>
                </a:solidFill>
                <a:effectLst/>
                <a:latin typeface="BIZ UDPゴシック" panose="020B0400000000000000" pitchFamily="50" charset="-128"/>
                <a:ea typeface="BIZ UDPゴシック" panose="020B0400000000000000" pitchFamily="50" charset="-128"/>
              </a:rPr>
              <a:t>脳主導型コンピューティング </a:t>
            </a:r>
            <a:r>
              <a:rPr lang="en-US" altLang="ja-JP" sz="1600" b="1" i="0" dirty="0">
                <a:solidFill>
                  <a:srgbClr val="C00000"/>
                </a:solidFill>
                <a:effectLst/>
                <a:latin typeface="BIZ UDPゴシック" panose="020B0400000000000000" pitchFamily="50" charset="-128"/>
                <a:ea typeface="BIZ UDPゴシック" panose="020B0400000000000000" pitchFamily="50" charset="-128"/>
              </a:rPr>
              <a:t>(</a:t>
            </a:r>
            <a:r>
              <a:rPr lang="ja-JP" altLang="en-US" sz="1600" b="1" i="0" dirty="0">
                <a:solidFill>
                  <a:srgbClr val="C00000"/>
                </a:solidFill>
                <a:effectLst/>
                <a:latin typeface="BIZ UDPゴシック" panose="020B0400000000000000" pitchFamily="50" charset="-128"/>
                <a:ea typeface="BIZ UDPゴシック" panose="020B0400000000000000" pitchFamily="50" charset="-128"/>
              </a:rPr>
              <a:t>オルガノイド インテリジェンス、</a:t>
            </a:r>
            <a:r>
              <a:rPr lang="en-US" altLang="ja-JP" sz="1600" b="1" i="0" dirty="0">
                <a:solidFill>
                  <a:srgbClr val="C00000"/>
                </a:solidFill>
                <a:effectLst/>
                <a:latin typeface="BIZ UDPゴシック" panose="020B0400000000000000" pitchFamily="50" charset="-128"/>
                <a:ea typeface="BIZ UDPゴシック" panose="020B0400000000000000" pitchFamily="50" charset="-128"/>
              </a:rPr>
              <a:t>OI) </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a:t>
            </a:r>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現在の脳オルガノイド モデルを約</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30,000</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神経細胞から約</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1,000</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万にスケーリングし、バイオフィードバックを使用して、ますます複雑な感覚入力と出力の機会を体系的にトレーニングする。本質的には、教師あり学習と教師なし学習を促進するために、脳オルガノイドをコンピューター、センサー、マシン・インターフェイスと接続することで、</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OI </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に移行する。</a:t>
            </a:r>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最終的に、この研究分野により、ソフトウェアベースの人工知能 </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(AI) </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の多くの複雑な機能を、より効率的かつ高速に、わずかなエネルギー コストで実行できるようになる可能性があります。</a:t>
            </a:r>
          </a:p>
        </p:txBody>
      </p:sp>
      <p:sp>
        <p:nvSpPr>
          <p:cNvPr id="7" name="テキスト ボックス 6">
            <a:extLst>
              <a:ext uri="{FF2B5EF4-FFF2-40B4-BE49-F238E27FC236}">
                <a16:creationId xmlns:a16="http://schemas.microsoft.com/office/drawing/2014/main" id="{51073444-DDC8-A7FE-C6C5-2C9F5CEC517E}"/>
              </a:ext>
            </a:extLst>
          </p:cNvPr>
          <p:cNvSpPr txBox="1"/>
          <p:nvPr/>
        </p:nvSpPr>
        <p:spPr>
          <a:xfrm>
            <a:off x="2824380" y="2280645"/>
            <a:ext cx="5512686" cy="230832"/>
          </a:xfrm>
          <a:prstGeom prst="rect">
            <a:avLst/>
          </a:prstGeom>
          <a:noFill/>
        </p:spPr>
        <p:txBody>
          <a:bodyPr wrap="square">
            <a:spAutoFit/>
          </a:bodyPr>
          <a:lstStyle/>
          <a:p>
            <a:pPr algn="l"/>
            <a:r>
              <a:rPr lang="en-US" altLang="ja-JP" sz="900" b="0" i="0" dirty="0">
                <a:solidFill>
                  <a:srgbClr val="066C7F"/>
                </a:solidFill>
                <a:effectLst/>
                <a:latin typeface="BIZ UDPゴシック" panose="020B0400000000000000" pitchFamily="50" charset="-128"/>
                <a:ea typeface="BIZ UDPゴシック" panose="020B0400000000000000" pitchFamily="50" charset="-128"/>
                <a:hlinkClick r:id="rId3"/>
              </a:rPr>
              <a:t>※</a:t>
            </a:r>
            <a:r>
              <a:rPr lang="ja-JP" altLang="en-US" sz="900" b="0" i="0" dirty="0">
                <a:solidFill>
                  <a:srgbClr val="066C7F"/>
                </a:solidFill>
                <a:effectLst/>
                <a:latin typeface="BIZ UDPゴシック" panose="020B0400000000000000" pitchFamily="50" charset="-128"/>
                <a:ea typeface="BIZ UDPゴシック" panose="020B0400000000000000" pitchFamily="50" charset="-128"/>
                <a:hlinkClick r:id="rId3"/>
              </a:rPr>
              <a:t>１</a:t>
            </a:r>
            <a:r>
              <a:rPr lang="ja-JP" altLang="en-US" sz="900" b="0" i="0" dirty="0">
                <a:solidFill>
                  <a:srgbClr val="066C7F"/>
                </a:solidFill>
                <a:effectLst/>
                <a:latin typeface="BIZ UDPゴシック" panose="020B0400000000000000" pitchFamily="50" charset="-128"/>
                <a:ea typeface="BIZ UDPゴシック" panose="020B0400000000000000" pitchFamily="50" charset="-128"/>
              </a:rPr>
              <a:t>：</a:t>
            </a:r>
            <a:r>
              <a:rPr lang="en-US" altLang="ja-JP" sz="900" b="0" i="0" dirty="0">
                <a:solidFill>
                  <a:srgbClr val="0C0C0C"/>
                </a:solidFill>
                <a:effectLst/>
                <a:latin typeface="BIZ UDPゴシック" panose="020B0400000000000000" pitchFamily="50" charset="-128"/>
                <a:ea typeface="BIZ UDPゴシック" panose="020B0400000000000000" pitchFamily="50" charset="-128"/>
              </a:rPr>
              <a:t> https://www.scientificamerican.com/article/what-is-the-memory-capacity/</a:t>
            </a:r>
          </a:p>
        </p:txBody>
      </p:sp>
      <p:sp>
        <p:nvSpPr>
          <p:cNvPr id="9" name="テキスト ボックス 8">
            <a:extLst>
              <a:ext uri="{FF2B5EF4-FFF2-40B4-BE49-F238E27FC236}">
                <a16:creationId xmlns:a16="http://schemas.microsoft.com/office/drawing/2014/main" id="{0EAD254C-F335-CA3D-4C81-C57E8498A274}"/>
              </a:ext>
            </a:extLst>
          </p:cNvPr>
          <p:cNvSpPr txBox="1"/>
          <p:nvPr/>
        </p:nvSpPr>
        <p:spPr>
          <a:xfrm>
            <a:off x="2949330" y="6550223"/>
            <a:ext cx="6094140" cy="307777"/>
          </a:xfrm>
          <a:prstGeom prst="rect">
            <a:avLst/>
          </a:prstGeom>
          <a:noFill/>
        </p:spPr>
        <p:txBody>
          <a:bodyPr wrap="square">
            <a:spAutoFit/>
          </a:bodyPr>
          <a:lstStyle/>
          <a:p>
            <a:pPr algn="ctr"/>
            <a:r>
              <a:rPr lang="en-US" altLang="ja-JP" sz="1400" b="1" dirty="0">
                <a:solidFill>
                  <a:srgbClr val="C00000"/>
                </a:solidFill>
                <a:latin typeface="Amasis MT Pro Black" panose="02040A04050005020304" pitchFamily="18" charset="0"/>
                <a:ea typeface="BIZ UDPゴシック" panose="020B0400000000000000" pitchFamily="50" charset="-128"/>
                <a:hlinkClick r:id="rId4"/>
              </a:rPr>
              <a:t>https://caat.jhsph.edu/programs/oi</a:t>
            </a:r>
            <a:r>
              <a:rPr lang="en-US" altLang="ja-JP" sz="1400" b="1" dirty="0">
                <a:solidFill>
                  <a:srgbClr val="C00000"/>
                </a:solidFill>
                <a:latin typeface="Amasis MT Pro Black" panose="02040A04050005020304" pitchFamily="18" charset="0"/>
                <a:ea typeface="BIZ UDPゴシック" panose="020B0400000000000000" pitchFamily="50" charset="-128"/>
              </a:rPr>
              <a:t> </a:t>
            </a:r>
            <a:endParaRPr lang="ja-JP" altLang="en-US" sz="1400" b="1" dirty="0">
              <a:solidFill>
                <a:srgbClr val="C00000"/>
              </a:solidFill>
              <a:latin typeface="Amasis MT Pro Black" panose="02040A04050005020304" pitchFamily="18" charset="0"/>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87B7590-75D9-0B89-A6A7-2C9EC2A77668}"/>
              </a:ext>
            </a:extLst>
          </p:cNvPr>
          <p:cNvSpPr txBox="1"/>
          <p:nvPr/>
        </p:nvSpPr>
        <p:spPr>
          <a:xfrm>
            <a:off x="2008344" y="132717"/>
            <a:ext cx="8175311" cy="830997"/>
          </a:xfrm>
          <a:prstGeom prst="rect">
            <a:avLst/>
          </a:prstGeom>
          <a:noFill/>
        </p:spPr>
        <p:txBody>
          <a:bodyPr wrap="square">
            <a:spAutoFit/>
          </a:bodyPr>
          <a:lstStyle/>
          <a:p>
            <a:pPr algn="l"/>
            <a:r>
              <a:rPr lang="en-US" altLang="ja-JP" sz="4800" b="0" i="0" dirty="0">
                <a:solidFill>
                  <a:srgbClr val="C00000"/>
                </a:solidFill>
                <a:effectLst/>
                <a:latin typeface="Showcard Gothic" panose="04020904020102020604" pitchFamily="82" charset="0"/>
              </a:rPr>
              <a:t>Organoid Intelligence</a:t>
            </a:r>
          </a:p>
        </p:txBody>
      </p:sp>
      <p:sp>
        <p:nvSpPr>
          <p:cNvPr id="8" name="テキスト ボックス 7">
            <a:extLst>
              <a:ext uri="{FF2B5EF4-FFF2-40B4-BE49-F238E27FC236}">
                <a16:creationId xmlns:a16="http://schemas.microsoft.com/office/drawing/2014/main" id="{7236CEC6-5A9E-43C9-9636-7FE5A52B020D}"/>
              </a:ext>
            </a:extLst>
          </p:cNvPr>
          <p:cNvSpPr txBox="1"/>
          <p:nvPr/>
        </p:nvSpPr>
        <p:spPr>
          <a:xfrm>
            <a:off x="2137129" y="1160567"/>
            <a:ext cx="8991600" cy="369332"/>
          </a:xfrm>
          <a:prstGeom prst="rect">
            <a:avLst/>
          </a:prstGeom>
          <a:noFill/>
        </p:spPr>
        <p:txBody>
          <a:bodyPr wrap="square">
            <a:spAutoFit/>
          </a:bodyPr>
          <a:lstStyle/>
          <a:p>
            <a:pPr algn="l"/>
            <a:r>
              <a:rPr lang="ja-JP" altLang="en-US" sz="1800" b="0" i="0" dirty="0">
                <a:solidFill>
                  <a:srgbClr val="0C0C0C"/>
                </a:solidFill>
                <a:effectLst/>
                <a:latin typeface="BIZ UDPゴシック" panose="020B0400000000000000" pitchFamily="50" charset="-128"/>
                <a:ea typeface="BIZ UDPゴシック" panose="020B0400000000000000" pitchFamily="50" charset="-128"/>
              </a:rPr>
              <a:t>●ヒトの脳オルガノイドをトレーニングして、「バイオ</a:t>
            </a:r>
            <a:r>
              <a:rPr lang="en-US" altLang="ja-JP" sz="1800" b="0" i="0" dirty="0">
                <a:solidFill>
                  <a:srgbClr val="0C0C0C"/>
                </a:solidFill>
                <a:effectLst/>
                <a:latin typeface="BIZ UDPゴシック" panose="020B0400000000000000" pitchFamily="50" charset="-128"/>
                <a:ea typeface="BIZ UDPゴシック" panose="020B0400000000000000" pitchFamily="50" charset="-128"/>
              </a:rPr>
              <a:t>AI</a:t>
            </a:r>
            <a:r>
              <a:rPr lang="ja-JP" altLang="en-US" sz="1800" b="0" i="0" dirty="0">
                <a:solidFill>
                  <a:srgbClr val="0C0C0C"/>
                </a:solidFill>
                <a:effectLst/>
                <a:latin typeface="BIZ UDPゴシック" panose="020B0400000000000000" pitchFamily="50" charset="-128"/>
                <a:ea typeface="BIZ UDPゴシック" panose="020B0400000000000000" pitchFamily="50" charset="-128"/>
              </a:rPr>
              <a:t>」 として利用する。</a:t>
            </a:r>
            <a:endParaRPr lang="en-US" altLang="ja-JP" sz="1800" b="0" i="0" dirty="0">
              <a:solidFill>
                <a:srgbClr val="0C0C0C"/>
              </a:solidFill>
              <a:effectLst/>
              <a:latin typeface="BIZ UDPゴシック" panose="020B0400000000000000" pitchFamily="50" charset="-128"/>
              <a:ea typeface="BIZ UDPゴシック" panose="020B0400000000000000" pitchFamily="50" charset="-128"/>
            </a:endParaRPr>
          </a:p>
        </p:txBody>
      </p:sp>
      <p:pic>
        <p:nvPicPr>
          <p:cNvPr id="10" name="図 9">
            <a:extLst>
              <a:ext uri="{FF2B5EF4-FFF2-40B4-BE49-F238E27FC236}">
                <a16:creationId xmlns:a16="http://schemas.microsoft.com/office/drawing/2014/main" id="{C6D875AF-8159-4B66-B02B-9E0EB8D3A0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0645" y="170401"/>
            <a:ext cx="1527756" cy="1396624"/>
          </a:xfrm>
          <a:prstGeom prst="rect">
            <a:avLst/>
          </a:prstGeom>
          <a:effectLst>
            <a:glow rad="228600">
              <a:schemeClr val="accent2">
                <a:satMod val="175000"/>
                <a:alpha val="40000"/>
              </a:schemeClr>
            </a:glow>
            <a:reflection blurRad="6350" stA="50000" endA="300" endPos="55000" dir="5400000" sy="-100000" algn="bl" rotWithShape="0"/>
          </a:effectLst>
        </p:spPr>
      </p:pic>
    </p:spTree>
    <p:extLst>
      <p:ext uri="{BB962C8B-B14F-4D97-AF65-F5344CB8AC3E}">
        <p14:creationId xmlns:p14="http://schemas.microsoft.com/office/powerpoint/2010/main" val="2830564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脳オルガノイドを探る＆操る</a:t>
            </a:r>
            <a:endParaRPr kumimoji="1" lang="ja-JP" altLang="en-US" sz="2800" b="1" dirty="0">
              <a:latin typeface="BIZ UDPゴシック" panose="020B0400000000000000" pitchFamily="50" charset="-128"/>
              <a:ea typeface="BIZ UDPゴシック" panose="020B0400000000000000" pitchFamily="50" charset="-128"/>
            </a:endParaRPr>
          </a:p>
        </p:txBody>
      </p:sp>
      <p:pic>
        <p:nvPicPr>
          <p:cNvPr id="48"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983366">
            <a:off x="3486442" y="1700825"/>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右矢印 48"/>
          <p:cNvSpPr/>
          <p:nvPr/>
        </p:nvSpPr>
        <p:spPr>
          <a:xfrm>
            <a:off x="1943100" y="2565075"/>
            <a:ext cx="23368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7429500" y="2565075"/>
            <a:ext cx="25400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258974" y="1525372"/>
            <a:ext cx="1846659" cy="4483100"/>
          </a:xfrm>
          <a:prstGeom prst="rect">
            <a:avLst/>
          </a:prstGeom>
          <a:noFill/>
        </p:spPr>
        <p:txBody>
          <a:bodyPr vert="eaVert" wrap="square" rtlCol="0">
            <a:spAutoFit/>
          </a:bodyPr>
          <a:lstStyle/>
          <a:p>
            <a:pPr algn="ctr"/>
            <a:r>
              <a:rPr kumimoji="1" lang="ja-JP" altLang="en-US" sz="5400" b="1" dirty="0">
                <a:solidFill>
                  <a:srgbClr val="002060"/>
                </a:solidFill>
                <a:latin typeface="Meiryo UI" panose="020B0604030504040204" pitchFamily="50" charset="-128"/>
                <a:ea typeface="Meiryo UI" panose="020B0604030504040204" pitchFamily="50" charset="-128"/>
              </a:rPr>
              <a:t>脳を制御する</a:t>
            </a:r>
            <a:endParaRPr kumimoji="1" lang="en-US" altLang="ja-JP" sz="5400" b="1" dirty="0">
              <a:solidFill>
                <a:srgbClr val="002060"/>
              </a:solidFill>
              <a:latin typeface="Meiryo UI" panose="020B0604030504040204" pitchFamily="50" charset="-128"/>
              <a:ea typeface="Meiryo UI" panose="020B0604030504040204" pitchFamily="50" charset="-128"/>
            </a:endParaRPr>
          </a:p>
          <a:p>
            <a:pPr algn="ctr"/>
            <a:r>
              <a:rPr kumimoji="1" lang="ja-JP" altLang="en-US" sz="5400" b="1" dirty="0">
                <a:solidFill>
                  <a:srgbClr val="002060"/>
                </a:solidFill>
                <a:latin typeface="Meiryo UI" panose="020B0604030504040204" pitchFamily="50" charset="-128"/>
                <a:ea typeface="Meiryo UI" panose="020B0604030504040204" pitchFamily="50" charset="-128"/>
              </a:rPr>
              <a:t>刺激を与える</a:t>
            </a:r>
          </a:p>
        </p:txBody>
      </p:sp>
      <p:sp>
        <p:nvSpPr>
          <p:cNvPr id="52" name="テキスト ボックス 51"/>
          <p:cNvSpPr txBox="1"/>
          <p:nvPr/>
        </p:nvSpPr>
        <p:spPr>
          <a:xfrm>
            <a:off x="10148938" y="1487857"/>
            <a:ext cx="1846659" cy="4483100"/>
          </a:xfrm>
          <a:prstGeom prst="rect">
            <a:avLst/>
          </a:prstGeom>
          <a:noFill/>
        </p:spPr>
        <p:txBody>
          <a:bodyPr vert="eaVert" wrap="square" rtlCol="0">
            <a:spAutoFit/>
          </a:bodyPr>
          <a:lstStyle/>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仕組みを知る</a:t>
            </a:r>
            <a:endParaRPr kumimoji="1" lang="en-US" altLang="ja-JP" sz="5400" b="1" dirty="0">
              <a:solidFill>
                <a:schemeClr val="accent4">
                  <a:lumMod val="50000"/>
                </a:schemeClr>
              </a:solidFill>
              <a:latin typeface="Meiryo UI" panose="020B0604030504040204" pitchFamily="50" charset="-128"/>
              <a:ea typeface="Meiryo UI" panose="020B0604030504040204" pitchFamily="50" charset="-128"/>
            </a:endParaRPr>
          </a:p>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脳を読み取る</a:t>
            </a:r>
          </a:p>
        </p:txBody>
      </p:sp>
      <p:sp>
        <p:nvSpPr>
          <p:cNvPr id="53" name="テキスト ボックス 52"/>
          <p:cNvSpPr txBox="1"/>
          <p:nvPr/>
        </p:nvSpPr>
        <p:spPr>
          <a:xfrm>
            <a:off x="2108126" y="1487857"/>
            <a:ext cx="2809230"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★直接皮質刺激（</a:t>
            </a:r>
            <a:r>
              <a:rPr kumimoji="1" lang="en-US" altLang="ja-JP" sz="1600" dirty="0">
                <a:latin typeface="Meiryo UI" panose="020B0604030504040204" pitchFamily="50" charset="-128"/>
                <a:ea typeface="Meiryo UI" panose="020B0604030504040204" pitchFamily="50" charset="-128"/>
              </a:rPr>
              <a:t>ECS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★脳深部刺激（</a:t>
            </a:r>
            <a:r>
              <a:rPr lang="en-US" altLang="ja-JP" sz="1600" dirty="0">
                <a:latin typeface="Meiryo UI" panose="020B0604030504040204" pitchFamily="50" charset="-128"/>
                <a:ea typeface="Meiryo UI" panose="020B0604030504040204" pitchFamily="50" charset="-128"/>
              </a:rPr>
              <a:t>DBS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★人工内耳</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人口網膜</a:t>
            </a:r>
          </a:p>
        </p:txBody>
      </p:sp>
      <p:sp>
        <p:nvSpPr>
          <p:cNvPr id="54" name="テキスト ボックス 53"/>
          <p:cNvSpPr txBox="1"/>
          <p:nvPr/>
        </p:nvSpPr>
        <p:spPr>
          <a:xfrm>
            <a:off x="1943100" y="3641727"/>
            <a:ext cx="3149674"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★経頭蓋直流電気刺激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tDCS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★経頭蓋交流電気刺激　　　（</a:t>
            </a:r>
            <a:r>
              <a:rPr lang="en-US" altLang="ja-JP" sz="1600" dirty="0" err="1">
                <a:latin typeface="Meiryo UI" panose="020B0604030504040204" pitchFamily="50" charset="-128"/>
                <a:ea typeface="Meiryo UI" panose="020B0604030504040204" pitchFamily="50" charset="-128"/>
              </a:rPr>
              <a:t>tACS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★経頭蓋磁気刺激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TMS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★ニューロフィードバック</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★デコーデットニューロフィードバック</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★バイオフィードバック</a:t>
            </a:r>
            <a:endParaRPr kumimoji="1" lang="ja-JP" altLang="en-US" sz="1600" dirty="0">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7661000" y="1449191"/>
            <a:ext cx="2324678"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★埋込電極</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（剣山、マクロアレイ）</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★皮質脳波（</a:t>
            </a:r>
            <a:r>
              <a:rPr lang="en-US" altLang="ja-JP" sz="1600" dirty="0" err="1">
                <a:latin typeface="Meiryo UI" panose="020B0604030504040204" pitchFamily="50" charset="-128"/>
                <a:ea typeface="Meiryo UI" panose="020B0604030504040204" pitchFamily="50" charset="-128"/>
              </a:rPr>
              <a:t>ECoG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★深部電極</a:t>
            </a:r>
          </a:p>
        </p:txBody>
      </p:sp>
      <p:sp>
        <p:nvSpPr>
          <p:cNvPr id="56" name="テキスト ボックス 55"/>
          <p:cNvSpPr txBox="1"/>
          <p:nvPr/>
        </p:nvSpPr>
        <p:spPr>
          <a:xfrm>
            <a:off x="7731399" y="3603627"/>
            <a:ext cx="2809230"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★脳磁波（</a:t>
            </a:r>
            <a:r>
              <a:rPr lang="en-US" altLang="ja-JP" sz="1600" dirty="0">
                <a:latin typeface="Meiryo UI" panose="020B0604030504040204" pitchFamily="50" charset="-128"/>
                <a:ea typeface="Meiryo UI" panose="020B0604030504040204" pitchFamily="50" charset="-128"/>
              </a:rPr>
              <a:t>MEG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★陽電子断層撮影</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PET</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★機能的磁気共鳴画像</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fMRI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★近赤外分光計測（</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★拡散テンソル画像（</a:t>
            </a:r>
            <a:r>
              <a:rPr kumimoji="1" lang="en-US" altLang="ja-JP" sz="1600" dirty="0">
                <a:latin typeface="Meiryo UI" panose="020B0604030504040204" pitchFamily="50" charset="-128"/>
                <a:ea typeface="Meiryo UI" panose="020B0604030504040204" pitchFamily="50" charset="-128"/>
              </a:rPr>
              <a:t>DTI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★磁気共鳴分光法（</a:t>
            </a:r>
            <a:r>
              <a:rPr lang="en-US" altLang="ja-JP" sz="1600" dirty="0">
                <a:latin typeface="Meiryo UI" panose="020B0604030504040204" pitchFamily="50" charset="-128"/>
                <a:ea typeface="Meiryo UI" panose="020B0604030504040204" pitchFamily="50" charset="-128"/>
              </a:rPr>
              <a:t>MRS</a:t>
            </a:r>
            <a:r>
              <a:rPr lang="ja-JP" altLang="en-US"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57" name="角丸四角形 56"/>
          <p:cNvSpPr/>
          <p:nvPr/>
        </p:nvSpPr>
        <p:spPr>
          <a:xfrm>
            <a:off x="2105633" y="773526"/>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58" name="角丸四角形 57"/>
          <p:cNvSpPr/>
          <p:nvPr/>
        </p:nvSpPr>
        <p:spPr>
          <a:xfrm>
            <a:off x="7596734" y="77808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59" name="角丸四角形 58"/>
          <p:cNvSpPr/>
          <p:nvPr/>
        </p:nvSpPr>
        <p:spPr>
          <a:xfrm>
            <a:off x="2070100" y="6066893"/>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0" name="角丸四角形 59"/>
          <p:cNvSpPr/>
          <p:nvPr/>
        </p:nvSpPr>
        <p:spPr>
          <a:xfrm>
            <a:off x="7965430" y="6106684"/>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1" name="角丸四角形 60"/>
          <p:cNvSpPr/>
          <p:nvPr/>
        </p:nvSpPr>
        <p:spPr>
          <a:xfrm>
            <a:off x="223441" y="571175"/>
            <a:ext cx="6995748" cy="6121399"/>
          </a:xfrm>
          <a:prstGeom prst="roundRect">
            <a:avLst>
              <a:gd name="adj" fmla="val 39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p:cNvSpPr/>
          <p:nvPr/>
        </p:nvSpPr>
        <p:spPr>
          <a:xfrm>
            <a:off x="4356100" y="571175"/>
            <a:ext cx="7718475" cy="6121399"/>
          </a:xfrm>
          <a:prstGeom prst="roundRect">
            <a:avLst>
              <a:gd name="adj" fmla="val 398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2405385" y="2810359"/>
            <a:ext cx="1358900" cy="461665"/>
          </a:xfrm>
          <a:prstGeom prst="rect">
            <a:avLst/>
          </a:prstGeom>
          <a:noFill/>
        </p:spPr>
        <p:txBody>
          <a:bodyPr wrap="square" rtlCol="0">
            <a:spAutoFit/>
          </a:bodyPr>
          <a:lstStyle/>
          <a:p>
            <a:pPr algn="ctr"/>
            <a:r>
              <a:rPr kumimoji="1" lang="en-US" altLang="ja-JP" sz="2400" b="1" dirty="0">
                <a:solidFill>
                  <a:schemeClr val="bg1"/>
                </a:solidFill>
              </a:rPr>
              <a:t>Input</a:t>
            </a:r>
            <a:endParaRPr kumimoji="1" lang="ja-JP" altLang="en-US" sz="2400" b="1" dirty="0">
              <a:solidFill>
                <a:schemeClr val="bg1"/>
              </a:solidFill>
            </a:endParaRPr>
          </a:p>
        </p:txBody>
      </p:sp>
      <p:sp>
        <p:nvSpPr>
          <p:cNvPr id="65" name="テキスト ボックス 64"/>
          <p:cNvSpPr txBox="1"/>
          <p:nvPr/>
        </p:nvSpPr>
        <p:spPr>
          <a:xfrm>
            <a:off x="7961139" y="2810359"/>
            <a:ext cx="1358900" cy="461665"/>
          </a:xfrm>
          <a:prstGeom prst="rect">
            <a:avLst/>
          </a:prstGeom>
          <a:noFill/>
        </p:spPr>
        <p:txBody>
          <a:bodyPr wrap="square" rtlCol="0">
            <a:spAutoFit/>
          </a:bodyPr>
          <a:lstStyle/>
          <a:p>
            <a:pPr algn="ctr"/>
            <a:r>
              <a:rPr kumimoji="1" lang="en-US" altLang="ja-JP" sz="2400" b="1" dirty="0">
                <a:solidFill>
                  <a:schemeClr val="bg1"/>
                </a:solidFill>
              </a:rPr>
              <a:t>Output</a:t>
            </a:r>
            <a:endParaRPr kumimoji="1" lang="ja-JP" altLang="en-US" sz="2400" b="1" dirty="0">
              <a:solidFill>
                <a:schemeClr val="bg1"/>
              </a:solidFill>
            </a:endParaRPr>
          </a:p>
        </p:txBody>
      </p:sp>
      <p:sp>
        <p:nvSpPr>
          <p:cNvPr id="67" name="テキスト ボックス 66"/>
          <p:cNvSpPr txBox="1"/>
          <p:nvPr/>
        </p:nvSpPr>
        <p:spPr>
          <a:xfrm>
            <a:off x="5167634" y="972814"/>
            <a:ext cx="1438957" cy="584775"/>
          </a:xfrm>
          <a:prstGeom prst="rect">
            <a:avLst/>
          </a:prstGeom>
          <a:noFill/>
        </p:spPr>
        <p:txBody>
          <a:bodyPr wrap="square" rtlCol="0">
            <a:spAutoFit/>
          </a:bodyPr>
          <a:lstStyle/>
          <a:p>
            <a:pPr algn="ctr"/>
            <a:r>
              <a:rPr kumimoji="1" lang="en-US" altLang="ja-JP" sz="3200" dirty="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
        <p:nvSpPr>
          <p:cNvPr id="21" name="テキスト ボックス 20"/>
          <p:cNvSpPr txBox="1"/>
          <p:nvPr/>
        </p:nvSpPr>
        <p:spPr>
          <a:xfrm>
            <a:off x="11797705" y="6586363"/>
            <a:ext cx="533400" cy="338554"/>
          </a:xfrm>
          <a:prstGeom prst="rect">
            <a:avLst/>
          </a:prstGeom>
          <a:noFill/>
        </p:spPr>
        <p:txBody>
          <a:bodyPr wrap="square" rtlCol="0">
            <a:spAutoFit/>
          </a:bodyPr>
          <a:lstStyle/>
          <a:p>
            <a:pPr algn="ctr"/>
            <a:r>
              <a:rPr kumimoji="1" lang="en-US" altLang="ja-JP" sz="1600" b="1" dirty="0">
                <a:latin typeface="游ゴシック Light" panose="020B0300000000000000" pitchFamily="50" charset="-128"/>
                <a:ea typeface="游ゴシック Light" panose="020B0300000000000000" pitchFamily="50" charset="-128"/>
              </a:rPr>
              <a:t>20</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918919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a:blip r:embed="rId3"/>
          <a:stretch>
            <a:fillRect/>
          </a:stretch>
        </p:blipFill>
        <p:spPr>
          <a:xfrm>
            <a:off x="132891" y="5249881"/>
            <a:ext cx="1895965" cy="1536565"/>
          </a:xfrm>
          <a:prstGeom prst="rect">
            <a:avLst/>
          </a:prstGeom>
        </p:spPr>
      </p:pic>
      <p:pic>
        <p:nvPicPr>
          <p:cNvPr id="35" name="図 34"/>
          <p:cNvPicPr>
            <a:picLocks noChangeAspect="1"/>
          </p:cNvPicPr>
          <p:nvPr/>
        </p:nvPicPr>
        <p:blipFill>
          <a:blip r:embed="rId4"/>
          <a:stretch>
            <a:fillRect/>
          </a:stretch>
        </p:blipFill>
        <p:spPr>
          <a:xfrm>
            <a:off x="7393886" y="5284740"/>
            <a:ext cx="1252192" cy="1455778"/>
          </a:xfrm>
          <a:prstGeom prst="rect">
            <a:avLst/>
          </a:prstGeom>
        </p:spPr>
      </p:pic>
      <p:pic>
        <p:nvPicPr>
          <p:cNvPr id="33" name="図 32"/>
          <p:cNvPicPr>
            <a:picLocks noChangeAspect="1"/>
          </p:cNvPicPr>
          <p:nvPr/>
        </p:nvPicPr>
        <p:blipFill>
          <a:blip r:embed="rId5"/>
          <a:stretch>
            <a:fillRect/>
          </a:stretch>
        </p:blipFill>
        <p:spPr>
          <a:xfrm>
            <a:off x="2271369" y="5226363"/>
            <a:ext cx="1312937" cy="1546348"/>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脳に刺激を与える技術</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nvGraphicFramePr>
        <p:xfrm>
          <a:off x="355600" y="557816"/>
          <a:ext cx="11493500" cy="4485640"/>
        </p:xfrm>
        <a:graphic>
          <a:graphicData uri="http://schemas.openxmlformats.org/drawingml/2006/table">
            <a:tbl>
              <a:tblPr firstRow="1" bandRow="1">
                <a:tableStyleId>{5940675A-B579-460E-94D1-54222C63F5DA}</a:tableStyleId>
              </a:tblPr>
              <a:tblGrid>
                <a:gridCol w="4530517">
                  <a:extLst>
                    <a:ext uri="{9D8B030D-6E8A-4147-A177-3AD203B41FA5}">
                      <a16:colId xmlns:a16="http://schemas.microsoft.com/office/drawing/2014/main" val="20000"/>
                    </a:ext>
                  </a:extLst>
                </a:gridCol>
                <a:gridCol w="6962983">
                  <a:extLst>
                    <a:ext uri="{9D8B030D-6E8A-4147-A177-3AD203B41FA5}">
                      <a16:colId xmlns:a16="http://schemas.microsoft.com/office/drawing/2014/main" val="20001"/>
                    </a:ext>
                  </a:extLst>
                </a:gridCol>
              </a:tblGrid>
              <a:tr h="370840">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技術</a:t>
                      </a:r>
                    </a:p>
                  </a:txBody>
                  <a:tcPr anchor="ctr">
                    <a:solidFill>
                      <a:schemeClr val="tx1"/>
                    </a:solidFill>
                  </a:tcPr>
                </a:tc>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概要</a:t>
                      </a:r>
                    </a:p>
                  </a:txBody>
                  <a:tcPr anchor="ctr">
                    <a:solidFill>
                      <a:schemeClr val="tx1"/>
                    </a:solidFill>
                  </a:tcPr>
                </a:tc>
                <a:extLst>
                  <a:ext uri="{0D108BD9-81ED-4DB2-BD59-A6C34878D82A}">
                    <a16:rowId xmlns:a16="http://schemas.microsoft.com/office/drawing/2014/main" val="10000"/>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①</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脳深部刺激</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lang="en-US" altLang="ja-JP" sz="1400" dirty="0">
                          <a:effectLst/>
                          <a:latin typeface="Meiryo UI" panose="020B0604030504040204" pitchFamily="50" charset="-128"/>
                          <a:ea typeface="Meiryo UI" panose="020B0604030504040204" pitchFamily="50" charset="-128"/>
                        </a:rPr>
                        <a:t>Deep Brain Stimulation</a:t>
                      </a:r>
                      <a:r>
                        <a:rPr lang="ja-JP" altLang="en-US" sz="1400" dirty="0">
                          <a:effectLst/>
                          <a:latin typeface="Meiryo UI" panose="020B0604030504040204" pitchFamily="50" charset="-128"/>
                          <a:ea typeface="Meiryo UI" panose="020B0604030504040204" pitchFamily="50" charset="-128"/>
                        </a:rPr>
                        <a:t>（</a:t>
                      </a:r>
                      <a:r>
                        <a:rPr lang="en-US" altLang="ja-JP" sz="1400" dirty="0">
                          <a:effectLst/>
                          <a:latin typeface="Meiryo UI" panose="020B0604030504040204" pitchFamily="50" charset="-128"/>
                          <a:ea typeface="Meiryo UI" panose="020B0604030504040204" pitchFamily="50" charset="-128"/>
                        </a:rPr>
                        <a:t>DBS</a:t>
                      </a:r>
                      <a:r>
                        <a:rPr lang="ja-JP" altLang="en-US" sz="1400" dirty="0">
                          <a:effectLst/>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脳深部刺激は、機能異常をきたしている中枢神経系疾患（パーキンソン病、振戦、ジストニアなど）に対して、脳内に深部電極を留置し、標的部位を電気刺激することにより、異常な神経活動を制御する治療法。</a:t>
                      </a:r>
                    </a:p>
                  </a:txBody>
                  <a:tcPr anchor="ct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a:solidFill>
                            <a:srgbClr val="FF0000"/>
                          </a:solidFill>
                          <a:latin typeface="Meiryo UI" panose="020B0604030504040204" pitchFamily="50" charset="-128"/>
                          <a:ea typeface="Meiryo UI" panose="020B0604030504040204" pitchFamily="50" charset="-128"/>
                        </a:rPr>
                        <a:t>②</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直流</a:t>
                      </a:r>
                      <a:r>
                        <a:rPr kumimoji="1" lang="ja-JP" altLang="en-US" sz="1800" b="1" dirty="0">
                          <a:latin typeface="Meiryo UI" panose="020B0604030504040204" pitchFamily="50" charset="-128"/>
                          <a:ea typeface="Meiryo UI" panose="020B0604030504040204" pitchFamily="50" charset="-128"/>
                        </a:rPr>
                        <a:t>電気刺激</a:t>
                      </a:r>
                      <a:endParaRPr kumimoji="1" lang="en-US" altLang="ja-JP" sz="1800" b="1" dirty="0">
                        <a:latin typeface="Meiryo UI" panose="020B0604030504040204" pitchFamily="50" charset="-128"/>
                        <a:ea typeface="Meiryo UI" panose="020B0604030504040204" pitchFamily="50" charset="-128"/>
                      </a:endParaRPr>
                    </a:p>
                    <a:p>
                      <a:pPr algn="l"/>
                      <a:r>
                        <a:rPr lang="en-US" altLang="ja-JP" sz="1400" dirty="0" err="1">
                          <a:latin typeface="Meiryo UI" panose="020B0604030504040204" pitchFamily="50" charset="-128"/>
                          <a:ea typeface="Meiryo UI" panose="020B0604030504040204" pitchFamily="50" charset="-128"/>
                        </a:rPr>
                        <a:t>transcranial</a:t>
                      </a:r>
                      <a:r>
                        <a:rPr lang="en-US" altLang="ja-JP" sz="1400" dirty="0">
                          <a:latin typeface="Meiryo UI" panose="020B0604030504040204" pitchFamily="50" charset="-128"/>
                          <a:ea typeface="Meiryo UI" panose="020B0604030504040204" pitchFamily="50" charset="-128"/>
                        </a:rPr>
                        <a:t> Direct Current Stimulation</a:t>
                      </a: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tDCS</a:t>
                      </a:r>
                      <a:r>
                        <a:rPr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頭に</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2mA</a:t>
                      </a:r>
                      <a:r>
                        <a:rPr kumimoji="1" lang="ja-JP" altLang="en-US" sz="1200" dirty="0">
                          <a:latin typeface="Meiryo UI" panose="020B0604030504040204" pitchFamily="50" charset="-128"/>
                          <a:ea typeface="Meiryo UI" panose="020B0604030504040204" pitchFamily="50" charset="-128"/>
                        </a:rPr>
                        <a:t>程度の弱い直流電流を</a:t>
                      </a:r>
                      <a:r>
                        <a:rPr kumimoji="1" lang="en-US" altLang="ja-JP" sz="1200" dirty="0">
                          <a:latin typeface="Meiryo UI" panose="020B0604030504040204" pitchFamily="50" charset="-128"/>
                          <a:ea typeface="Meiryo UI" panose="020B0604030504040204" pitchFamily="50" charset="-128"/>
                        </a:rPr>
                        <a:t>5</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30</a:t>
                      </a:r>
                      <a:r>
                        <a:rPr kumimoji="1" lang="ja-JP" altLang="en-US" sz="1200" dirty="0">
                          <a:latin typeface="Meiryo UI" panose="020B0604030504040204" pitchFamily="50" charset="-128"/>
                          <a:ea typeface="Meiryo UI" panose="020B0604030504040204" pitchFamily="50" charset="-128"/>
                        </a:rPr>
                        <a:t>分程度、</a:t>
                      </a:r>
                      <a:r>
                        <a:rPr kumimoji="1" lang="ja-JP" altLang="en-US" sz="1200" dirty="0" err="1">
                          <a:latin typeface="Meiryo UI" panose="020B0604030504040204" pitchFamily="50" charset="-128"/>
                          <a:ea typeface="Meiryo UI" panose="020B0604030504040204" pitchFamily="50" charset="-128"/>
                        </a:rPr>
                        <a:t>通電すことで</a:t>
                      </a:r>
                      <a:r>
                        <a:rPr kumimoji="1" lang="ja-JP" altLang="en-US" sz="1200" dirty="0">
                          <a:latin typeface="Meiryo UI" panose="020B0604030504040204" pitchFamily="50" charset="-128"/>
                          <a:ea typeface="Meiryo UI" panose="020B0604030504040204" pitchFamily="50" charset="-128"/>
                        </a:rPr>
                        <a:t>脳神経単位の活動を変化させることが可能で、脳卒中回復、うつ病、片頭痛、あるいは学習能力の向上などに応用されている。</a:t>
                      </a:r>
                    </a:p>
                  </a:txBody>
                  <a:tcPr anchor="ctr"/>
                </a:tc>
                <a:extLst>
                  <a:ext uri="{0D108BD9-81ED-4DB2-BD59-A6C34878D82A}">
                    <a16:rowId xmlns:a16="http://schemas.microsoft.com/office/drawing/2014/main" val="10002"/>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③</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交流</a:t>
                      </a:r>
                      <a:r>
                        <a:rPr kumimoji="1" lang="ja-JP" altLang="en-US" sz="1800" b="1" dirty="0">
                          <a:latin typeface="Meiryo UI" panose="020B0604030504040204" pitchFamily="50" charset="-128"/>
                          <a:ea typeface="Meiryo UI" panose="020B0604030504040204" pitchFamily="50" charset="-128"/>
                        </a:rPr>
                        <a:t>電気刺激</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err="1">
                          <a:latin typeface="Meiryo UI" panose="020B0604030504040204" pitchFamily="50" charset="-128"/>
                          <a:ea typeface="Meiryo UI" panose="020B0604030504040204" pitchFamily="50" charset="-128"/>
                        </a:rPr>
                        <a:t>transcranial</a:t>
                      </a:r>
                      <a:r>
                        <a:rPr kumimoji="1" lang="en-US" altLang="ja-JP" sz="1400" dirty="0">
                          <a:latin typeface="Meiryo UI" panose="020B0604030504040204" pitchFamily="50" charset="-128"/>
                          <a:ea typeface="Meiryo UI" panose="020B0604030504040204" pitchFamily="50" charset="-128"/>
                        </a:rPr>
                        <a:t> Alternating Current Stimulation</a:t>
                      </a:r>
                      <a:r>
                        <a:rPr kumimoji="1" lang="ja-JP" altLang="en-US" sz="1400" baseline="0" dirty="0">
                          <a:latin typeface="Meiryo UI" panose="020B0604030504040204" pitchFamily="50" charset="-128"/>
                          <a:ea typeface="Meiryo UI" panose="020B0604030504040204" pitchFamily="50" charset="-128"/>
                        </a:rPr>
                        <a:t> </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tACS</a:t>
                      </a:r>
                      <a:r>
                        <a:rPr kumimoji="1" lang="en-US" altLang="ja-JP" sz="12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頭に交流電流を通電することで、脳神経単位の活動を変化させる。直流とことなり交流は周波数を自在に変えることが可能で、記憶力の向上などで利用されている。</a:t>
                      </a:r>
                    </a:p>
                  </a:txBody>
                  <a:tcPr anchor="ctr"/>
                </a:tc>
                <a:extLst>
                  <a:ext uri="{0D108BD9-81ED-4DB2-BD59-A6C34878D82A}">
                    <a16:rowId xmlns:a16="http://schemas.microsoft.com/office/drawing/2014/main" val="10003"/>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④</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磁気</a:t>
                      </a:r>
                      <a:r>
                        <a:rPr kumimoji="1" lang="ja-JP" altLang="en-US" sz="1800" b="1" dirty="0">
                          <a:latin typeface="Meiryo UI" panose="020B0604030504040204" pitchFamily="50" charset="-128"/>
                          <a:ea typeface="Meiryo UI" panose="020B0604030504040204" pitchFamily="50" charset="-128"/>
                        </a:rPr>
                        <a:t>刺激</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err="1">
                          <a:latin typeface="Meiryo UI" panose="020B0604030504040204" pitchFamily="50" charset="-128"/>
                          <a:ea typeface="Meiryo UI" panose="020B0604030504040204" pitchFamily="50" charset="-128"/>
                        </a:rPr>
                        <a:t>Transcranial</a:t>
                      </a:r>
                      <a:r>
                        <a:rPr kumimoji="1" lang="en-US" altLang="ja-JP" sz="1400" dirty="0">
                          <a:latin typeface="Meiryo UI" panose="020B0604030504040204" pitchFamily="50" charset="-128"/>
                          <a:ea typeface="Meiryo UI" panose="020B0604030504040204" pitchFamily="50" charset="-128"/>
                        </a:rPr>
                        <a:t> magnetic stimulation (TMS)</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直径</a:t>
                      </a:r>
                      <a:r>
                        <a:rPr kumimoji="1" lang="en-US" altLang="ja-JP" sz="1200" dirty="0">
                          <a:latin typeface="Meiryo UI" panose="020B0604030504040204" pitchFamily="50" charset="-128"/>
                          <a:ea typeface="Meiryo UI" panose="020B0604030504040204" pitchFamily="50" charset="-128"/>
                        </a:rPr>
                        <a:t>5〜10cm </a:t>
                      </a:r>
                      <a:r>
                        <a:rPr kumimoji="1" lang="ja-JP" altLang="en-US" sz="1200" dirty="0">
                          <a:latin typeface="Meiryo UI" panose="020B0604030504040204" pitchFamily="50" charset="-128"/>
                          <a:ea typeface="Meiryo UI" panose="020B0604030504040204" pitchFamily="50" charset="-128"/>
                        </a:rPr>
                        <a:t>程度のコイルに瞬間的（約</a:t>
                      </a:r>
                      <a:r>
                        <a:rPr kumimoji="1" lang="en-US" altLang="ja-JP" sz="1200" dirty="0">
                          <a:latin typeface="Meiryo UI" panose="020B0604030504040204" pitchFamily="50" charset="-128"/>
                          <a:ea typeface="Meiryo UI" panose="020B0604030504040204" pitchFamily="50" charset="-128"/>
                        </a:rPr>
                        <a:t>0.1ms</a:t>
                      </a:r>
                      <a:r>
                        <a:rPr kumimoji="1" lang="ja-JP" altLang="en-US" sz="1200" dirty="0">
                          <a:latin typeface="Meiryo UI" panose="020B0604030504040204" pitchFamily="50" charset="-128"/>
                          <a:ea typeface="Meiryo UI" panose="020B0604030504040204" pitchFamily="50" charset="-128"/>
                        </a:rPr>
                        <a:t>）に最大</a:t>
                      </a:r>
                      <a:r>
                        <a:rPr kumimoji="1" lang="en-US" altLang="ja-JP" sz="1200" dirty="0">
                          <a:latin typeface="Meiryo UI" panose="020B0604030504040204" pitchFamily="50" charset="-128"/>
                          <a:ea typeface="Meiryo UI" panose="020B0604030504040204" pitchFamily="50" charset="-128"/>
                        </a:rPr>
                        <a:t>2000A</a:t>
                      </a:r>
                      <a:r>
                        <a:rPr kumimoji="1" lang="ja-JP" altLang="en-US" sz="1200" dirty="0">
                          <a:latin typeface="Meiryo UI" panose="020B0604030504040204" pitchFamily="50" charset="-128"/>
                          <a:ea typeface="Meiryo UI" panose="020B0604030504040204" pitchFamily="50" charset="-128"/>
                        </a:rPr>
                        <a:t>程度の電流を流すことで変動磁場を生じさせる。この際、脳内でこの変動磁場を打ち消す渦電流が生じ，神経細胞を興奮させる。</a:t>
                      </a:r>
                    </a:p>
                  </a:txBody>
                  <a:tcPr anchor="ctr"/>
                </a:tc>
                <a:extLst>
                  <a:ext uri="{0D108BD9-81ED-4DB2-BD59-A6C34878D82A}">
                    <a16:rowId xmlns:a16="http://schemas.microsoft.com/office/drawing/2014/main" val="10004"/>
                  </a:ext>
                </a:extLst>
              </a:tr>
              <a:tr h="370840">
                <a:tc>
                  <a:txBody>
                    <a:bodyPr/>
                    <a:lstStyle/>
                    <a:p>
                      <a:r>
                        <a:rPr lang="ja-JP" altLang="en-US" sz="1800" b="1" dirty="0">
                          <a:solidFill>
                            <a:srgbClr val="FF0000"/>
                          </a:solidFill>
                          <a:latin typeface="Meiryo UI" panose="020B0604030504040204" pitchFamily="50" charset="-128"/>
                          <a:ea typeface="Meiryo UI" panose="020B0604030504040204" pitchFamily="50" charset="-128"/>
                        </a:rPr>
                        <a:t>⑤</a:t>
                      </a:r>
                      <a:r>
                        <a:rPr lang="ja-JP" altLang="en-US" sz="1800" b="1" dirty="0">
                          <a:latin typeface="Meiryo UI" panose="020B0604030504040204" pitchFamily="50" charset="-128"/>
                          <a:ea typeface="Meiryo UI" panose="020B0604030504040204" pitchFamily="50" charset="-128"/>
                        </a:rPr>
                        <a:t>ニューロフィードバック</a:t>
                      </a:r>
                      <a:endParaRPr lang="en-US" altLang="ja-JP" sz="1800" b="1" dirty="0">
                        <a:latin typeface="Meiryo UI" panose="020B0604030504040204" pitchFamily="50" charset="-128"/>
                        <a:ea typeface="Meiryo UI" panose="020B0604030504040204" pitchFamily="50" charset="-128"/>
                      </a:endParaRPr>
                    </a:p>
                    <a:p>
                      <a:r>
                        <a:rPr lang="en-US" altLang="ja-JP" sz="1400" dirty="0" err="1">
                          <a:latin typeface="Meiryo UI" panose="020B0604030504040204" pitchFamily="50" charset="-128"/>
                          <a:ea typeface="Meiryo UI" panose="020B0604030504040204" pitchFamily="50" charset="-128"/>
                        </a:rPr>
                        <a:t>Neurofeedback</a:t>
                      </a:r>
                      <a:endParaRPr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ニューロフィードバック</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neurofeedback</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は、自身が脳波をモニタリングしながら、脳活動をコントロールすることによって、知的機能や注意行動を改善させることを目的して利用されている。</a:t>
                      </a:r>
                    </a:p>
                  </a:txBody>
                  <a:tcPr anchor="ctr"/>
                </a:tc>
                <a:extLst>
                  <a:ext uri="{0D108BD9-81ED-4DB2-BD59-A6C34878D82A}">
                    <a16:rowId xmlns:a16="http://schemas.microsoft.com/office/drawing/2014/main" val="10005"/>
                  </a:ext>
                </a:extLst>
              </a:tr>
              <a:tr h="370840">
                <a:tc>
                  <a:txBody>
                    <a:bodyPr/>
                    <a:lstStyle/>
                    <a:p>
                      <a:r>
                        <a:rPr lang="ja-JP" altLang="en-US" b="1" dirty="0">
                          <a:solidFill>
                            <a:srgbClr val="FF0000"/>
                          </a:solidFill>
                          <a:latin typeface="Meiryo UI" panose="020B0604030504040204" pitchFamily="50" charset="-128"/>
                          <a:ea typeface="Meiryo UI" panose="020B0604030504040204" pitchFamily="50" charset="-128"/>
                        </a:rPr>
                        <a:t>⑥</a:t>
                      </a:r>
                      <a:r>
                        <a:rPr lang="ja-JP" altLang="en-US" b="1" dirty="0">
                          <a:latin typeface="Meiryo UI" panose="020B0604030504040204" pitchFamily="50" charset="-128"/>
                          <a:ea typeface="Meiryo UI" panose="020B0604030504040204" pitchFamily="50" charset="-128"/>
                        </a:rPr>
                        <a:t>デコーデッド・ニューロフィードバック</a:t>
                      </a:r>
                      <a:endParaRPr lang="en-US" altLang="ja-JP" b="1" dirty="0">
                        <a:latin typeface="Meiryo UI" panose="020B0604030504040204" pitchFamily="50" charset="-128"/>
                        <a:ea typeface="Meiryo UI" panose="020B0604030504040204" pitchFamily="50" charset="-128"/>
                      </a:endParaRPr>
                    </a:p>
                    <a:p>
                      <a:r>
                        <a:rPr lang="en-US" altLang="ja-JP" sz="1400" b="0" dirty="0">
                          <a:latin typeface="Meiryo UI" panose="020B0604030504040204" pitchFamily="50" charset="-128"/>
                          <a:ea typeface="Meiryo UI" panose="020B0604030504040204" pitchFamily="50" charset="-128"/>
                        </a:rPr>
                        <a:t>Decoded</a:t>
                      </a:r>
                      <a:r>
                        <a:rPr lang="ja-JP" altLang="en-US" sz="1400" b="0" dirty="0">
                          <a:latin typeface="Meiryo UI" panose="020B0604030504040204" pitchFamily="50" charset="-128"/>
                          <a:ea typeface="Meiryo UI" panose="020B0604030504040204" pitchFamily="50" charset="-128"/>
                        </a:rPr>
                        <a:t>　</a:t>
                      </a:r>
                      <a:r>
                        <a:rPr lang="en-US" altLang="ja-JP" sz="1400" b="0" dirty="0" err="1">
                          <a:latin typeface="Meiryo UI" panose="020B0604030504040204" pitchFamily="50" charset="-128"/>
                          <a:ea typeface="Meiryo UI" panose="020B0604030504040204" pitchFamily="50" charset="-128"/>
                        </a:rPr>
                        <a:t>Neurofeedback</a:t>
                      </a:r>
                      <a:endParaRPr lang="ja-JP" altLang="en-US" sz="1400" b="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デコーデッド・ニューロフィードバック</a:t>
                      </a:r>
                      <a:r>
                        <a:rPr kumimoji="1" lang="en-US" altLang="ja-JP" sz="1200" dirty="0">
                          <a:latin typeface="Meiryo UI" panose="020B0604030504040204" pitchFamily="50" charset="-128"/>
                          <a:ea typeface="Meiryo UI" panose="020B0604030504040204" pitchFamily="50" charset="-128"/>
                        </a:rPr>
                        <a:t>(Decoded </a:t>
                      </a:r>
                      <a:r>
                        <a:rPr kumimoji="1" lang="en-US" altLang="ja-JP" sz="1200" dirty="0" err="1">
                          <a:latin typeface="Meiryo UI" panose="020B0604030504040204" pitchFamily="50" charset="-128"/>
                          <a:ea typeface="Meiryo UI" panose="020B0604030504040204" pitchFamily="50" charset="-128"/>
                        </a:rPr>
                        <a:t>Neurofeedback</a:t>
                      </a:r>
                      <a:r>
                        <a:rPr kumimoji="1" lang="ja-JP" altLang="en-US" sz="1200" dirty="0">
                          <a:latin typeface="Meiryo UI" panose="020B0604030504040204" pitchFamily="50" charset="-128"/>
                          <a:ea typeface="Meiryo UI" panose="020B0604030504040204" pitchFamily="50" charset="-128"/>
                        </a:rPr>
                        <a:t>）は、機能的磁気共鳴画像法（</a:t>
                      </a:r>
                      <a:r>
                        <a:rPr kumimoji="1" lang="en-US" altLang="ja-JP" sz="1200" dirty="0">
                          <a:latin typeface="Meiryo UI" panose="020B0604030504040204" pitchFamily="50" charset="-128"/>
                          <a:ea typeface="Meiryo UI" panose="020B0604030504040204" pitchFamily="50" charset="-128"/>
                        </a:rPr>
                        <a:t>fMRI</a:t>
                      </a:r>
                      <a:r>
                        <a:rPr kumimoji="1" lang="ja-JP" altLang="en-US" sz="1200" dirty="0">
                          <a:latin typeface="Meiryo UI" panose="020B0604030504040204" pitchFamily="50" charset="-128"/>
                          <a:ea typeface="Meiryo UI" panose="020B0604030504040204" pitchFamily="50" charset="-128"/>
                        </a:rPr>
                        <a:t>）のデータから脳内情報を解読し、それを短時間で脳に報酬としてフィードバックして、特定の空間的脳活動パターンを誘起する方法。</a:t>
                      </a:r>
                    </a:p>
                  </a:txBody>
                  <a:tcPr anchor="ctr"/>
                </a:tc>
                <a:extLst>
                  <a:ext uri="{0D108BD9-81ED-4DB2-BD59-A6C34878D82A}">
                    <a16:rowId xmlns:a16="http://schemas.microsoft.com/office/drawing/2014/main" val="10006"/>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⑦</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バイオ・フィードバック</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err="1">
                          <a:solidFill>
                            <a:schemeClr val="tx1"/>
                          </a:solidFill>
                          <a:latin typeface="Meiryo UI" panose="020B0604030504040204" pitchFamily="50" charset="-128"/>
                          <a:ea typeface="Meiryo UI" panose="020B0604030504040204" pitchFamily="50" charset="-128"/>
                          <a:cs typeface="+mn-cs"/>
                        </a:rPr>
                        <a:t>BioFeedback</a:t>
                      </a:r>
                      <a:endParaRPr kumimoji="1" lang="ja-JP" altLang="en-US" sz="105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意識にのぼらない生体情報を工学的な手段によって意識上にフィードバックすることで、体内状態を意識的に調節することを可能とする技術がバイオフィードバック（</a:t>
                      </a:r>
                      <a:r>
                        <a:rPr kumimoji="1" lang="en-US" altLang="ja-JP" sz="1200" dirty="0" err="1">
                          <a:latin typeface="Meiryo UI" panose="020B0604030504040204" pitchFamily="50" charset="-128"/>
                          <a:ea typeface="Meiryo UI" panose="020B0604030504040204" pitchFamily="50" charset="-128"/>
                        </a:rPr>
                        <a:t>BioFeedback</a:t>
                      </a:r>
                      <a:r>
                        <a:rPr kumimoji="1" lang="ja-JP" altLang="en-US" sz="1200" dirty="0">
                          <a:latin typeface="Meiryo UI" panose="020B0604030504040204" pitchFamily="50" charset="-128"/>
                          <a:ea typeface="Meiryo UI" panose="020B0604030504040204" pitchFamily="50" charset="-128"/>
                        </a:rPr>
                        <a:t>）。</a:t>
                      </a:r>
                    </a:p>
                  </a:txBody>
                  <a:tcPr anchor="ctr"/>
                </a:tc>
                <a:extLst>
                  <a:ext uri="{0D108BD9-81ED-4DB2-BD59-A6C34878D82A}">
                    <a16:rowId xmlns:a16="http://schemas.microsoft.com/office/drawing/2014/main" val="10007"/>
                  </a:ext>
                </a:extLst>
              </a:tr>
            </a:tbl>
          </a:graphicData>
        </a:graphic>
      </p:graphicFrame>
      <p:sp>
        <p:nvSpPr>
          <p:cNvPr id="14" name="テキスト ボックス 13"/>
          <p:cNvSpPr txBox="1"/>
          <p:nvPr/>
        </p:nvSpPr>
        <p:spPr>
          <a:xfrm>
            <a:off x="46792" y="5208884"/>
            <a:ext cx="444500" cy="338554"/>
          </a:xfrm>
          <a:prstGeom prst="rect">
            <a:avLst/>
          </a:prstGeom>
          <a:noFill/>
        </p:spPr>
        <p:txBody>
          <a:bodyPr wrap="square" rtlCol="0">
            <a:spAutoFit/>
          </a:bodyPr>
          <a:lstStyle/>
          <a:p>
            <a:pPr algn="ctr"/>
            <a:r>
              <a:rPr kumimoji="1" lang="ja-JP" altLang="en-US" sz="1600" b="1" dirty="0">
                <a:solidFill>
                  <a:srgbClr val="FF0000"/>
                </a:solidFill>
                <a:latin typeface="Meiryo UI" panose="020B0604030504040204" pitchFamily="50" charset="-128"/>
                <a:ea typeface="Meiryo UI" panose="020B0604030504040204" pitchFamily="50" charset="-128"/>
              </a:rPr>
              <a:t>①</a:t>
            </a:r>
          </a:p>
        </p:txBody>
      </p:sp>
      <p:sp>
        <p:nvSpPr>
          <p:cNvPr id="15" name="テキスト ボックス 14"/>
          <p:cNvSpPr txBox="1"/>
          <p:nvPr/>
        </p:nvSpPr>
        <p:spPr>
          <a:xfrm>
            <a:off x="1949464" y="516480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②</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3523821" y="5140254"/>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③</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7268815" y="512728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⑤</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8551394" y="5127288"/>
            <a:ext cx="444500" cy="338554"/>
          </a:xfrm>
          <a:prstGeom prst="rect">
            <a:avLst/>
          </a:prstGeom>
          <a:noFill/>
        </p:spPr>
        <p:txBody>
          <a:bodyPr wrap="square" rtlCol="0">
            <a:spAutoFit/>
          </a:bodyPr>
          <a:lstStyle/>
          <a:p>
            <a:r>
              <a:rPr kumimoji="1" lang="ja-JP" altLang="en-US" sz="1600" b="1" dirty="0">
                <a:solidFill>
                  <a:srgbClr val="FF0000"/>
                </a:solidFill>
                <a:latin typeface="Meiryo UI" panose="020B0604030504040204" pitchFamily="50" charset="-128"/>
                <a:ea typeface="Meiryo UI" panose="020B0604030504040204" pitchFamily="50" charset="-128"/>
              </a:rPr>
              <a:t>⑥</a:t>
            </a:r>
          </a:p>
        </p:txBody>
      </p:sp>
      <p:sp>
        <p:nvSpPr>
          <p:cNvPr id="27" name="テキスト ボックス 26"/>
          <p:cNvSpPr txBox="1"/>
          <p:nvPr/>
        </p:nvSpPr>
        <p:spPr>
          <a:xfrm>
            <a:off x="10582596" y="5139592"/>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⑦</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5" name="正方形/長方形 24"/>
          <p:cNvSpPr/>
          <p:nvPr/>
        </p:nvSpPr>
        <p:spPr>
          <a:xfrm>
            <a:off x="2425135" y="6558846"/>
            <a:ext cx="1005403" cy="215444"/>
          </a:xfrm>
          <a:prstGeom prst="rect">
            <a:avLst/>
          </a:prstGeom>
        </p:spPr>
        <p:txBody>
          <a:bodyPr wrap="none">
            <a:spAutoFit/>
          </a:bodyPr>
          <a:lstStyle/>
          <a:p>
            <a:r>
              <a:rPr lang="en-US" altLang="ja-JP" sz="800" dirty="0">
                <a:solidFill>
                  <a:schemeClr val="bg1"/>
                </a:solidFill>
              </a:rPr>
              <a:t>http://www.foc.us/</a:t>
            </a:r>
            <a:endParaRPr lang="ja-JP" altLang="en-US" sz="800" dirty="0">
              <a:solidFill>
                <a:schemeClr val="bg1"/>
              </a:solidFill>
            </a:endParaRPr>
          </a:p>
        </p:txBody>
      </p:sp>
      <p:sp>
        <p:nvSpPr>
          <p:cNvPr id="36" name="正方形/長方形 35"/>
          <p:cNvSpPr/>
          <p:nvPr/>
        </p:nvSpPr>
        <p:spPr>
          <a:xfrm>
            <a:off x="7291220" y="6663405"/>
            <a:ext cx="1354858"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https://getversus.com/</a:t>
            </a:r>
            <a:endParaRPr lang="ja-JP" altLang="en-US" sz="800" dirty="0">
              <a:latin typeface="Meiryo UI" panose="020B0604030504040204" pitchFamily="50" charset="-128"/>
              <a:ea typeface="Meiryo UI" panose="020B0604030504040204" pitchFamily="50" charset="-128"/>
            </a:endParaRPr>
          </a:p>
        </p:txBody>
      </p:sp>
      <p:pic>
        <p:nvPicPr>
          <p:cNvPr id="37" name="図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5917" y="5226362"/>
            <a:ext cx="2009940" cy="1514155"/>
          </a:xfrm>
          <a:prstGeom prst="rect">
            <a:avLst/>
          </a:prstGeom>
        </p:spPr>
      </p:pic>
      <p:sp>
        <p:nvSpPr>
          <p:cNvPr id="39" name="正方形/長方形 38"/>
          <p:cNvSpPr/>
          <p:nvPr/>
        </p:nvSpPr>
        <p:spPr>
          <a:xfrm>
            <a:off x="3704929" y="6706092"/>
            <a:ext cx="2310248"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https://cinet.jp/japanese/research/facilities.html</a:t>
            </a:r>
            <a:endParaRPr lang="ja-JP" altLang="en-US" sz="700" dirty="0">
              <a:latin typeface="Meiryo UI" panose="020B0604030504040204" pitchFamily="50" charset="-128"/>
              <a:ea typeface="Meiryo UI" panose="020B0604030504040204" pitchFamily="50" charset="-128"/>
            </a:endParaRPr>
          </a:p>
        </p:txBody>
      </p:sp>
      <p:sp>
        <p:nvSpPr>
          <p:cNvPr id="40" name="正方形/長方形 39"/>
          <p:cNvSpPr/>
          <p:nvPr/>
        </p:nvSpPr>
        <p:spPr>
          <a:xfrm>
            <a:off x="4111223" y="5070764"/>
            <a:ext cx="1441420"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脳情報通信融合研究センター</a:t>
            </a:r>
          </a:p>
        </p:txBody>
      </p:sp>
      <p:pic>
        <p:nvPicPr>
          <p:cNvPr id="38" name="図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5410" y="5226361"/>
            <a:ext cx="1193498" cy="1522319"/>
          </a:xfrm>
          <a:prstGeom prst="rect">
            <a:avLst/>
          </a:prstGeom>
        </p:spPr>
      </p:pic>
      <p:sp>
        <p:nvSpPr>
          <p:cNvPr id="42" name="テキスト ボックス 41"/>
          <p:cNvSpPr txBox="1"/>
          <p:nvPr/>
        </p:nvSpPr>
        <p:spPr>
          <a:xfrm>
            <a:off x="5795276" y="5139795"/>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④</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41" name="正方形/長方形 40"/>
          <p:cNvSpPr/>
          <p:nvPr/>
        </p:nvSpPr>
        <p:spPr>
          <a:xfrm>
            <a:off x="6012613" y="6682789"/>
            <a:ext cx="1327469" cy="215444"/>
          </a:xfrm>
          <a:prstGeom prst="rect">
            <a:avLst/>
          </a:prstGeom>
        </p:spPr>
        <p:txBody>
          <a:bodyPr wrap="square">
            <a:spAutoFit/>
          </a:bodyPr>
          <a:lstStyle/>
          <a:p>
            <a:r>
              <a:rPr lang="en-US" altLang="ja-JP" sz="400" dirty="0"/>
              <a:t>http://www.medicalexpo.com/ja/prod/nexstim/product-83636-545013.html</a:t>
            </a:r>
            <a:endParaRPr lang="ja-JP" altLang="en-US" sz="400" dirty="0"/>
          </a:p>
        </p:txBody>
      </p:sp>
      <p:sp>
        <p:nvSpPr>
          <p:cNvPr id="43" name="正方形/長方形 42"/>
          <p:cNvSpPr/>
          <p:nvPr/>
        </p:nvSpPr>
        <p:spPr>
          <a:xfrm>
            <a:off x="6175069" y="5055246"/>
            <a:ext cx="1031051"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NBT® </a:t>
            </a:r>
            <a:r>
              <a:rPr lang="en-US" altLang="ja-JP" sz="900" dirty="0" err="1">
                <a:latin typeface="Meiryo UI" panose="020B0604030504040204" pitchFamily="50" charset="-128"/>
                <a:ea typeface="Meiryo UI" panose="020B0604030504040204" pitchFamily="50" charset="-128"/>
              </a:rPr>
              <a:t>Nexstim</a:t>
            </a:r>
            <a:endParaRPr lang="ja-JP" altLang="en-US" sz="900" dirty="0">
              <a:latin typeface="Meiryo UI" panose="020B0604030504040204" pitchFamily="50" charset="-128"/>
              <a:ea typeface="Meiryo UI" panose="020B0604030504040204" pitchFamily="50" charset="-128"/>
            </a:endParaRPr>
          </a:p>
        </p:txBody>
      </p:sp>
      <p:sp>
        <p:nvSpPr>
          <p:cNvPr id="44" name="正方形/長方形 43"/>
          <p:cNvSpPr/>
          <p:nvPr/>
        </p:nvSpPr>
        <p:spPr>
          <a:xfrm>
            <a:off x="7677348" y="5081759"/>
            <a:ext cx="606256" cy="246221"/>
          </a:xfrm>
          <a:prstGeom prst="rect">
            <a:avLst/>
          </a:prstGeom>
        </p:spPr>
        <p:txBody>
          <a:bodyPr wrap="none">
            <a:spAutoFit/>
          </a:bodyPr>
          <a:lstStyle/>
          <a:p>
            <a:r>
              <a:rPr lang="en-US" altLang="ja-JP" sz="1000" dirty="0">
                <a:latin typeface="Meiryo UI" panose="020B0604030504040204" pitchFamily="50" charset="-128"/>
                <a:ea typeface="Meiryo UI" panose="020B0604030504040204" pitchFamily="50" charset="-128"/>
              </a:rPr>
              <a:t>Versus</a:t>
            </a:r>
            <a:endParaRPr lang="ja-JP" altLang="en-US" sz="1000"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21056" y="5478146"/>
            <a:ext cx="1976365" cy="1250068"/>
          </a:xfrm>
          <a:prstGeom prst="rect">
            <a:avLst/>
          </a:prstGeom>
        </p:spPr>
      </p:pic>
      <p:sp>
        <p:nvSpPr>
          <p:cNvPr id="47" name="正方形/長方形 46"/>
          <p:cNvSpPr/>
          <p:nvPr/>
        </p:nvSpPr>
        <p:spPr>
          <a:xfrm>
            <a:off x="8823679" y="6662687"/>
            <a:ext cx="1704313"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https://www.jnss.org/120921-04/</a:t>
            </a:r>
            <a:endParaRPr lang="ja-JP" altLang="en-US" sz="700" dirty="0">
              <a:latin typeface="Meiryo UI" panose="020B0604030504040204" pitchFamily="50" charset="-128"/>
              <a:ea typeface="Meiryo UI" panose="020B0604030504040204" pitchFamily="50" charset="-128"/>
            </a:endParaRPr>
          </a:p>
        </p:txBody>
      </p:sp>
      <p:sp>
        <p:nvSpPr>
          <p:cNvPr id="49" name="正方形/長方形 48"/>
          <p:cNvSpPr/>
          <p:nvPr/>
        </p:nvSpPr>
        <p:spPr>
          <a:xfrm>
            <a:off x="9045575" y="5198138"/>
            <a:ext cx="877163"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日本神経科学</a:t>
            </a:r>
            <a:endParaRPr lang="ja-JP" altLang="en-US" sz="900" dirty="0">
              <a:latin typeface="Meiryo UI" panose="020B0604030504040204" pitchFamily="50" charset="-128"/>
              <a:ea typeface="Meiryo UI" panose="020B0604030504040204" pitchFamily="50" charset="-128"/>
            </a:endParaRPr>
          </a:p>
        </p:txBody>
      </p:sp>
      <p:sp>
        <p:nvSpPr>
          <p:cNvPr id="51" name="正方形/長方形 50"/>
          <p:cNvSpPr/>
          <p:nvPr/>
        </p:nvSpPr>
        <p:spPr>
          <a:xfrm>
            <a:off x="11027096" y="5212564"/>
            <a:ext cx="639919"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Amazon</a:t>
            </a:r>
            <a:endParaRPr lang="ja-JP" altLang="en-US" sz="900" dirty="0">
              <a:latin typeface="Meiryo UI" panose="020B0604030504040204" pitchFamily="50" charset="-128"/>
              <a:ea typeface="Meiryo UI" panose="020B0604030504040204" pitchFamily="50" charset="-128"/>
            </a:endParaRPr>
          </a:p>
        </p:txBody>
      </p:sp>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5022" y="5511677"/>
            <a:ext cx="1151010" cy="1151010"/>
          </a:xfrm>
          <a:prstGeom prst="rect">
            <a:avLst/>
          </a:prstGeom>
        </p:spPr>
      </p:pic>
      <p:sp>
        <p:nvSpPr>
          <p:cNvPr id="53" name="正方形/長方形 52"/>
          <p:cNvSpPr/>
          <p:nvPr/>
        </p:nvSpPr>
        <p:spPr>
          <a:xfrm>
            <a:off x="10800044" y="6567592"/>
            <a:ext cx="1225988" cy="276999"/>
          </a:xfrm>
          <a:prstGeom prst="rect">
            <a:avLst/>
          </a:prstGeom>
        </p:spPr>
        <p:txBody>
          <a:bodyPr wrap="square">
            <a:spAutoFit/>
          </a:bodyPr>
          <a:lstStyle/>
          <a:p>
            <a:r>
              <a:rPr lang="en-US" altLang="ja-JP" sz="200" dirty="0"/>
              <a:t>https://www.amazon.co.jp/zcspe-%E3%83%90%E3%82%A4%E3%82%AA%E3%83%95%E3%82%A3%E3%83%BC%E3%83%89%E3%83%90%E3%83%83%E3%82%AF%E8%B5%A4%E5%A4%96%E7%B7%9A%E3%82%A4%E3%83%B3%E3%83%86%E3%83%AA%E3%82%B8%E3%82%A7%E3%83%B3%E3%83%88%E3%81%AA%E6%89%8B%E9%A6%96%E3%82%A2%E3%83%B3%E3%83%81%E5%81%9C%E6%AD%A2Snore-Gone-Snore-Stopper/dp/B01LXFG8YV</a:t>
            </a:r>
            <a:endParaRPr lang="ja-JP" altLang="en-US" sz="200" dirty="0"/>
          </a:p>
        </p:txBody>
      </p:sp>
      <p:sp>
        <p:nvSpPr>
          <p:cNvPr id="55" name="正方形/長方形 54"/>
          <p:cNvSpPr/>
          <p:nvPr/>
        </p:nvSpPr>
        <p:spPr>
          <a:xfrm>
            <a:off x="731050" y="5070764"/>
            <a:ext cx="673582"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Medtronic</a:t>
            </a:r>
            <a:endParaRPr lang="ja-JP" altLang="en-US" sz="800" dirty="0">
              <a:latin typeface="Meiryo UI" panose="020B0604030504040204" pitchFamily="50" charset="-128"/>
              <a:ea typeface="Meiryo UI" panose="020B0604030504040204" pitchFamily="50" charset="-128"/>
            </a:endParaRPr>
          </a:p>
        </p:txBody>
      </p:sp>
      <p:sp>
        <p:nvSpPr>
          <p:cNvPr id="56" name="正方形/長方形 55"/>
          <p:cNvSpPr/>
          <p:nvPr/>
        </p:nvSpPr>
        <p:spPr>
          <a:xfrm>
            <a:off x="2778607" y="5062483"/>
            <a:ext cx="356188" cy="215444"/>
          </a:xfrm>
          <a:prstGeom prst="rect">
            <a:avLst/>
          </a:prstGeom>
        </p:spPr>
        <p:txBody>
          <a:bodyPr wrap="none">
            <a:spAutoFit/>
          </a:bodyPr>
          <a:lstStyle/>
          <a:p>
            <a:r>
              <a:rPr lang="en-US" altLang="ja-JP" sz="800" dirty="0" err="1">
                <a:latin typeface="Meiryo UI" panose="020B0604030504040204" pitchFamily="50" charset="-128"/>
                <a:ea typeface="Meiryo UI" panose="020B0604030504040204" pitchFamily="50" charset="-128"/>
              </a:rPr>
              <a:t>Foc</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5607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object 2">
            <a:extLst>
              <a:ext uri="{FF2B5EF4-FFF2-40B4-BE49-F238E27FC236}">
                <a16:creationId xmlns:a16="http://schemas.microsoft.com/office/drawing/2014/main" id="{F48E2E73-B6F3-404C-9313-EBAF5574514C}"/>
              </a:ext>
            </a:extLst>
          </p:cNvPr>
          <p:cNvSpPr/>
          <p:nvPr/>
        </p:nvSpPr>
        <p:spPr>
          <a:xfrm rot="246517">
            <a:off x="1131627" y="2774985"/>
            <a:ext cx="2180339" cy="1947527"/>
          </a:xfrm>
          <a:prstGeom prst="rect">
            <a:avLst/>
          </a:prstGeom>
          <a:blipFill>
            <a:blip r:embed="rId3" cstate="print"/>
            <a:stretch>
              <a:fillRect/>
            </a:stretch>
          </a:blipFill>
        </p:spPr>
        <p:txBody>
          <a:bodyPr wrap="square" lIns="0" tIns="0" rIns="0" bIns="0" rtlCol="0"/>
          <a:lstStyle/>
          <a:p>
            <a:endParaRPr/>
          </a:p>
        </p:txBody>
      </p:sp>
      <p:sp>
        <p:nvSpPr>
          <p:cNvPr id="3" name="雲形吹き出し 2"/>
          <p:cNvSpPr/>
          <p:nvPr/>
        </p:nvSpPr>
        <p:spPr>
          <a:xfrm rot="20122659">
            <a:off x="8958808" y="2896285"/>
            <a:ext cx="748146" cy="760021"/>
          </a:xfrm>
          <a:prstGeom prst="cloudCallout">
            <a:avLst>
              <a:gd name="adj1" fmla="val -44642"/>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脳オルガノイドと機械を繋いで制御</a:t>
            </a:r>
            <a:endParaRPr kumimoji="1" lang="ja-JP" altLang="en-US" sz="3200" b="1" dirty="0">
              <a:latin typeface="Meiryo UI" panose="020B0604030504040204" pitchFamily="50" charset="-128"/>
              <a:ea typeface="Meiryo UI" panose="020B0604030504040204" pitchFamily="50" charset="-128"/>
            </a:endParaRPr>
          </a:p>
        </p:txBody>
      </p:sp>
      <p:sp>
        <p:nvSpPr>
          <p:cNvPr id="2" name="角丸四角形 1"/>
          <p:cNvSpPr/>
          <p:nvPr/>
        </p:nvSpPr>
        <p:spPr>
          <a:xfrm>
            <a:off x="4619718" y="1494632"/>
            <a:ext cx="1517715" cy="61274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信号処理</a:t>
            </a:r>
          </a:p>
        </p:txBody>
      </p:sp>
      <p:sp>
        <p:nvSpPr>
          <p:cNvPr id="7" name="二等辺三角形 6"/>
          <p:cNvSpPr/>
          <p:nvPr/>
        </p:nvSpPr>
        <p:spPr>
          <a:xfrm rot="5400000">
            <a:off x="3653229" y="1213021"/>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1668545" y="1253765"/>
            <a:ext cx="245096" cy="1650174"/>
            <a:chOff x="1121790" y="999241"/>
            <a:chExt cx="154285" cy="1432874"/>
          </a:xfrm>
        </p:grpSpPr>
        <p:cxnSp>
          <p:nvCxnSpPr>
            <p:cNvPr id="14" name="直線コネクタ 13"/>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rot="5400000">
            <a:off x="2565251" y="364546"/>
            <a:ext cx="245096" cy="2023534"/>
            <a:chOff x="1121790" y="999241"/>
            <a:chExt cx="154285" cy="1432874"/>
          </a:xfrm>
        </p:grpSpPr>
        <p:cxnSp>
          <p:nvCxnSpPr>
            <p:cNvPr id="20" name="直線コネクタ 1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129897" y="1656592"/>
            <a:ext cx="245096" cy="1247347"/>
            <a:chOff x="1121790" y="999241"/>
            <a:chExt cx="154285" cy="1432874"/>
          </a:xfrm>
        </p:grpSpPr>
        <p:cxnSp>
          <p:nvCxnSpPr>
            <p:cNvPr id="25" name="直線コネクタ 24"/>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rot="5400000">
            <a:off x="2790824" y="991426"/>
            <a:ext cx="245096" cy="1572389"/>
            <a:chOff x="1121790" y="999241"/>
            <a:chExt cx="154285" cy="1432874"/>
          </a:xfrm>
        </p:grpSpPr>
        <p:cxnSp>
          <p:nvCxnSpPr>
            <p:cNvPr id="30" name="直線コネクタ 2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4" name="グループ化 33"/>
          <p:cNvGrpSpPr/>
          <p:nvPr/>
        </p:nvGrpSpPr>
        <p:grpSpPr>
          <a:xfrm>
            <a:off x="2526913" y="2163954"/>
            <a:ext cx="245096" cy="733533"/>
            <a:chOff x="1121790" y="999241"/>
            <a:chExt cx="154285" cy="1432874"/>
          </a:xfrm>
        </p:grpSpPr>
        <p:cxnSp>
          <p:nvCxnSpPr>
            <p:cNvPr id="35" name="直線コネクタ 34"/>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p:cNvGrpSpPr/>
          <p:nvPr/>
        </p:nvGrpSpPr>
        <p:grpSpPr>
          <a:xfrm rot="5400000">
            <a:off x="2998178" y="1707663"/>
            <a:ext cx="245096" cy="1157679"/>
            <a:chOff x="1121790" y="999241"/>
            <a:chExt cx="154285" cy="1432874"/>
          </a:xfrm>
        </p:grpSpPr>
        <p:cxnSp>
          <p:nvCxnSpPr>
            <p:cNvPr id="40" name="直線コネクタ 3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45" name="カギ線コネクタ 44"/>
          <p:cNvCxnSpPr>
            <a:stCxn id="7" idx="0"/>
            <a:endCxn id="2" idx="1"/>
          </p:cNvCxnSpPr>
          <p:nvPr/>
        </p:nvCxnSpPr>
        <p:spPr>
          <a:xfrm>
            <a:off x="4001224" y="1363850"/>
            <a:ext cx="618494" cy="43715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カギ線コネクタ 46"/>
          <p:cNvCxnSpPr>
            <a:stCxn id="8" idx="0"/>
            <a:endCxn id="2" idx="1"/>
          </p:cNvCxnSpPr>
          <p:nvPr/>
        </p:nvCxnSpPr>
        <p:spPr>
          <a:xfrm>
            <a:off x="3988335" y="1801003"/>
            <a:ext cx="631383"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9" idx="0"/>
            <a:endCxn id="2" idx="1"/>
          </p:cNvCxnSpPr>
          <p:nvPr/>
        </p:nvCxnSpPr>
        <p:spPr>
          <a:xfrm flipV="1">
            <a:off x="3988335" y="1801003"/>
            <a:ext cx="631383" cy="50058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角丸四角形 52"/>
          <p:cNvSpPr/>
          <p:nvPr/>
        </p:nvSpPr>
        <p:spPr>
          <a:xfrm>
            <a:off x="8173730" y="1500982"/>
            <a:ext cx="2318303" cy="61274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脳活動の</a:t>
            </a:r>
            <a:endParaRPr kumimoji="1"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リアルタイム解析</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54" name="角丸四角形 53"/>
          <p:cNvSpPr/>
          <p:nvPr/>
        </p:nvSpPr>
        <p:spPr>
          <a:xfrm>
            <a:off x="8173730" y="2811785"/>
            <a:ext cx="2318303" cy="855241"/>
          </a:xfrm>
          <a:prstGeom prst="round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UI" panose="020B0604030504040204" pitchFamily="50" charset="-128"/>
                <a:ea typeface="Meiryo UI" panose="020B0604030504040204" pitchFamily="50" charset="-128"/>
              </a:rPr>
              <a:t>リアルタイム</a:t>
            </a:r>
            <a:endParaRPr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遠隔測定</a:t>
            </a:r>
            <a:endParaRPr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インターフェース</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55" name="角丸四角形 54"/>
          <p:cNvSpPr/>
          <p:nvPr/>
        </p:nvSpPr>
        <p:spPr>
          <a:xfrm>
            <a:off x="8192584" y="4190912"/>
            <a:ext cx="2318303" cy="628999"/>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UI" panose="020B0604030504040204" pitchFamily="50" charset="-128"/>
                <a:ea typeface="Meiryo UI" panose="020B0604030504040204" pitchFamily="50" charset="-128"/>
              </a:rPr>
              <a:t>遠隔測定</a:t>
            </a:r>
            <a:endParaRPr lang="en-US" altLang="ja-JP" dirty="0">
              <a:solidFill>
                <a:schemeClr val="tx1"/>
              </a:solidFill>
              <a:latin typeface="Meiryo UI" panose="020B0604030504040204" pitchFamily="50" charset="-128"/>
              <a:ea typeface="Meiryo UI" panose="020B0604030504040204" pitchFamily="50" charset="-128"/>
            </a:endParaRPr>
          </a:p>
          <a:p>
            <a:pPr algn="ctr"/>
            <a:r>
              <a:rPr kumimoji="1" lang="ja-JP" altLang="en-US" dirty="0">
                <a:solidFill>
                  <a:schemeClr val="tx1"/>
                </a:solidFill>
                <a:latin typeface="Meiryo UI" panose="020B0604030504040204" pitchFamily="50" charset="-128"/>
                <a:ea typeface="Meiryo UI" panose="020B0604030504040204" pitchFamily="50" charset="-128"/>
              </a:rPr>
              <a:t>受信機</a:t>
            </a:r>
          </a:p>
        </p:txBody>
      </p:sp>
      <p:sp>
        <p:nvSpPr>
          <p:cNvPr id="56" name="角丸四角形 55"/>
          <p:cNvSpPr/>
          <p:nvPr/>
        </p:nvSpPr>
        <p:spPr>
          <a:xfrm>
            <a:off x="8192584" y="5284422"/>
            <a:ext cx="2318303" cy="77429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Meiryo UI" panose="020B0604030504040204" pitchFamily="50" charset="-128"/>
                <a:ea typeface="Meiryo UI" panose="020B0604030504040204" pitchFamily="50" charset="-128"/>
              </a:rPr>
              <a:t>リアルタイム</a:t>
            </a:r>
            <a:endParaRPr kumimoji="1"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600" dirty="0">
                <a:solidFill>
                  <a:schemeClr val="tx1"/>
                </a:solidFill>
                <a:latin typeface="Meiryo UI" panose="020B0604030504040204" pitchFamily="50" charset="-128"/>
                <a:ea typeface="Meiryo UI" panose="020B0604030504040204" pitchFamily="50" charset="-128"/>
              </a:rPr>
              <a:t>多チャンネル</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kumimoji="1" lang="ja-JP" altLang="en-US" sz="1600" dirty="0">
                <a:solidFill>
                  <a:schemeClr val="tx1"/>
                </a:solidFill>
                <a:latin typeface="Meiryo UI" panose="020B0604030504040204" pitchFamily="50" charset="-128"/>
                <a:ea typeface="Meiryo UI" panose="020B0604030504040204" pitchFamily="50" charset="-128"/>
              </a:rPr>
              <a:t>機械的アクチュエーター</a:t>
            </a:r>
          </a:p>
        </p:txBody>
      </p:sp>
      <p:cxnSp>
        <p:nvCxnSpPr>
          <p:cNvPr id="58" name="直線矢印コネクタ 57"/>
          <p:cNvCxnSpPr>
            <a:stCxn id="55" idx="2"/>
            <a:endCxn id="56" idx="0"/>
          </p:cNvCxnSpPr>
          <p:nvPr/>
        </p:nvCxnSpPr>
        <p:spPr>
          <a:xfrm>
            <a:off x="9351736" y="4819911"/>
            <a:ext cx="0" cy="4645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53" idx="2"/>
            <a:endCxn id="54" idx="0"/>
          </p:cNvCxnSpPr>
          <p:nvPr/>
        </p:nvCxnSpPr>
        <p:spPr>
          <a:xfrm>
            <a:off x="9332882" y="2113724"/>
            <a:ext cx="0" cy="698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2" idx="3"/>
            <a:endCxn id="53" idx="1"/>
          </p:cNvCxnSpPr>
          <p:nvPr/>
        </p:nvCxnSpPr>
        <p:spPr>
          <a:xfrm>
            <a:off x="6137433" y="1801003"/>
            <a:ext cx="2036297"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二等辺三角形 7"/>
          <p:cNvSpPr/>
          <p:nvPr/>
        </p:nvSpPr>
        <p:spPr>
          <a:xfrm rot="5400000">
            <a:off x="3640340" y="1650174"/>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p:cNvSpPr/>
          <p:nvPr/>
        </p:nvSpPr>
        <p:spPr>
          <a:xfrm rot="5400000">
            <a:off x="3640340" y="2150762"/>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0" name="Picture 4" descr="bugbot illo1">
            <a:hlinkClick r:id="rId4"/>
            <a:extLst>
              <a:ext uri="{FF2B5EF4-FFF2-40B4-BE49-F238E27FC236}">
                <a16:creationId xmlns:a16="http://schemas.microsoft.com/office/drawing/2014/main" id="{8F3F331C-CFCD-47C4-B5DD-B97A93CAA3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076" y="3055661"/>
            <a:ext cx="4236397" cy="314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正方形/長方形 60">
            <a:extLst>
              <a:ext uri="{FF2B5EF4-FFF2-40B4-BE49-F238E27FC236}">
                <a16:creationId xmlns:a16="http://schemas.microsoft.com/office/drawing/2014/main" id="{EE9EC23C-D778-48E0-B007-E1C56C51099E}"/>
              </a:ext>
            </a:extLst>
          </p:cNvPr>
          <p:cNvSpPr/>
          <p:nvPr/>
        </p:nvSpPr>
        <p:spPr>
          <a:xfrm>
            <a:off x="1989789" y="6627168"/>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出所：</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1885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1999" cy="6858001"/>
          </a:xfrm>
          <a:prstGeom prst="rect">
            <a:avLst/>
          </a:prstGeom>
        </p:spPr>
      </p:pic>
      <p:sp>
        <p:nvSpPr>
          <p:cNvPr id="11" name="正方形/長方形 10"/>
          <p:cNvSpPr/>
          <p:nvPr/>
        </p:nvSpPr>
        <p:spPr>
          <a:xfrm>
            <a:off x="520700" y="5699105"/>
            <a:ext cx="5435600" cy="1015663"/>
          </a:xfrm>
          <a:prstGeom prst="rect">
            <a:avLst/>
          </a:prstGeom>
        </p:spPr>
        <p:txBody>
          <a:bodyPr wrap="square">
            <a:spAutoFit/>
          </a:bodyPr>
          <a:lstStyle/>
          <a:p>
            <a:r>
              <a:rPr lang="ja-JP" altLang="en-US" sz="1400" dirty="0">
                <a:solidFill>
                  <a:schemeClr val="bg1"/>
                </a:solidFill>
                <a:latin typeface="Meiryo UI" panose="020B0604030504040204" pitchFamily="50" charset="-128"/>
                <a:ea typeface="Meiryo UI" panose="020B0604030504040204" pitchFamily="50" charset="-128"/>
              </a:rPr>
              <a:t>被験者に埋め込まれた装置が拾い上げた神経シグナルを解読し、それらのシグナルをデジタルコマンドに変換して、ロボットアームに被験者の意図したとおりの動きを実行させる。</a:t>
            </a:r>
            <a:endParaRPr lang="en-US" altLang="ja-JP" sz="1400" dirty="0">
              <a:solidFill>
                <a:schemeClr val="bg1"/>
              </a:solidFill>
              <a:latin typeface="Meiryo UI" panose="020B0604030504040204" pitchFamily="50" charset="-128"/>
              <a:ea typeface="Meiryo UI" panose="020B0604030504040204" pitchFamily="50" charset="-128"/>
            </a:endParaRPr>
          </a:p>
          <a:p>
            <a:endParaRPr lang="en-US" altLang="ja-JP" sz="900" dirty="0">
              <a:solidFill>
                <a:schemeClr val="bg1"/>
              </a:solidFill>
              <a:latin typeface="Meiryo UI" panose="020B0604030504040204" pitchFamily="50" charset="-128"/>
              <a:ea typeface="Meiryo UI" panose="020B0604030504040204" pitchFamily="50" charset="-128"/>
            </a:endParaRPr>
          </a:p>
          <a:p>
            <a:r>
              <a:rPr lang="ja-JP" altLang="en-US" sz="900" dirty="0">
                <a:solidFill>
                  <a:schemeClr val="bg1"/>
                </a:solidFill>
                <a:latin typeface="Meiryo UI" panose="020B0604030504040204" pitchFamily="50" charset="-128"/>
                <a:ea typeface="Meiryo UI" panose="020B0604030504040204" pitchFamily="50" charset="-128"/>
              </a:rPr>
              <a:t>（出典）ブラウン脳科学研究所</a:t>
            </a:r>
          </a:p>
        </p:txBody>
      </p:sp>
      <p:sp>
        <p:nvSpPr>
          <p:cNvPr id="3" name="テキスト ボックス 2"/>
          <p:cNvSpPr txBox="1"/>
          <p:nvPr/>
        </p:nvSpPr>
        <p:spPr>
          <a:xfrm>
            <a:off x="3575050" y="101600"/>
            <a:ext cx="5041900" cy="584775"/>
          </a:xfrm>
          <a:prstGeom prst="rect">
            <a:avLst/>
          </a:prstGeom>
          <a:noFill/>
        </p:spPr>
        <p:txBody>
          <a:bodyPr wrap="square" rtlCol="0">
            <a:spAutoFit/>
          </a:bodyPr>
          <a:lstStyle/>
          <a:p>
            <a:r>
              <a:rPr kumimoji="1" lang="ja-JP" altLang="en-US" sz="3200" b="1" dirty="0">
                <a:solidFill>
                  <a:schemeClr val="bg1"/>
                </a:solidFill>
                <a:latin typeface="游ゴシック" panose="020B0400000000000000" pitchFamily="50" charset="-128"/>
                <a:ea typeface="游ゴシック" panose="020B0400000000000000" pitchFamily="50" charset="-128"/>
              </a:rPr>
              <a:t>ブラウン大学の取組み</a:t>
            </a:r>
          </a:p>
        </p:txBody>
      </p:sp>
    </p:spTree>
    <p:extLst>
      <p:ext uri="{BB962C8B-B14F-4D97-AF65-F5344CB8AC3E}">
        <p14:creationId xmlns:p14="http://schemas.microsoft.com/office/powerpoint/2010/main" val="2761323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1999" cy="523220"/>
          </a:xfrm>
          <a:prstGeom prst="rect">
            <a:avLst/>
          </a:prstGeom>
        </p:spPr>
        <p:txBody>
          <a:bodyPr wrap="square">
            <a:spAutoFit/>
          </a:bodyPr>
          <a:lstStyle/>
          <a:p>
            <a:pPr algn="ctr">
              <a:defRPr/>
            </a:pPr>
            <a:r>
              <a:rPr lang="ja-JP" altLang="en-US" sz="2800" b="1" dirty="0">
                <a:latin typeface="BIZ UDPゴシック" panose="020B0400000000000000" pitchFamily="50" charset="-128"/>
                <a:ea typeface="BIZ UDPゴシック" panose="020B0400000000000000" pitchFamily="50" charset="-128"/>
              </a:rPr>
              <a:t>他人の脳に直接「思考」を送る・・・オルガノイド教育</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1181100"/>
            <a:ext cx="11439525" cy="4495800"/>
          </a:xfrm>
          <a:prstGeom prst="rect">
            <a:avLst/>
          </a:prstGeom>
        </p:spPr>
      </p:pic>
      <p:sp>
        <p:nvSpPr>
          <p:cNvPr id="4" name="正方形/長方形 3"/>
          <p:cNvSpPr/>
          <p:nvPr/>
        </p:nvSpPr>
        <p:spPr>
          <a:xfrm>
            <a:off x="376237" y="5790912"/>
            <a:ext cx="11439525" cy="584775"/>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人の送信者の脳波をコンピュータが受け取り（</a:t>
            </a:r>
            <a:r>
              <a:rPr lang="en-US" altLang="ja-JP" sz="1600" dirty="0">
                <a:latin typeface="Meiryo UI" panose="020B0604030504040204" pitchFamily="50" charset="-128"/>
                <a:ea typeface="Meiryo UI" panose="020B0604030504040204" pitchFamily="50" charset="-128"/>
              </a:rPr>
              <a:t>Brain-Computer Interface, BCI</a:t>
            </a:r>
            <a:r>
              <a:rPr lang="ja-JP" altLang="en-US" sz="1600" dirty="0">
                <a:latin typeface="Meiryo UI" panose="020B0604030504040204" pitchFamily="50" charset="-128"/>
                <a:ea typeface="Meiryo UI" panose="020B0604030504040204" pitchFamily="50" charset="-128"/>
              </a:rPr>
              <a:t>）、コンピュータが受信者の脳へ</a:t>
            </a:r>
            <a:r>
              <a:rPr lang="en-US" altLang="ja-JP" sz="1600" dirty="0">
                <a:latin typeface="Meiryo UI" panose="020B0604030504040204" pitchFamily="50" charset="-128"/>
                <a:ea typeface="Meiryo UI" panose="020B0604030504040204" pitchFamily="50" charset="-128"/>
              </a:rPr>
              <a:t>TMS</a:t>
            </a:r>
            <a:r>
              <a:rPr lang="ja-JP" altLang="en-US" sz="1600" dirty="0">
                <a:latin typeface="Meiryo UI" panose="020B0604030504040204" pitchFamily="50" charset="-128"/>
                <a:ea typeface="Meiryo UI" panose="020B0604030504040204" pitchFamily="50" charset="-128"/>
              </a:rPr>
              <a:t>を介して情報を伝達する（</a:t>
            </a:r>
            <a:r>
              <a:rPr lang="en-US" altLang="ja-JP" sz="1600" dirty="0">
                <a:latin typeface="Meiryo UI" panose="020B0604030504040204" pitchFamily="50" charset="-128"/>
                <a:ea typeface="Meiryo UI" panose="020B0604030504040204" pitchFamily="50" charset="-128"/>
              </a:rPr>
              <a:t>Computer-Brain Interface, CBI</a:t>
            </a:r>
            <a:r>
              <a:rPr lang="ja-JP" altLang="en-US" sz="1600" dirty="0">
                <a:latin typeface="Meiryo UI" panose="020B0604030504040204" pitchFamily="50" charset="-128"/>
                <a:ea typeface="Meiryo UI" panose="020B0604030504040204" pitchFamily="50" charset="-128"/>
              </a:rPr>
              <a:t>）。受信者の意思決定は脳波測定で送信者へフィードバックされる</a:t>
            </a:r>
          </a:p>
        </p:txBody>
      </p:sp>
      <p:sp>
        <p:nvSpPr>
          <p:cNvPr id="5" name="テキスト ボックス 4"/>
          <p:cNvSpPr txBox="1"/>
          <p:nvPr/>
        </p:nvSpPr>
        <p:spPr>
          <a:xfrm>
            <a:off x="2590800" y="1011823"/>
            <a:ext cx="1549400"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p>
        </p:txBody>
      </p:sp>
      <p:cxnSp>
        <p:nvCxnSpPr>
          <p:cNvPr id="7" name="直線矢印コネクタ 6"/>
          <p:cNvCxnSpPr/>
          <p:nvPr/>
        </p:nvCxnSpPr>
        <p:spPr>
          <a:xfrm>
            <a:off x="2971800" y="1350377"/>
            <a:ext cx="228600" cy="59272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71800" y="1350377"/>
            <a:ext cx="0" cy="275172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8930479" y="1011823"/>
            <a:ext cx="2575721" cy="584775"/>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経頭蓋磁気刺激（</a:t>
            </a:r>
            <a:r>
              <a:rPr lang="en-US" altLang="ja-JP" sz="1600" dirty="0">
                <a:latin typeface="Meiryo UI" panose="020B0604030504040204" pitchFamily="50" charset="-128"/>
                <a:ea typeface="Meiryo UI" panose="020B0604030504040204" pitchFamily="50" charset="-128"/>
              </a:rPr>
              <a:t>TMS</a:t>
            </a:r>
            <a:r>
              <a:rPr lang="ja-JP" altLang="en-US"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cxnSp>
        <p:nvCxnSpPr>
          <p:cNvPr id="15" name="直線矢印コネクタ 14"/>
          <p:cNvCxnSpPr/>
          <p:nvPr/>
        </p:nvCxnSpPr>
        <p:spPr>
          <a:xfrm flipH="1">
            <a:off x="9296400" y="1587500"/>
            <a:ext cx="711200" cy="12319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119039" y="5452215"/>
            <a:ext cx="2575721"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 フィードバック ←</a:t>
            </a:r>
            <a:endParaRPr kumimoji="1" lang="ja-JP" altLang="en-US" sz="16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7976588" y="4330700"/>
            <a:ext cx="957661"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3205560" y="3048000"/>
            <a:ext cx="957661"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3365500" y="3932823"/>
            <a:ext cx="957661"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6738539" y="2787675"/>
            <a:ext cx="957661"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受信</a:t>
            </a:r>
            <a:endParaRPr kumimoji="1" lang="ja-JP" altLang="en-US" sz="16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9855200" y="2988677"/>
            <a:ext cx="1270000" cy="584775"/>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テトリス</a:t>
            </a:r>
            <a:br>
              <a:rPr kumimoji="1" lang="en-US" altLang="ja-JP" sz="1600" dirty="0">
                <a:latin typeface="Meiryo UI" panose="020B0604030504040204" pitchFamily="50" charset="-128"/>
                <a:ea typeface="Meiryo UI" panose="020B0604030504040204" pitchFamily="50" charset="-128"/>
              </a:rPr>
            </a:br>
            <a:r>
              <a:rPr kumimoji="1" lang="en-US" altLang="ja-JP" sz="1600" dirty="0">
                <a:latin typeface="Meiryo UI" panose="020B0604030504040204" pitchFamily="50" charset="-128"/>
                <a:ea typeface="Meiryo UI" panose="020B0604030504040204" pitchFamily="50" charset="-128"/>
              </a:rPr>
              <a:t>Game</a:t>
            </a:r>
            <a:endParaRPr kumimoji="1" lang="ja-JP" altLang="en-US" sz="1600"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975519" y="2103075"/>
            <a:ext cx="1270000" cy="584775"/>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テトリス</a:t>
            </a:r>
            <a:br>
              <a:rPr kumimoji="1" lang="en-US" altLang="ja-JP" sz="1600" dirty="0">
                <a:latin typeface="Meiryo UI" panose="020B0604030504040204" pitchFamily="50" charset="-128"/>
                <a:ea typeface="Meiryo UI" panose="020B0604030504040204" pitchFamily="50" charset="-128"/>
              </a:rPr>
            </a:br>
            <a:r>
              <a:rPr kumimoji="1" lang="en-US" altLang="ja-JP" sz="1600" dirty="0">
                <a:latin typeface="Meiryo UI" panose="020B0604030504040204" pitchFamily="50" charset="-128"/>
                <a:ea typeface="Meiryo UI" panose="020B0604030504040204" pitchFamily="50" charset="-128"/>
              </a:rPr>
              <a:t>Game</a:t>
            </a:r>
            <a:endParaRPr kumimoji="1" lang="ja-JP" altLang="en-US" sz="160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950119" y="4182189"/>
            <a:ext cx="1270000" cy="584775"/>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テトリス</a:t>
            </a:r>
            <a:br>
              <a:rPr kumimoji="1" lang="en-US" altLang="ja-JP" sz="1600" dirty="0">
                <a:latin typeface="Meiryo UI" panose="020B0604030504040204" pitchFamily="50" charset="-128"/>
                <a:ea typeface="Meiryo UI" panose="020B0604030504040204" pitchFamily="50" charset="-128"/>
              </a:rPr>
            </a:br>
            <a:r>
              <a:rPr kumimoji="1" lang="en-US" altLang="ja-JP" sz="1600" dirty="0">
                <a:latin typeface="Meiryo UI" panose="020B0604030504040204" pitchFamily="50" charset="-128"/>
                <a:ea typeface="Meiryo UI" panose="020B0604030504040204" pitchFamily="50" charset="-128"/>
              </a:rPr>
              <a:t>Game</a:t>
            </a:r>
            <a:endParaRPr kumimoji="1" lang="ja-JP" altLang="en-US" sz="1600" dirty="0">
              <a:latin typeface="Meiryo UI" panose="020B0604030504040204" pitchFamily="50" charset="-128"/>
              <a:ea typeface="Meiryo UI" panose="020B0604030504040204" pitchFamily="50" charset="-128"/>
            </a:endParaRPr>
          </a:p>
        </p:txBody>
      </p:sp>
      <p:sp>
        <p:nvSpPr>
          <p:cNvPr id="25" name="正方形/長方形 24"/>
          <p:cNvSpPr/>
          <p:nvPr/>
        </p:nvSpPr>
        <p:spPr>
          <a:xfrm>
            <a:off x="673099" y="590177"/>
            <a:ext cx="10706101" cy="307777"/>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米ワシントン大学と米カーネギーメロン大学の研究チームは</a:t>
            </a:r>
            <a:r>
              <a:rPr lang="en-US" altLang="ja-JP" sz="1400" dirty="0">
                <a:latin typeface="Meiryo UI" panose="020B0604030504040204" pitchFamily="50" charset="-128"/>
                <a:ea typeface="Meiryo UI" panose="020B0604030504040204" pitchFamily="50" charset="-128"/>
              </a:rPr>
              <a:t>9</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23</a:t>
            </a:r>
            <a:r>
              <a:rPr lang="ja-JP" altLang="en-US" sz="1400" dirty="0">
                <a:latin typeface="Meiryo UI" panose="020B0604030504040204" pitchFamily="50" charset="-128"/>
                <a:ea typeface="Meiryo UI" panose="020B0604030504040204" pitchFamily="50" charset="-128"/>
              </a:rPr>
              <a:t>日、</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人の脳をデバイスでつなぎ、直接意思疎通できるようにする「</a:t>
            </a:r>
            <a:r>
              <a:rPr lang="en-US" altLang="ja-JP" sz="1400" dirty="0" err="1">
                <a:latin typeface="Meiryo UI" panose="020B0604030504040204" pitchFamily="50" charset="-128"/>
                <a:ea typeface="Meiryo UI" panose="020B0604030504040204" pitchFamily="50" charset="-128"/>
              </a:rPr>
              <a:t>BrainNet</a:t>
            </a:r>
            <a:r>
              <a:rPr lang="ja-JP" altLang="en-US" sz="1400" dirty="0">
                <a:latin typeface="Meiryo UI" panose="020B0604030504040204" pitchFamily="50" charset="-128"/>
                <a:ea typeface="Meiryo UI" panose="020B0604030504040204" pitchFamily="50" charset="-128"/>
              </a:rPr>
              <a:t>」を開発。</a:t>
            </a:r>
          </a:p>
        </p:txBody>
      </p:sp>
      <p:sp>
        <p:nvSpPr>
          <p:cNvPr id="26" name="正方形/長方形 25"/>
          <p:cNvSpPr/>
          <p:nvPr/>
        </p:nvSpPr>
        <p:spPr>
          <a:xfrm>
            <a:off x="5041311" y="1304210"/>
            <a:ext cx="2094420" cy="584775"/>
          </a:xfrm>
          <a:prstGeom prst="rect">
            <a:avLst/>
          </a:prstGeom>
        </p:spPr>
        <p:txBody>
          <a:bodyPr wrap="none">
            <a:spAutoFit/>
          </a:bodyPr>
          <a:lstStyle/>
          <a:p>
            <a:r>
              <a:rPr lang="en-US" altLang="ja-JP" sz="3200" b="1" u="sng" dirty="0" err="1">
                <a:latin typeface="Meiryo UI" panose="020B0604030504040204" pitchFamily="50" charset="-128"/>
                <a:ea typeface="Meiryo UI" panose="020B0604030504040204" pitchFamily="50" charset="-128"/>
              </a:rPr>
              <a:t>BrainNet</a:t>
            </a:r>
            <a:endParaRPr lang="ja-JP" altLang="en-US" sz="3200" b="1" u="sng" dirty="0"/>
          </a:p>
        </p:txBody>
      </p:sp>
      <p:sp>
        <p:nvSpPr>
          <p:cNvPr id="27" name="テキスト ボックス 26"/>
          <p:cNvSpPr txBox="1"/>
          <p:nvPr/>
        </p:nvSpPr>
        <p:spPr>
          <a:xfrm>
            <a:off x="4549444" y="6667972"/>
            <a:ext cx="3068959" cy="230832"/>
          </a:xfrm>
          <a:prstGeom prst="rect">
            <a:avLst/>
          </a:prstGeom>
          <a:noFill/>
        </p:spPr>
        <p:txBody>
          <a:bodyPr wrap="square" rtlCol="0">
            <a:spAutoFit/>
          </a:bodyPr>
          <a:lstStyle/>
          <a:p>
            <a:pPr algn="ctr"/>
            <a:r>
              <a:rPr kumimoji="1" lang="ja-JP" altLang="en-US" sz="900" dirty="0">
                <a:latin typeface="Meiryo UI" panose="020B0604030504040204" pitchFamily="50" charset="-128"/>
                <a:ea typeface="Meiryo UI" panose="020B0604030504040204" pitchFamily="50" charset="-128"/>
              </a:rPr>
              <a:t>（出典）</a:t>
            </a:r>
            <a:r>
              <a:rPr kumimoji="1" lang="en-US" altLang="ja-JP" sz="900" dirty="0">
                <a:latin typeface="Meiryo UI" panose="020B0604030504040204" pitchFamily="50" charset="-128"/>
                <a:ea typeface="Meiryo UI" panose="020B0604030504040204" pitchFamily="50" charset="-128"/>
              </a:rPr>
              <a:t>Nature</a:t>
            </a:r>
            <a:endParaRPr kumimoji="1"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408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in graphic">
            <a:extLst>
              <a:ext uri="{FF2B5EF4-FFF2-40B4-BE49-F238E27FC236}">
                <a16:creationId xmlns:a16="http://schemas.microsoft.com/office/drawing/2014/main" id="{AC6AABFE-0B90-C175-188C-CFC61BC46F2E}"/>
              </a:ext>
            </a:extLst>
          </p:cNvPr>
          <p:cNvPicPr/>
          <p:nvPr/>
        </p:nvPicPr>
        <p:blipFill>
          <a:blip r:embed="rId2"/>
          <a:stretch/>
        </p:blipFill>
        <p:spPr>
          <a:xfrm>
            <a:off x="244440" y="945143"/>
            <a:ext cx="5343734" cy="5159177"/>
          </a:xfrm>
          <a:prstGeom prst="rect">
            <a:avLst/>
          </a:prstGeom>
          <a:ln>
            <a:noFill/>
          </a:ln>
        </p:spPr>
      </p:pic>
      <p:sp>
        <p:nvSpPr>
          <p:cNvPr id="3" name="TextShape 2">
            <a:extLst>
              <a:ext uri="{FF2B5EF4-FFF2-40B4-BE49-F238E27FC236}">
                <a16:creationId xmlns:a16="http://schemas.microsoft.com/office/drawing/2014/main" id="{72936C08-99DA-C63F-AF69-76B8AA380243}"/>
              </a:ext>
            </a:extLst>
          </p:cNvPr>
          <p:cNvSpPr txBox="1"/>
          <p:nvPr/>
        </p:nvSpPr>
        <p:spPr>
          <a:xfrm>
            <a:off x="952560" y="6477120"/>
            <a:ext cx="8254800" cy="231120"/>
          </a:xfrm>
          <a:prstGeom prst="rect">
            <a:avLst/>
          </a:prstGeom>
          <a:noFill/>
          <a:ln>
            <a:noFill/>
          </a:ln>
        </p:spPr>
        <p:txBody>
          <a:bodyPr lIns="90000" tIns="45000" rIns="90000" bIns="45000"/>
          <a:lstStyle/>
          <a:p>
            <a:r>
              <a:rPr lang="en-US" sz="900" b="0" i="1" strike="noStrike" spc="-1" dirty="0">
                <a:latin typeface="Arial"/>
              </a:rPr>
              <a:t>Neuron</a:t>
            </a:r>
            <a:r>
              <a:rPr lang="en-US" sz="900" b="0" strike="noStrike" spc="-1" dirty="0">
                <a:latin typeface="Arial"/>
              </a:rPr>
              <a:t> DOI: (10.1016/j.neuron.2022.09.001) </a:t>
            </a:r>
          </a:p>
        </p:txBody>
      </p:sp>
      <p:sp>
        <p:nvSpPr>
          <p:cNvPr id="4" name="TextShape 3">
            <a:extLst>
              <a:ext uri="{FF2B5EF4-FFF2-40B4-BE49-F238E27FC236}">
                <a16:creationId xmlns:a16="http://schemas.microsoft.com/office/drawing/2014/main" id="{B02DF617-FD1A-A23B-BEFF-86ADDFA0E540}"/>
              </a:ext>
            </a:extLst>
          </p:cNvPr>
          <p:cNvSpPr txBox="1"/>
          <p:nvPr/>
        </p:nvSpPr>
        <p:spPr>
          <a:xfrm>
            <a:off x="952560" y="6624000"/>
            <a:ext cx="5556240" cy="231120"/>
          </a:xfrm>
          <a:prstGeom prst="rect">
            <a:avLst/>
          </a:prstGeom>
          <a:noFill/>
          <a:ln>
            <a:noFill/>
          </a:ln>
        </p:spPr>
        <p:txBody>
          <a:bodyPr lIns="90000" tIns="46800" rIns="90000" bIns="46800" anchor="ctr"/>
          <a:lstStyle/>
          <a:p>
            <a:r>
              <a:rPr lang="en-US" sz="900" b="0" strike="noStrike" spc="-1" dirty="0">
                <a:latin typeface="Arial"/>
              </a:rPr>
              <a:t>Copyright © 2022 The Author(s)</a:t>
            </a:r>
            <a:r>
              <a:rPr lang="en-US" sz="900" b="0" strike="noStrike" spc="-1" dirty="0">
                <a:latin typeface="Arial"/>
                <a:hlinkClick r:id="rId3">
                  <a:extLst>
                    <a:ext uri="{A12FA001-AC4F-418D-AE19-62706E023703}">
                      <ahyp:hlinkClr xmlns:ahyp="http://schemas.microsoft.com/office/drawing/2018/hyperlinkcolor" val="tx"/>
                    </a:ext>
                  </a:extLst>
                </a:hlinkClick>
              </a:rPr>
              <a:t> Terms and Conditions</a:t>
            </a:r>
            <a:endParaRPr lang="en-US" sz="900" b="0" strike="noStrike" spc="-1" dirty="0">
              <a:latin typeface="Arial"/>
            </a:endParaRPr>
          </a:p>
        </p:txBody>
      </p:sp>
      <p:pic>
        <p:nvPicPr>
          <p:cNvPr id="5" name="Logo">
            <a:extLst>
              <a:ext uri="{FF2B5EF4-FFF2-40B4-BE49-F238E27FC236}">
                <a16:creationId xmlns:a16="http://schemas.microsoft.com/office/drawing/2014/main" id="{02E0775D-7ACB-D32C-9A25-CFD99FF2B90B}"/>
              </a:ext>
            </a:extLst>
          </p:cNvPr>
          <p:cNvPicPr/>
          <p:nvPr/>
        </p:nvPicPr>
        <p:blipFill>
          <a:blip r:embed="rId4"/>
          <a:stretch/>
        </p:blipFill>
        <p:spPr>
          <a:xfrm>
            <a:off x="244440" y="6302340"/>
            <a:ext cx="708120" cy="496440"/>
          </a:xfrm>
          <a:prstGeom prst="rect">
            <a:avLst/>
          </a:prstGeom>
          <a:ln>
            <a:noFill/>
          </a:ln>
        </p:spPr>
      </p:pic>
      <p:sp>
        <p:nvSpPr>
          <p:cNvPr id="8" name="テキスト ボックス 7">
            <a:extLst>
              <a:ext uri="{FF2B5EF4-FFF2-40B4-BE49-F238E27FC236}">
                <a16:creationId xmlns:a16="http://schemas.microsoft.com/office/drawing/2014/main" id="{7CF8729E-F2E0-AB98-738A-B507E1AEDD76}"/>
              </a:ext>
            </a:extLst>
          </p:cNvPr>
          <p:cNvSpPr txBox="1"/>
          <p:nvPr/>
        </p:nvSpPr>
        <p:spPr>
          <a:xfrm>
            <a:off x="0" y="387746"/>
            <a:ext cx="12192000" cy="261610"/>
          </a:xfrm>
          <a:prstGeom prst="rect">
            <a:avLst/>
          </a:prstGeom>
          <a:noFill/>
        </p:spPr>
        <p:txBody>
          <a:bodyPr wrap="square">
            <a:spAutoFit/>
          </a:bodyPr>
          <a:lstStyle/>
          <a:p>
            <a:pPr algn="ctr"/>
            <a:r>
              <a:rPr lang="en-US" altLang="ja-JP" sz="1050" dirty="0">
                <a:solidFill>
                  <a:srgbClr val="C00000"/>
                </a:solidFill>
                <a:latin typeface="Amasis MT Pro Medium" panose="02040604050005020304" pitchFamily="18" charset="0"/>
              </a:rPr>
              <a:t>https://www.cell.com/neuron/fulltext/S0896-6273(22)00806-6?_returnURL=https%3A%2F%2Flinkinghub.elsevier.com%2Fretrieve%2Fpii%2FS0896627322008066%3Fshowall%3Dtrue#</a:t>
            </a:r>
            <a:endParaRPr lang="ja-JP" altLang="en-US" sz="1050" dirty="0">
              <a:solidFill>
                <a:srgbClr val="C00000"/>
              </a:solidFill>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EF386872-99ED-7561-5C66-C950069C4029}"/>
              </a:ext>
            </a:extLst>
          </p:cNvPr>
          <p:cNvSpPr txBox="1"/>
          <p:nvPr/>
        </p:nvSpPr>
        <p:spPr>
          <a:xfrm>
            <a:off x="-1" y="118618"/>
            <a:ext cx="12191999" cy="400110"/>
          </a:xfrm>
          <a:prstGeom prst="rect">
            <a:avLst/>
          </a:prstGeom>
          <a:noFill/>
        </p:spPr>
        <p:txBody>
          <a:bodyPr wrap="square">
            <a:spAutoFit/>
          </a:bodyPr>
          <a:lstStyle/>
          <a:p>
            <a:pPr algn="ctr"/>
            <a:r>
              <a:rPr lang="en-US" altLang="ja-JP" sz="2000" b="0" i="1" dirty="0">
                <a:effectLst/>
                <a:latin typeface="Franklin Gothic Heavy" panose="020B0903020102020204" pitchFamily="34" charset="0"/>
              </a:rPr>
              <a:t>In vitro</a:t>
            </a:r>
            <a:r>
              <a:rPr lang="en-US" altLang="ja-JP" sz="2000" b="0" i="0" dirty="0">
                <a:effectLst/>
                <a:latin typeface="Franklin Gothic Heavy" panose="020B0903020102020204" pitchFamily="34" charset="0"/>
              </a:rPr>
              <a:t> neurons learn and exhibit sentience when embodied in a simulated game-world</a:t>
            </a:r>
          </a:p>
        </p:txBody>
      </p:sp>
      <p:pic>
        <p:nvPicPr>
          <p:cNvPr id="16" name="図 15">
            <a:extLst>
              <a:ext uri="{FF2B5EF4-FFF2-40B4-BE49-F238E27FC236}">
                <a16:creationId xmlns:a16="http://schemas.microsoft.com/office/drawing/2014/main" id="{2D0461B7-647C-1829-E939-AEDE23076924}"/>
              </a:ext>
            </a:extLst>
          </p:cNvPr>
          <p:cNvPicPr>
            <a:picLocks noChangeAspect="1"/>
          </p:cNvPicPr>
          <p:nvPr/>
        </p:nvPicPr>
        <p:blipFill>
          <a:blip r:embed="rId5"/>
          <a:stretch>
            <a:fillRect/>
          </a:stretch>
        </p:blipFill>
        <p:spPr>
          <a:xfrm>
            <a:off x="5824361" y="1473253"/>
            <a:ext cx="6123199" cy="4179969"/>
          </a:xfrm>
          <a:prstGeom prst="rect">
            <a:avLst/>
          </a:prstGeom>
        </p:spPr>
      </p:pic>
    </p:spTree>
    <p:extLst>
      <p:ext uri="{BB962C8B-B14F-4D97-AF65-F5344CB8AC3E}">
        <p14:creationId xmlns:p14="http://schemas.microsoft.com/office/powerpoint/2010/main" val="2124751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2">
            <a:extLst>
              <a:ext uri="{FF2B5EF4-FFF2-40B4-BE49-F238E27FC236}">
                <a16:creationId xmlns:a16="http://schemas.microsoft.com/office/drawing/2014/main" id="{72936C08-99DA-C63F-AF69-76B8AA380243}"/>
              </a:ext>
            </a:extLst>
          </p:cNvPr>
          <p:cNvSpPr txBox="1"/>
          <p:nvPr/>
        </p:nvSpPr>
        <p:spPr>
          <a:xfrm>
            <a:off x="925282" y="6506254"/>
            <a:ext cx="8254800" cy="231120"/>
          </a:xfrm>
          <a:prstGeom prst="rect">
            <a:avLst/>
          </a:prstGeom>
          <a:noFill/>
          <a:ln>
            <a:noFill/>
          </a:ln>
        </p:spPr>
        <p:txBody>
          <a:bodyPr lIns="90000" tIns="45000" rIns="90000" bIns="45000"/>
          <a:lstStyle/>
          <a:p>
            <a:r>
              <a:rPr lang="en-US" sz="900" b="0" i="1" strike="noStrike" spc="-1" dirty="0">
                <a:latin typeface="Arial"/>
              </a:rPr>
              <a:t>Neuron</a:t>
            </a:r>
            <a:r>
              <a:rPr lang="en-US" sz="900" b="0" strike="noStrike" spc="-1" dirty="0">
                <a:latin typeface="Arial"/>
              </a:rPr>
              <a:t> DOI: (10.1016/j.neuron.2022.09.001) </a:t>
            </a:r>
          </a:p>
        </p:txBody>
      </p:sp>
      <p:sp>
        <p:nvSpPr>
          <p:cNvPr id="4" name="TextShape 3">
            <a:extLst>
              <a:ext uri="{FF2B5EF4-FFF2-40B4-BE49-F238E27FC236}">
                <a16:creationId xmlns:a16="http://schemas.microsoft.com/office/drawing/2014/main" id="{B02DF617-FD1A-A23B-BEFF-86ADDFA0E540}"/>
              </a:ext>
            </a:extLst>
          </p:cNvPr>
          <p:cNvSpPr txBox="1"/>
          <p:nvPr/>
        </p:nvSpPr>
        <p:spPr>
          <a:xfrm>
            <a:off x="952560" y="6624000"/>
            <a:ext cx="5556240" cy="231120"/>
          </a:xfrm>
          <a:prstGeom prst="rect">
            <a:avLst/>
          </a:prstGeom>
          <a:noFill/>
          <a:ln>
            <a:noFill/>
          </a:ln>
        </p:spPr>
        <p:txBody>
          <a:bodyPr lIns="90000" tIns="46800" rIns="90000" bIns="46800" anchor="ctr"/>
          <a:lstStyle/>
          <a:p>
            <a:r>
              <a:rPr lang="en-US" sz="900" b="0" strike="noStrike" spc="-1" dirty="0">
                <a:latin typeface="Arial"/>
              </a:rPr>
              <a:t>Copyright © 2022 The Author(s)</a:t>
            </a:r>
            <a:r>
              <a:rPr lang="en-US" sz="900" b="0" strike="noStrike" spc="-1" dirty="0">
                <a:latin typeface="Arial"/>
                <a:hlinkClick r:id="rId2">
                  <a:extLst>
                    <a:ext uri="{A12FA001-AC4F-418D-AE19-62706E023703}">
                      <ahyp:hlinkClr xmlns:ahyp="http://schemas.microsoft.com/office/drawing/2018/hyperlinkcolor" val="tx"/>
                    </a:ext>
                  </a:extLst>
                </a:hlinkClick>
              </a:rPr>
              <a:t> Terms and Conditions</a:t>
            </a:r>
            <a:endParaRPr lang="en-US" sz="900" b="0" strike="noStrike" spc="-1" dirty="0">
              <a:latin typeface="Arial"/>
            </a:endParaRPr>
          </a:p>
        </p:txBody>
      </p:sp>
      <p:pic>
        <p:nvPicPr>
          <p:cNvPr id="5" name="Logo">
            <a:extLst>
              <a:ext uri="{FF2B5EF4-FFF2-40B4-BE49-F238E27FC236}">
                <a16:creationId xmlns:a16="http://schemas.microsoft.com/office/drawing/2014/main" id="{02E0775D-7ACB-D32C-9A25-CFD99FF2B90B}"/>
              </a:ext>
            </a:extLst>
          </p:cNvPr>
          <p:cNvPicPr/>
          <p:nvPr/>
        </p:nvPicPr>
        <p:blipFill>
          <a:blip r:embed="rId3"/>
          <a:stretch/>
        </p:blipFill>
        <p:spPr>
          <a:xfrm>
            <a:off x="244440" y="6302340"/>
            <a:ext cx="708120" cy="496440"/>
          </a:xfrm>
          <a:prstGeom prst="rect">
            <a:avLst/>
          </a:prstGeom>
          <a:ln>
            <a:noFill/>
          </a:ln>
        </p:spPr>
      </p:pic>
      <p:sp>
        <p:nvSpPr>
          <p:cNvPr id="8" name="テキスト ボックス 7">
            <a:extLst>
              <a:ext uri="{FF2B5EF4-FFF2-40B4-BE49-F238E27FC236}">
                <a16:creationId xmlns:a16="http://schemas.microsoft.com/office/drawing/2014/main" id="{7CF8729E-F2E0-AB98-738A-B507E1AEDD76}"/>
              </a:ext>
            </a:extLst>
          </p:cNvPr>
          <p:cNvSpPr txBox="1"/>
          <p:nvPr/>
        </p:nvSpPr>
        <p:spPr>
          <a:xfrm>
            <a:off x="0" y="888490"/>
            <a:ext cx="12192000" cy="261610"/>
          </a:xfrm>
          <a:prstGeom prst="rect">
            <a:avLst/>
          </a:prstGeom>
          <a:noFill/>
        </p:spPr>
        <p:txBody>
          <a:bodyPr wrap="square">
            <a:spAutoFit/>
          </a:bodyPr>
          <a:lstStyle/>
          <a:p>
            <a:pPr algn="ctr"/>
            <a:r>
              <a:rPr lang="en-US" altLang="ja-JP" sz="1050" dirty="0">
                <a:solidFill>
                  <a:srgbClr val="C00000"/>
                </a:solidFill>
                <a:latin typeface="Amasis MT Pro Medium" panose="02040604050005020304" pitchFamily="18" charset="0"/>
              </a:rPr>
              <a:t>https://www.cell.com/neuron/fulltext/S0896-6273(22)00806-6?_returnURL=https%3A%2F%2Flinkinghub.elsevier.com%2Fretrieve%2Fpii%2FS0896627322008066%3Fshowall%3Dtrue#</a:t>
            </a:r>
            <a:endParaRPr lang="ja-JP" altLang="en-US" sz="1050" dirty="0">
              <a:solidFill>
                <a:srgbClr val="C00000"/>
              </a:solidFill>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EF386872-99ED-7561-5C66-C950069C4029}"/>
              </a:ext>
            </a:extLst>
          </p:cNvPr>
          <p:cNvSpPr txBox="1"/>
          <p:nvPr/>
        </p:nvSpPr>
        <p:spPr>
          <a:xfrm>
            <a:off x="-1" y="619362"/>
            <a:ext cx="12191999" cy="400110"/>
          </a:xfrm>
          <a:prstGeom prst="rect">
            <a:avLst/>
          </a:prstGeom>
          <a:noFill/>
        </p:spPr>
        <p:txBody>
          <a:bodyPr wrap="square">
            <a:spAutoFit/>
          </a:bodyPr>
          <a:lstStyle/>
          <a:p>
            <a:pPr algn="ctr"/>
            <a:r>
              <a:rPr lang="en-US" altLang="ja-JP" sz="2000" b="0" i="1" dirty="0">
                <a:effectLst/>
                <a:latin typeface="Franklin Gothic Heavy" panose="020B0903020102020204" pitchFamily="34" charset="0"/>
              </a:rPr>
              <a:t>In vitro</a:t>
            </a:r>
            <a:r>
              <a:rPr lang="en-US" altLang="ja-JP" sz="2000" b="0" i="0" dirty="0">
                <a:effectLst/>
                <a:latin typeface="Franklin Gothic Heavy" panose="020B0903020102020204" pitchFamily="34" charset="0"/>
              </a:rPr>
              <a:t> neurons learn and exhibit sentience when embodied in a simulated game-world</a:t>
            </a:r>
          </a:p>
        </p:txBody>
      </p:sp>
      <p:pic>
        <p:nvPicPr>
          <p:cNvPr id="14" name="図 13">
            <a:extLst>
              <a:ext uri="{FF2B5EF4-FFF2-40B4-BE49-F238E27FC236}">
                <a16:creationId xmlns:a16="http://schemas.microsoft.com/office/drawing/2014/main" id="{2B75CC4B-045A-B230-D3F6-5713BA675592}"/>
              </a:ext>
            </a:extLst>
          </p:cNvPr>
          <p:cNvPicPr>
            <a:picLocks noChangeAspect="1"/>
          </p:cNvPicPr>
          <p:nvPr/>
        </p:nvPicPr>
        <p:blipFill>
          <a:blip r:embed="rId4"/>
          <a:stretch>
            <a:fillRect/>
          </a:stretch>
        </p:blipFill>
        <p:spPr>
          <a:xfrm>
            <a:off x="0" y="1595120"/>
            <a:ext cx="12227307" cy="3839572"/>
          </a:xfrm>
          <a:prstGeom prst="rect">
            <a:avLst/>
          </a:prstGeom>
        </p:spPr>
      </p:pic>
    </p:spTree>
    <p:extLst>
      <p:ext uri="{BB962C8B-B14F-4D97-AF65-F5344CB8AC3E}">
        <p14:creationId xmlns:p14="http://schemas.microsoft.com/office/powerpoint/2010/main" val="1628589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95628" y="17477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ゲームをする 齧歯類の脳オルガノイド</a:t>
            </a:r>
            <a:r>
              <a:rPr lang="ja-JP" altLang="en-US" sz="3200" b="1" dirty="0">
                <a:latin typeface="Source Sans Pro Black" panose="020B0604020202020204" pitchFamily="34" charset="0"/>
                <a:ea typeface="Yu Gothic UI" panose="020B0500000000000000" pitchFamily="50" charset="-128"/>
              </a:rPr>
              <a:t>＠</a:t>
            </a:r>
            <a:r>
              <a:rPr lang="ja-JP" altLang="en-US" sz="3200" b="1" dirty="0">
                <a:latin typeface="Yu Gothic UI" panose="020B0500000000000000" pitchFamily="50" charset="-128"/>
                <a:ea typeface="Yu Gothic UI" panose="020B0500000000000000" pitchFamily="50" charset="-128"/>
              </a:rPr>
              <a:t>動画</a:t>
            </a:r>
            <a:endParaRPr kumimoji="1" lang="en-US" altLang="ja-JP" sz="1050" b="1" dirty="0">
              <a:latin typeface="Yu Gothic UI" panose="020B0500000000000000" pitchFamily="50" charset="-128"/>
              <a:ea typeface="Yu Gothic UI" panose="020B0500000000000000" pitchFamily="50" charset="-128"/>
            </a:endParaRPr>
          </a:p>
        </p:txBody>
      </p:sp>
      <p:pic>
        <p:nvPicPr>
          <p:cNvPr id="7" name="Human brain cells in a dish learn to play Pong">
            <a:hlinkClick r:id="" action="ppaction://media"/>
            <a:extLst>
              <a:ext uri="{FF2B5EF4-FFF2-40B4-BE49-F238E27FC236}">
                <a16:creationId xmlns:a16="http://schemas.microsoft.com/office/drawing/2014/main" id="{9400603F-0D2D-8EFC-155B-F9D3867AB5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8196" y="838667"/>
            <a:ext cx="9757525" cy="5488608"/>
          </a:xfrm>
          <a:prstGeom prst="rect">
            <a:avLst/>
          </a:prstGeom>
        </p:spPr>
      </p:pic>
      <p:sp>
        <p:nvSpPr>
          <p:cNvPr id="9" name="テキスト ボックス 8">
            <a:extLst>
              <a:ext uri="{FF2B5EF4-FFF2-40B4-BE49-F238E27FC236}">
                <a16:creationId xmlns:a16="http://schemas.microsoft.com/office/drawing/2014/main" id="{F14B7BAB-6438-49EC-E14F-4C78194A4F79}"/>
              </a:ext>
            </a:extLst>
          </p:cNvPr>
          <p:cNvSpPr txBox="1"/>
          <p:nvPr/>
        </p:nvSpPr>
        <p:spPr>
          <a:xfrm>
            <a:off x="2690253" y="6449939"/>
            <a:ext cx="6353407" cy="338554"/>
          </a:xfrm>
          <a:prstGeom prst="rect">
            <a:avLst/>
          </a:prstGeom>
          <a:noFill/>
        </p:spPr>
        <p:txBody>
          <a:bodyPr wrap="square">
            <a:spAutoFit/>
          </a:bodyPr>
          <a:lstStyle/>
          <a:p>
            <a:pPr algn="ctr"/>
            <a:r>
              <a:rPr lang="en-US" altLang="ja-JP" sz="1600" dirty="0">
                <a:solidFill>
                  <a:srgbClr val="C00000"/>
                </a:solidFill>
                <a:latin typeface="Rockwell" panose="02060603020205020403" pitchFamily="18" charset="0"/>
              </a:rPr>
              <a:t>https://www.youtube.com/watch?v=9ksLuRoEq6A&amp;t=43s</a:t>
            </a:r>
            <a:endParaRPr lang="ja-JP" altLang="en-US" sz="16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4103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614" y="2957408"/>
            <a:ext cx="49688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テキスト ボックス 1"/>
          <p:cNvSpPr txBox="1">
            <a:spLocks noChangeArrowheads="1"/>
          </p:cNvSpPr>
          <p:nvPr/>
        </p:nvSpPr>
        <p:spPr bwMode="auto">
          <a:xfrm>
            <a:off x="605885" y="3244334"/>
            <a:ext cx="21897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ニューロチップ</a:t>
            </a:r>
          </a:p>
        </p:txBody>
      </p:sp>
      <p:sp>
        <p:nvSpPr>
          <p:cNvPr id="18" name="テキスト ボックス 6"/>
          <p:cNvSpPr txBox="1">
            <a:spLocks noChangeArrowheads="1"/>
          </p:cNvSpPr>
          <p:nvPr/>
        </p:nvSpPr>
        <p:spPr bwMode="auto">
          <a:xfrm>
            <a:off x="760713" y="3749570"/>
            <a:ext cx="20127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量子コンピュータ</a:t>
            </a:r>
          </a:p>
        </p:txBody>
      </p:sp>
      <p:sp>
        <p:nvSpPr>
          <p:cNvPr id="19" name="テキスト ボックス 18"/>
          <p:cNvSpPr txBox="1">
            <a:spLocks noChangeArrowheads="1"/>
          </p:cNvSpPr>
          <p:nvPr/>
        </p:nvSpPr>
        <p:spPr bwMode="auto">
          <a:xfrm>
            <a:off x="887464" y="4243283"/>
            <a:ext cx="190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游ゴシック" panose="020B0400000000000000" pitchFamily="50" charset="-128"/>
                <a:ea typeface="游ゴシック" panose="020B0400000000000000" pitchFamily="50" charset="-128"/>
              </a:rPr>
              <a:t>ロボテックス</a:t>
            </a:r>
          </a:p>
        </p:txBody>
      </p:sp>
      <p:sp>
        <p:nvSpPr>
          <p:cNvPr id="20" name="テキスト ボックス 19"/>
          <p:cNvSpPr txBox="1">
            <a:spLocks noChangeArrowheads="1"/>
          </p:cNvSpPr>
          <p:nvPr/>
        </p:nvSpPr>
        <p:spPr bwMode="auto">
          <a:xfrm>
            <a:off x="850951" y="4743345"/>
            <a:ext cx="19081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游ゴシック" panose="020B0400000000000000" pitchFamily="50" charset="-128"/>
                <a:ea typeface="游ゴシック" panose="020B0400000000000000" pitchFamily="50" charset="-128"/>
              </a:rPr>
              <a:t>脳科学</a:t>
            </a:r>
          </a:p>
        </p:txBody>
      </p:sp>
      <p:sp>
        <p:nvSpPr>
          <p:cNvPr id="21" name="テキスト ボックス 9"/>
          <p:cNvSpPr txBox="1">
            <a:spLocks noChangeArrowheads="1"/>
          </p:cNvSpPr>
          <p:nvPr/>
        </p:nvSpPr>
        <p:spPr bwMode="auto">
          <a:xfrm>
            <a:off x="814439" y="5248170"/>
            <a:ext cx="1908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スパコン技術</a:t>
            </a:r>
          </a:p>
        </p:txBody>
      </p:sp>
      <p:sp>
        <p:nvSpPr>
          <p:cNvPr id="22" name="テキスト ボックス 9"/>
          <p:cNvSpPr txBox="1">
            <a:spLocks noChangeArrowheads="1"/>
          </p:cNvSpPr>
          <p:nvPr/>
        </p:nvSpPr>
        <p:spPr bwMode="auto">
          <a:xfrm>
            <a:off x="850951" y="58149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認知処理</a:t>
            </a:r>
          </a:p>
        </p:txBody>
      </p:sp>
      <p:sp>
        <p:nvSpPr>
          <p:cNvPr id="23" name="テキスト ボックス 9"/>
          <p:cNvSpPr txBox="1">
            <a:spLocks noChangeArrowheads="1"/>
          </p:cNvSpPr>
          <p:nvPr/>
        </p:nvSpPr>
        <p:spPr bwMode="auto">
          <a:xfrm>
            <a:off x="850951" y="62467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人工知能</a:t>
            </a:r>
          </a:p>
        </p:txBody>
      </p:sp>
      <p:pic>
        <p:nvPicPr>
          <p:cNvPr id="28" name="Picture 5" descr="C:\Users\jhughes3\Pictures\Brain\bluebra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082" y="4324786"/>
            <a:ext cx="4204108" cy="236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p:cNvSpPr txBox="1"/>
          <p:nvPr/>
        </p:nvSpPr>
        <p:spPr>
          <a:xfrm>
            <a:off x="7207359" y="4010356"/>
            <a:ext cx="4933381" cy="369332"/>
          </a:xfrm>
          <a:prstGeom prst="rect">
            <a:avLst/>
          </a:prstGeom>
          <a:noFill/>
        </p:spPr>
        <p:txBody>
          <a:bodyPr wrap="square" rtlCol="0">
            <a:spAutoFit/>
          </a:bodyPr>
          <a:lstStyle/>
          <a:p>
            <a:pPr algn="ctr"/>
            <a:r>
              <a:rPr kumimoji="1" lang="ja-JP" altLang="en-US" sz="1800" b="1" dirty="0">
                <a:latin typeface="游ゴシック" panose="020B0400000000000000" pitchFamily="50" charset="-128"/>
                <a:ea typeface="游ゴシック" panose="020B0400000000000000" pitchFamily="50" charset="-128"/>
              </a:rPr>
              <a:t>脳オルガノイド</a:t>
            </a:r>
          </a:p>
        </p:txBody>
      </p:sp>
      <p:pic>
        <p:nvPicPr>
          <p:cNvPr id="34" name="Picture 20" descr="Heads"/>
          <p:cNvPicPr>
            <a:picLocks noChangeAspect="1" noChangeArrowheads="1"/>
          </p:cNvPicPr>
          <p:nvPr/>
        </p:nvPicPr>
        <p:blipFill>
          <a:blip r:embed="rId5">
            <a:extLst>
              <a:ext uri="{28A0092B-C50C-407E-A947-70E740481C1C}">
                <a14:useLocalDpi xmlns:a14="http://schemas.microsoft.com/office/drawing/2010/main" val="0"/>
              </a:ext>
            </a:extLst>
          </a:blip>
          <a:srcRect b="8443"/>
          <a:stretch>
            <a:fillRect/>
          </a:stretch>
        </p:blipFill>
        <p:spPr bwMode="auto">
          <a:xfrm>
            <a:off x="6377155" y="449540"/>
            <a:ext cx="5574699" cy="3343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テキスト ボックス 34"/>
          <p:cNvSpPr txBox="1"/>
          <p:nvPr/>
        </p:nvSpPr>
        <p:spPr>
          <a:xfrm>
            <a:off x="7123687" y="358857"/>
            <a:ext cx="1682658"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バイオ</a:t>
            </a:r>
            <a:r>
              <a:rPr kumimoji="1" lang="en-US" altLang="ja-JP" sz="2000" dirty="0">
                <a:latin typeface="BIZ UDPゴシック" panose="020B0400000000000000" pitchFamily="50" charset="-128"/>
                <a:ea typeface="BIZ UDPゴシック" panose="020B0400000000000000" pitchFamily="50" charset="-128"/>
              </a:rPr>
              <a:t>AI</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10414054" y="372322"/>
            <a:ext cx="1224136"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人間脳</a:t>
            </a:r>
          </a:p>
        </p:txBody>
      </p:sp>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3" y="0"/>
            <a:ext cx="1660457" cy="1517935"/>
          </a:xfrm>
          <a:prstGeom prst="rect">
            <a:avLst/>
          </a:prstGeom>
        </p:spPr>
      </p:pic>
      <p:sp>
        <p:nvSpPr>
          <p:cNvPr id="26" name="正方形/長方形 25"/>
          <p:cNvSpPr/>
          <p:nvPr/>
        </p:nvSpPr>
        <p:spPr>
          <a:xfrm>
            <a:off x="1208746" y="267375"/>
            <a:ext cx="5550767" cy="2123658"/>
          </a:xfrm>
          <a:prstGeom prst="rect">
            <a:avLst/>
          </a:prstGeom>
        </p:spPr>
        <p:txBody>
          <a:bodyPr wrap="square">
            <a:spAutoFit/>
          </a:bodyPr>
          <a:lstStyle/>
          <a:p>
            <a:pPr algn="ctr"/>
            <a:r>
              <a:rPr lang="ja-JP" altLang="en-US" sz="4400" b="1" dirty="0">
                <a:latin typeface="UD デジタル 教科書体 NK-B" panose="02020700000000000000" pitchFamily="18" charset="-128"/>
                <a:ea typeface="UD デジタル 教科書体 NK-B" panose="02020700000000000000" pitchFamily="18" charset="-128"/>
              </a:rPr>
              <a:t>脳オルガノイド</a:t>
            </a:r>
            <a:endParaRPr lang="en-US" altLang="ja-JP" sz="4400" b="1" dirty="0">
              <a:latin typeface="UD デジタル 教科書体 NK-B" panose="02020700000000000000" pitchFamily="18" charset="-128"/>
              <a:ea typeface="UD デジタル 教科書体 NK-B" panose="02020700000000000000" pitchFamily="18" charset="-128"/>
            </a:endParaRPr>
          </a:p>
          <a:p>
            <a:pPr algn="ctr"/>
            <a:r>
              <a:rPr lang="ja-JP" altLang="en-US" sz="4400" b="1" dirty="0">
                <a:latin typeface="UD デジタル 教科書体 NK-B" panose="02020700000000000000" pitchFamily="18" charset="-128"/>
                <a:ea typeface="UD デジタル 教科書体 NK-B" panose="02020700000000000000" pitchFamily="18" charset="-128"/>
              </a:rPr>
              <a:t>（培養脳）</a:t>
            </a:r>
            <a:endParaRPr lang="en-US" altLang="ja-JP" sz="4400" b="1" dirty="0">
              <a:latin typeface="UD デジタル 教科書体 NK-B" panose="02020700000000000000" pitchFamily="18" charset="-128"/>
              <a:ea typeface="UD デジタル 教科書体 NK-B" panose="02020700000000000000" pitchFamily="18" charset="-128"/>
            </a:endParaRPr>
          </a:p>
          <a:p>
            <a:pPr algn="ctr"/>
            <a:r>
              <a:rPr lang="ja-JP" altLang="en-US" sz="4400" b="1" dirty="0">
                <a:latin typeface="UD デジタル 教科書体 NK-B" panose="02020700000000000000" pitchFamily="18" charset="-128"/>
                <a:ea typeface="UD デジタル 教科書体 NK-B" panose="02020700000000000000" pitchFamily="18" charset="-128"/>
              </a:rPr>
              <a:t>学習済みバイオ</a:t>
            </a:r>
            <a:r>
              <a:rPr lang="en-US" altLang="ja-JP" sz="4400" b="1" dirty="0">
                <a:latin typeface="UD デジタル 教科書体 NK-B" panose="02020700000000000000" pitchFamily="18" charset="-128"/>
                <a:ea typeface="UD デジタル 教科書体 NK-B" panose="02020700000000000000" pitchFamily="18" charset="-128"/>
              </a:rPr>
              <a:t>AI</a:t>
            </a:r>
            <a:endParaRPr lang="ja-JP" altLang="en-US" sz="4400" b="1"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898148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646331"/>
          </a:xfrm>
          <a:prstGeom prst="rect">
            <a:avLst/>
          </a:prstGeom>
          <a:noFill/>
        </p:spPr>
        <p:txBody>
          <a:bodyPr wrap="square" rtlCol="0">
            <a:spAutoFit/>
          </a:bodyPr>
          <a:lstStyle/>
          <a:p>
            <a:pPr algn="ctr"/>
            <a:r>
              <a:rPr kumimoji="1" lang="en-US" altLang="ja-JP" sz="36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6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6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latin typeface="Gill Sans Ultra Bold" panose="020B0A02020104020203" pitchFamily="34" charset="0"/>
                <a:ea typeface="BIZ UDP明朝 Medium" panose="02020500000000000000" pitchFamily="18" charset="-128"/>
              </a:rPr>
              <a:t>戦略研勉強会</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a:t>
            </a:r>
            <a:r>
              <a:rPr lang="ja-JP" altLang="en-US" sz="3200" dirty="0">
                <a:latin typeface="Gill Sans Ultra Bold" panose="020B0A02020104020203" pitchFamily="34" charset="0"/>
                <a:ea typeface="BIZ UDP明朝 Medium" panose="02020500000000000000" pitchFamily="18" charset="-128"/>
              </a:rPr>
              <a:t>開催実績</a:t>
            </a:r>
            <a:endParaRPr lang="en-US" altLang="ja-JP" sz="2400" dirty="0">
              <a:latin typeface="Gill Sans Ultra Bold" panose="020B0A02020104020203" pitchFamily="34" charset="0"/>
              <a:ea typeface="BIZ UDP明朝 Medium" panose="02020500000000000000" pitchFamily="18" charset="-128"/>
            </a:endParaRPr>
          </a:p>
        </p:txBody>
      </p:sp>
      <p:graphicFrame>
        <p:nvGraphicFramePr>
          <p:cNvPr id="9" name="表 3">
            <a:extLst>
              <a:ext uri="{FF2B5EF4-FFF2-40B4-BE49-F238E27FC236}">
                <a16:creationId xmlns:a16="http://schemas.microsoft.com/office/drawing/2014/main" id="{633804C9-A82E-496F-A43C-9901D2D9CEAD}"/>
              </a:ext>
            </a:extLst>
          </p:cNvPr>
          <p:cNvGraphicFramePr>
            <a:graphicFrameLocks noGrp="1"/>
          </p:cNvGraphicFramePr>
          <p:nvPr>
            <p:extLst>
              <p:ext uri="{D42A27DB-BD31-4B8C-83A1-F6EECF244321}">
                <p14:modId xmlns:p14="http://schemas.microsoft.com/office/powerpoint/2010/main" val="228204224"/>
              </p:ext>
            </p:extLst>
          </p:nvPr>
        </p:nvGraphicFramePr>
        <p:xfrm>
          <a:off x="0" y="821636"/>
          <a:ext cx="12192000" cy="5606408"/>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743572">
                  <a:extLst>
                    <a:ext uri="{9D8B030D-6E8A-4147-A177-3AD203B41FA5}">
                      <a16:colId xmlns:a16="http://schemas.microsoft.com/office/drawing/2014/main" val="3620762904"/>
                    </a:ext>
                  </a:extLst>
                </a:gridCol>
                <a:gridCol w="8265738">
                  <a:extLst>
                    <a:ext uri="{9D8B030D-6E8A-4147-A177-3AD203B41FA5}">
                      <a16:colId xmlns:a16="http://schemas.microsoft.com/office/drawing/2014/main" val="2514353749"/>
                    </a:ext>
                  </a:extLst>
                </a:gridCol>
              </a:tblGrid>
              <a:tr h="264886">
                <a:tc>
                  <a:txBody>
                    <a:bodyPr/>
                    <a:lstStyle/>
                    <a:p>
                      <a:endParaRPr kumimoji="1" lang="ja-JP" altLang="en-US" sz="1600" dirty="0">
                        <a:solidFill>
                          <a:schemeClr val="accent2">
                            <a:lumMod val="20000"/>
                            <a:lumOff val="80000"/>
                          </a:schemeClr>
                        </a:solidFill>
                        <a:latin typeface="UD デジタル 教科書体 N-B" panose="02020700000000000000" pitchFamily="17" charset="-128"/>
                        <a:ea typeface="UD デジタル 教科書体 N-B" panose="02020700000000000000" pitchFamily="17" charset="-128"/>
                      </a:endParaRPr>
                    </a:p>
                  </a:txBody>
                  <a:tcPr anchor="ct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開催日</a:t>
                      </a:r>
                    </a:p>
                  </a:txBody>
                  <a:tcPr anchor="ct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タイトル</a:t>
                      </a:r>
                    </a:p>
                  </a:txBody>
                  <a:tcPr anchor="ctr"/>
                </a:tc>
                <a:extLst>
                  <a:ext uri="{0D108BD9-81ED-4DB2-BD59-A6C34878D82A}">
                    <a16:rowId xmlns:a16="http://schemas.microsoft.com/office/drawing/2014/main" val="252877368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en-US" altLang="ja-JP" sz="2400" b="1" dirty="0">
                          <a:latin typeface="BIZ UDP明朝 Medium" panose="02020500000000000000" pitchFamily="18" charset="-128"/>
                          <a:ea typeface="BIZ UDP明朝 Medium" panose="02020500000000000000" pitchFamily="18" charset="-128"/>
                        </a:rPr>
                        <a:t>Web</a:t>
                      </a:r>
                      <a:r>
                        <a:rPr kumimoji="1" lang="ja-JP" altLang="en-US" sz="2400" b="1" dirty="0">
                          <a:latin typeface="BIZ UDP明朝 Medium" panose="02020500000000000000" pitchFamily="18" charset="-128"/>
                          <a:ea typeface="BIZ UDP明朝 Medium" panose="02020500000000000000" pitchFamily="18" charset="-128"/>
                        </a:rPr>
                        <a:t>探偵団＠ウクライナ侵攻 </a:t>
                      </a:r>
                      <a:r>
                        <a:rPr kumimoji="1" lang="ja-JP" altLang="en-US" sz="1800" b="1" dirty="0">
                          <a:latin typeface="BIZ UDP明朝 Medium" panose="02020500000000000000" pitchFamily="18" charset="-128"/>
                          <a:ea typeface="BIZ UDP明朝 Medium" panose="02020500000000000000" pitchFamily="18" charset="-128"/>
                        </a:rPr>
                        <a:t>～公開情報パワー～</a:t>
                      </a:r>
                    </a:p>
                  </a:txBody>
                  <a:tcPr anchor="ctr"/>
                </a:tc>
                <a:extLst>
                  <a:ext uri="{0D108BD9-81ED-4DB2-BD59-A6C34878D82A}">
                    <a16:rowId xmlns:a16="http://schemas.microsoft.com/office/drawing/2014/main" val="195248029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en-US" altLang="ja-JP" sz="2400" b="1" dirty="0">
                          <a:latin typeface="BIZ UDP明朝 Medium" panose="02020500000000000000" pitchFamily="18" charset="-128"/>
                          <a:ea typeface="BIZ UDP明朝 Medium" panose="02020500000000000000" pitchFamily="18" charset="-128"/>
                        </a:rPr>
                        <a:t>RNA</a:t>
                      </a:r>
                      <a:r>
                        <a:rPr kumimoji="1" lang="ja-JP" altLang="en-US" sz="2400" b="1" dirty="0">
                          <a:latin typeface="BIZ UDP明朝 Medium" panose="02020500000000000000" pitchFamily="18" charset="-128"/>
                          <a:ea typeface="BIZ UDP明朝 Medium" panose="02020500000000000000" pitchFamily="18" charset="-128"/>
                        </a:rPr>
                        <a:t>ワールド </a:t>
                      </a:r>
                      <a:r>
                        <a:rPr kumimoji="1" lang="ja-JP" altLang="en-US" sz="1800" b="1" dirty="0">
                          <a:latin typeface="BIZ UDP明朝 Medium" panose="02020500000000000000" pitchFamily="18" charset="-128"/>
                          <a:ea typeface="BIZ UDP明朝 Medium" panose="02020500000000000000" pitchFamily="18" charset="-128"/>
                        </a:rPr>
                        <a:t>～医療・農業～</a:t>
                      </a:r>
                      <a:endParaRPr kumimoji="1" lang="ja-JP" altLang="en-US" sz="20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587892137"/>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3</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7</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2400" b="1" dirty="0">
                          <a:latin typeface="BIZ UDP明朝 Medium" panose="02020500000000000000" pitchFamily="18" charset="-128"/>
                          <a:ea typeface="BIZ UDP明朝 Medium" panose="02020500000000000000" pitchFamily="18" charset="-128"/>
                        </a:rPr>
                        <a:t>人工知能のトレンドと</a:t>
                      </a:r>
                      <a:r>
                        <a:rPr kumimoji="1" lang="en-US" altLang="ja-JP" sz="2400" b="1" dirty="0">
                          <a:latin typeface="BIZ UDP明朝 Medium" panose="02020500000000000000" pitchFamily="18" charset="-128"/>
                          <a:ea typeface="BIZ UDP明朝 Medium" panose="02020500000000000000" pitchFamily="18" charset="-128"/>
                        </a:rPr>
                        <a:t>GPU</a:t>
                      </a:r>
                      <a:r>
                        <a:rPr kumimoji="1" lang="ja-JP" altLang="en-US" sz="2400" b="1" dirty="0">
                          <a:latin typeface="BIZ UDP明朝 Medium" panose="02020500000000000000" pitchFamily="18" charset="-128"/>
                          <a:ea typeface="BIZ UDP明朝 Medium" panose="02020500000000000000" pitchFamily="18" charset="-128"/>
                        </a:rPr>
                        <a:t>　</a:t>
                      </a:r>
                      <a:r>
                        <a:rPr kumimoji="1" lang="ja-JP" altLang="en-US" sz="1800" b="1" dirty="0">
                          <a:latin typeface="BIZ UDP明朝 Medium" panose="02020500000000000000" pitchFamily="18" charset="-128"/>
                          <a:ea typeface="BIZ UDP明朝 Medium" panose="02020500000000000000" pitchFamily="18" charset="-128"/>
                        </a:rPr>
                        <a:t>～トランスフォーマーとパーセプトロン～</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262407264"/>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4</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8</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2400" b="1" dirty="0">
                          <a:latin typeface="BIZ UDP明朝 Medium" panose="02020500000000000000" pitchFamily="18" charset="-128"/>
                          <a:ea typeface="BIZ UDP明朝 Medium" panose="02020500000000000000" pitchFamily="18" charset="-128"/>
                        </a:rPr>
                        <a:t>中央銀行デジタル通貨の最新動向</a:t>
                      </a:r>
                    </a:p>
                  </a:txBody>
                  <a:tcPr anchor="ctr"/>
                </a:tc>
                <a:extLst>
                  <a:ext uri="{0D108BD9-81ED-4DB2-BD59-A6C34878D82A}">
                    <a16:rowId xmlns:a16="http://schemas.microsoft.com/office/drawing/2014/main" val="3579287589"/>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9</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26</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合成生物学 </a:t>
                      </a:r>
                      <a:r>
                        <a:rPr kumimoji="1" lang="ja-JP" altLang="en-US" sz="1800" b="1" dirty="0">
                          <a:latin typeface="BIZ UDP明朝 Medium" panose="02020500000000000000" pitchFamily="18" charset="-128"/>
                          <a:ea typeface="BIZ UDP明朝 Medium" panose="02020500000000000000" pitchFamily="18" charset="-128"/>
                        </a:rPr>
                        <a:t>～バイオ経済とベンチャー企業～</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361903158"/>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月２５日</a:t>
                      </a:r>
                    </a:p>
                  </a:txBody>
                  <a:tcPr anchor="ctr"/>
                </a:tc>
                <a:tc>
                  <a:txBody>
                    <a:bodyPr/>
                    <a:lstStyle/>
                    <a:p>
                      <a:pPr algn="ctr"/>
                      <a:r>
                        <a:rPr kumimoji="1" lang="ja-JP" altLang="en-US" sz="2400" b="1" dirty="0">
                          <a:latin typeface="BIZ UDP明朝 Medium" panose="02020500000000000000" pitchFamily="18" charset="-128"/>
                          <a:ea typeface="BIZ UDP明朝 Medium" panose="02020500000000000000" pitchFamily="18" charset="-128"/>
                        </a:rPr>
                        <a:t>ラディカルイノベーション組織 </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1800" b="1" dirty="0">
                          <a:latin typeface="BIZ UDP明朝 Medium" panose="02020500000000000000" pitchFamily="18" charset="-128"/>
                          <a:ea typeface="BIZ UDP明朝 Medium" panose="02020500000000000000" pitchFamily="18" charset="-128"/>
                        </a:rPr>
                        <a:t>DARPA</a:t>
                      </a:r>
                      <a:r>
                        <a:rPr kumimoji="1" lang="ja-JP" altLang="en-US" sz="1800" b="1" dirty="0">
                          <a:latin typeface="BIZ UDP明朝 Medium" panose="02020500000000000000" pitchFamily="18" charset="-128"/>
                          <a:ea typeface="BIZ UDP明朝 Medium" panose="02020500000000000000" pitchFamily="18" charset="-128"/>
                        </a:rPr>
                        <a:t>を超える組織は誕生するか～</a:t>
                      </a:r>
                      <a:endParaRPr kumimoji="1" lang="ja-JP" altLang="en-US" sz="180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189134245"/>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第７回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11</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2400" b="1" dirty="0">
                          <a:latin typeface="BIZ UDP明朝 Medium" panose="02020500000000000000" pitchFamily="18" charset="-128"/>
                          <a:ea typeface="BIZ UDP明朝 Medium" panose="02020500000000000000" pitchFamily="18" charset="-128"/>
                        </a:rPr>
                        <a:t>アップサイクル技術</a:t>
                      </a:r>
                      <a:r>
                        <a:rPr kumimoji="1" lang="ja-JP" altLang="en-US" sz="1800" b="1" dirty="0">
                          <a:latin typeface="BIZ UDP明朝 Medium" panose="02020500000000000000" pitchFamily="18" charset="-128"/>
                          <a:ea typeface="BIZ UDP明朝 Medium" panose="02020500000000000000" pitchFamily="18" charset="-128"/>
                        </a:rPr>
                        <a:t> ～廃棄物に付加価値を！～</a:t>
                      </a:r>
                    </a:p>
                  </a:txBody>
                  <a:tcPr anchor="ctr"/>
                </a:tc>
                <a:extLst>
                  <a:ext uri="{0D108BD9-81ED-4DB2-BD59-A6C34878D82A}">
                    <a16:rowId xmlns:a16="http://schemas.microsoft.com/office/drawing/2014/main" val="4122905806"/>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8</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12</a:t>
                      </a:r>
                      <a:r>
                        <a:rPr kumimoji="1" lang="ja-JP" altLang="en-US" sz="2000" b="1" dirty="0">
                          <a:latin typeface="BIZ UDP明朝 Medium" panose="02020500000000000000" pitchFamily="18" charset="-128"/>
                          <a:ea typeface="BIZ UDP明朝 Medium" panose="02020500000000000000" pitchFamily="18" charset="-128"/>
                        </a:rPr>
                        <a:t>月２３日</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dirty="0">
                          <a:latin typeface="BIZ UDP明朝 Medium" panose="02020500000000000000" pitchFamily="18" charset="-128"/>
                          <a:ea typeface="BIZ UDP明朝 Medium" panose="02020500000000000000" pitchFamily="18" charset="-128"/>
                        </a:rPr>
                        <a:t>オルガノイド</a:t>
                      </a:r>
                      <a:r>
                        <a:rPr kumimoji="1" lang="ja-JP" altLang="en-US" sz="1800" b="1" dirty="0">
                          <a:latin typeface="BIZ UDP明朝 Medium" panose="02020500000000000000" pitchFamily="18" charset="-128"/>
                          <a:ea typeface="BIZ UDP明朝 Medium" panose="02020500000000000000" pitchFamily="18" charset="-128"/>
                        </a:rPr>
                        <a:t> ～培養脳とバイオ</a:t>
                      </a:r>
                      <a:r>
                        <a:rPr kumimoji="1" lang="en-US" altLang="ja-JP" sz="1800" b="1" dirty="0">
                          <a:latin typeface="BIZ UDP明朝 Medium" panose="02020500000000000000" pitchFamily="18" charset="-128"/>
                          <a:ea typeface="BIZ UDP明朝 Medium" panose="02020500000000000000" pitchFamily="18" charset="-128"/>
                        </a:rPr>
                        <a:t>AI</a:t>
                      </a:r>
                      <a:r>
                        <a:rPr kumimoji="1" lang="ja-JP" altLang="en-US" sz="1800" b="1" dirty="0">
                          <a:latin typeface="BIZ UDP明朝 Medium" panose="02020500000000000000" pitchFamily="18" charset="-128"/>
                          <a:ea typeface="BIZ UDP明朝 Medium" panose="02020500000000000000" pitchFamily="18" charset="-128"/>
                        </a:rPr>
                        <a:t>～</a:t>
                      </a:r>
                      <a:endParaRPr kumimoji="1" lang="ja-JP" altLang="en-US" sz="180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857204354"/>
                  </a:ext>
                </a:extLst>
              </a:tr>
            </a:tbl>
          </a:graphicData>
        </a:graphic>
      </p:graphicFrame>
    </p:spTree>
    <p:extLst>
      <p:ext uri="{BB962C8B-B14F-4D97-AF65-F5344CB8AC3E}">
        <p14:creationId xmlns:p14="http://schemas.microsoft.com/office/powerpoint/2010/main" val="2851414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0"/>
            <a:ext cx="12166600" cy="523220"/>
          </a:xfrm>
          <a:prstGeom prst="rect">
            <a:avLst/>
          </a:prstGeom>
          <a:noFill/>
        </p:spPr>
        <p:txBody>
          <a:bodyPr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オルガノイド </a:t>
            </a:r>
            <a:r>
              <a:rPr kumimoji="1" lang="en-US" altLang="ja-JP" sz="2800" b="1" dirty="0">
                <a:latin typeface="BIZ UDPゴシック" panose="020B0400000000000000" pitchFamily="50" charset="-128"/>
                <a:ea typeface="BIZ UDPゴシック" panose="020B0400000000000000" pitchFamily="50" charset="-128"/>
              </a:rPr>
              <a:t>e</a:t>
            </a:r>
            <a:r>
              <a:rPr kumimoji="1" lang="ja-JP" altLang="en-US" sz="2800" b="1" dirty="0">
                <a:latin typeface="BIZ UDPゴシック" panose="020B0400000000000000" pitchFamily="50" charset="-128"/>
                <a:ea typeface="BIZ UDPゴシック" panose="020B0400000000000000" pitchFamily="50" charset="-128"/>
              </a:rPr>
              <a:t>スポーツが変わる？</a:t>
            </a:r>
            <a:endParaRPr kumimoji="1" lang="en-US" altLang="ja-JP" sz="2800" b="1" dirty="0">
              <a:latin typeface="BIZ UDPゴシック" panose="020B0400000000000000" pitchFamily="50" charset="-128"/>
              <a:ea typeface="BIZ UDPゴシック" panose="020B0400000000000000" pitchFamily="50" charset="-128"/>
            </a:endParaRPr>
          </a:p>
        </p:txBody>
      </p:sp>
      <p:sp>
        <p:nvSpPr>
          <p:cNvPr id="2" name="正方形/長方形 1"/>
          <p:cNvSpPr/>
          <p:nvPr/>
        </p:nvSpPr>
        <p:spPr>
          <a:xfrm>
            <a:off x="5222459" y="445571"/>
            <a:ext cx="1747081" cy="369332"/>
          </a:xfrm>
          <a:prstGeom prst="rect">
            <a:avLst/>
          </a:prstGeom>
        </p:spPr>
        <p:txBody>
          <a:bodyPr wrap="none">
            <a:spAutoFit/>
          </a:bodyPr>
          <a:lstStyle/>
          <a:p>
            <a:r>
              <a:rPr lang="en-US" altLang="ja-JP" dirty="0"/>
              <a:t>electronic sports</a:t>
            </a:r>
            <a:endParaRPr lang="ja-JP" altLang="en-US" dirty="0"/>
          </a:p>
        </p:txBody>
      </p:sp>
      <p:pic>
        <p:nvPicPr>
          <p:cNvPr id="3" name="図 2"/>
          <p:cNvPicPr>
            <a:picLocks noChangeAspect="1"/>
          </p:cNvPicPr>
          <p:nvPr/>
        </p:nvPicPr>
        <p:blipFill>
          <a:blip r:embed="rId3"/>
          <a:stretch>
            <a:fillRect/>
          </a:stretch>
        </p:blipFill>
        <p:spPr>
          <a:xfrm>
            <a:off x="342900" y="1831975"/>
            <a:ext cx="6096000" cy="3527015"/>
          </a:xfrm>
          <a:prstGeom prst="rect">
            <a:avLst/>
          </a:prstGeom>
        </p:spPr>
      </p:pic>
      <p:pic>
        <p:nvPicPr>
          <p:cNvPr id="4" name="図 3"/>
          <p:cNvPicPr>
            <a:picLocks noChangeAspect="1"/>
          </p:cNvPicPr>
          <p:nvPr/>
        </p:nvPicPr>
        <p:blipFill>
          <a:blip r:embed="rId4"/>
          <a:stretch>
            <a:fillRect/>
          </a:stretch>
        </p:blipFill>
        <p:spPr>
          <a:xfrm>
            <a:off x="6616250" y="1831974"/>
            <a:ext cx="5077865" cy="3527015"/>
          </a:xfrm>
          <a:prstGeom prst="rect">
            <a:avLst/>
          </a:prstGeom>
        </p:spPr>
      </p:pic>
      <p:sp>
        <p:nvSpPr>
          <p:cNvPr id="5" name="正方形/長方形 4"/>
          <p:cNvSpPr/>
          <p:nvPr/>
        </p:nvSpPr>
        <p:spPr>
          <a:xfrm>
            <a:off x="342899" y="769441"/>
            <a:ext cx="11351215"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電子機器を用いて行う娯楽、競技、スポーツ全般を指す言葉で、コンピューターゲーム、ビデオゲームを使ったスポーツ競技のこと。複数人のプレイヤーで対戦するゲームを、「スポーツ」として解釈して「</a:t>
            </a:r>
            <a:r>
              <a:rPr lang="en-US" altLang="ja-JP" dirty="0">
                <a:latin typeface="Meiryo UI" panose="020B0604030504040204" pitchFamily="50" charset="-128"/>
                <a:ea typeface="Meiryo UI" panose="020B0604030504040204" pitchFamily="50" charset="-128"/>
              </a:rPr>
              <a:t>e</a:t>
            </a:r>
            <a:r>
              <a:rPr lang="ja-JP" altLang="en-US" dirty="0">
                <a:latin typeface="Meiryo UI" panose="020B0604030504040204" pitchFamily="50" charset="-128"/>
                <a:ea typeface="Meiryo UI" panose="020B0604030504040204" pitchFamily="50" charset="-128"/>
              </a:rPr>
              <a:t>スポーツ」と呼ぶ。 </a:t>
            </a:r>
            <a:endParaRPr lang="en-US" altLang="ja-JP"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E</a:t>
            </a:r>
            <a:r>
              <a:rPr lang="ja-JP" altLang="en-US" dirty="0">
                <a:latin typeface="Meiryo UI" panose="020B0604030504040204" pitchFamily="50" charset="-128"/>
                <a:ea typeface="Meiryo UI" panose="020B0604030504040204" pitchFamily="50" charset="-128"/>
              </a:rPr>
              <a:t>スポーツの競技人口は、世界</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億人。</a:t>
            </a:r>
            <a:r>
              <a:rPr lang="en-US" altLang="ja-JP" dirty="0">
                <a:latin typeface="Meiryo UI" panose="020B0604030504040204" pitchFamily="50" charset="-128"/>
                <a:ea typeface="Meiryo UI" panose="020B0604030504040204" pitchFamily="50" charset="-128"/>
              </a:rPr>
              <a:t>2022</a:t>
            </a:r>
            <a:r>
              <a:rPr lang="ja-JP" altLang="en-US" dirty="0">
                <a:latin typeface="Meiryo UI" panose="020B0604030504040204" pitchFamily="50" charset="-128"/>
                <a:ea typeface="Meiryo UI" panose="020B0604030504040204" pitchFamily="50" charset="-128"/>
              </a:rPr>
              <a:t>年には</a:t>
            </a:r>
            <a:r>
              <a:rPr lang="en-US" altLang="ja-JP" dirty="0">
                <a:latin typeface="Meiryo UI" panose="020B0604030504040204" pitchFamily="50" charset="-128"/>
                <a:ea typeface="Meiryo UI" panose="020B0604030504040204" pitchFamily="50" charset="-128"/>
              </a:rPr>
              <a:t>23</a:t>
            </a:r>
            <a:r>
              <a:rPr lang="ja-JP" altLang="en-US" dirty="0">
                <a:latin typeface="Meiryo UI" panose="020B0604030504040204" pitchFamily="50" charset="-128"/>
                <a:ea typeface="Meiryo UI" panose="020B0604030504040204" pitchFamily="50" charset="-128"/>
              </a:rPr>
              <a:t>億ドルの規模に成長・・・・・</a:t>
            </a:r>
          </a:p>
        </p:txBody>
      </p:sp>
      <p:sp>
        <p:nvSpPr>
          <p:cNvPr id="7" name="正方形/長方形 6"/>
          <p:cNvSpPr/>
          <p:nvPr/>
        </p:nvSpPr>
        <p:spPr>
          <a:xfrm>
            <a:off x="1376444" y="5322512"/>
            <a:ext cx="3945311"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https://www.bauhutte.jp/bauhutte-life/e-sports/</a:t>
            </a:r>
            <a:endParaRPr lang="ja-JP" altLang="en-US" sz="1050" dirty="0">
              <a:latin typeface="Meiryo UI" panose="020B0604030504040204" pitchFamily="50" charset="-128"/>
              <a:ea typeface="Meiryo UI" panose="020B0604030504040204" pitchFamily="50" charset="-128"/>
            </a:endParaRPr>
          </a:p>
        </p:txBody>
      </p:sp>
      <p:sp>
        <p:nvSpPr>
          <p:cNvPr id="8" name="正方形/長方形 7"/>
          <p:cNvSpPr/>
          <p:nvPr/>
        </p:nvSpPr>
        <p:spPr>
          <a:xfrm>
            <a:off x="7182526" y="5333270"/>
            <a:ext cx="3945311"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https://www.bauhutte.jp/bauhutte-life/e-sports/</a:t>
            </a:r>
            <a:endParaRPr lang="ja-JP" altLang="en-US" sz="1050" dirty="0">
              <a:latin typeface="Meiryo UI" panose="020B0604030504040204" pitchFamily="50" charset="-128"/>
              <a:ea typeface="Meiryo UI" panose="020B0604030504040204" pitchFamily="50" charset="-128"/>
            </a:endParaRPr>
          </a:p>
        </p:txBody>
      </p:sp>
      <p:sp>
        <p:nvSpPr>
          <p:cNvPr id="9" name="正方形/長方形 8"/>
          <p:cNvSpPr/>
          <p:nvPr/>
        </p:nvSpPr>
        <p:spPr>
          <a:xfrm>
            <a:off x="342899" y="5682858"/>
            <a:ext cx="11351215"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前述のニューロフィードバックやバイオフィードバックなど、脳情報科学の知見を応用し、アスリートの能力向上に使われている。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これを、</a:t>
            </a:r>
            <a:r>
              <a:rPr lang="en-US" altLang="ja-JP" dirty="0">
                <a:latin typeface="Meiryo UI" panose="020B0604030504040204" pitchFamily="50" charset="-128"/>
                <a:ea typeface="Meiryo UI" panose="020B0604030504040204" pitchFamily="50" charset="-128"/>
              </a:rPr>
              <a:t>e</a:t>
            </a:r>
            <a:r>
              <a:rPr lang="ja-JP" altLang="en-US" dirty="0">
                <a:latin typeface="Meiryo UI" panose="020B0604030504040204" pitchFamily="50" charset="-128"/>
                <a:ea typeface="Meiryo UI" panose="020B0604030504040204" pitchFamily="50" charset="-128"/>
              </a:rPr>
              <a:t>スポーツの選手の能力強化に使うのは、今後の適用分野としては、アリかと</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オルガノイドトとの対戦とか。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脳情報科学は、精神疾患の治療などに利用されつつあり、ゲームが人間の能力や学習効果を高めたりする可能性がある。</a:t>
            </a:r>
          </a:p>
        </p:txBody>
      </p:sp>
    </p:spTree>
    <p:extLst>
      <p:ext uri="{BB962C8B-B14F-4D97-AF65-F5344CB8AC3E}">
        <p14:creationId xmlns:p14="http://schemas.microsoft.com/office/powerpoint/2010/main" val="408327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0"/>
            <a:ext cx="12166600" cy="523220"/>
          </a:xfrm>
          <a:prstGeom prst="rect">
            <a:avLst/>
          </a:prstGeom>
          <a:noFill/>
        </p:spPr>
        <p:txBody>
          <a:bodyPr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 </a:t>
            </a:r>
            <a:r>
              <a:rPr lang="ja-JP" altLang="en-US" sz="2800" b="1" dirty="0">
                <a:latin typeface="BIZ UDPゴシック" panose="020B0400000000000000" pitchFamily="50" charset="-128"/>
                <a:ea typeface="BIZ UDPゴシック" panose="020B0400000000000000" pitchFamily="50" charset="-128"/>
              </a:rPr>
              <a:t>現代戦は</a:t>
            </a:r>
            <a:r>
              <a:rPr lang="en-US" altLang="ja-JP" sz="2800" b="1" dirty="0">
                <a:latin typeface="BIZ UDPゴシック" panose="020B0400000000000000" pitchFamily="50" charset="-128"/>
                <a:ea typeface="BIZ UDPゴシック" panose="020B0400000000000000" pitchFamily="50" charset="-128"/>
              </a:rPr>
              <a:t>e</a:t>
            </a:r>
            <a:r>
              <a:rPr lang="ja-JP" altLang="en-US" sz="2800" b="1" dirty="0">
                <a:latin typeface="BIZ UDPゴシック" panose="020B0400000000000000" pitchFamily="50" charset="-128"/>
                <a:ea typeface="BIZ UDPゴシック" panose="020B0400000000000000" pitchFamily="50" charset="-128"/>
              </a:rPr>
              <a:t>スポーツ～階級制を維持したママでは勝てない～</a:t>
            </a:r>
            <a:endParaRPr kumimoji="1" lang="en-US" altLang="ja-JP" sz="2800" b="1" dirty="0">
              <a:latin typeface="BIZ UDPゴシック" panose="020B0400000000000000" pitchFamily="50" charset="-128"/>
              <a:ea typeface="BIZ UDPゴシック" panose="020B0400000000000000" pitchFamily="50" charset="-128"/>
            </a:endParaRPr>
          </a:p>
        </p:txBody>
      </p:sp>
      <p:pic>
        <p:nvPicPr>
          <p:cNvPr id="11" name="図 10">
            <a:extLst>
              <a:ext uri="{FF2B5EF4-FFF2-40B4-BE49-F238E27FC236}">
                <a16:creationId xmlns:a16="http://schemas.microsoft.com/office/drawing/2014/main" id="{AEFBC1BB-3F10-45CF-85CE-CE1F30D89108}"/>
              </a:ext>
            </a:extLst>
          </p:cNvPr>
          <p:cNvPicPr>
            <a:picLocks noChangeAspect="1"/>
          </p:cNvPicPr>
          <p:nvPr/>
        </p:nvPicPr>
        <p:blipFill>
          <a:blip r:embed="rId3"/>
          <a:stretch>
            <a:fillRect/>
          </a:stretch>
        </p:blipFill>
        <p:spPr>
          <a:xfrm>
            <a:off x="584724" y="3654314"/>
            <a:ext cx="4387623" cy="3141254"/>
          </a:xfrm>
          <a:prstGeom prst="rect">
            <a:avLst/>
          </a:prstGeom>
        </p:spPr>
      </p:pic>
      <p:pic>
        <p:nvPicPr>
          <p:cNvPr id="16" name="図 15">
            <a:extLst>
              <a:ext uri="{FF2B5EF4-FFF2-40B4-BE49-F238E27FC236}">
                <a16:creationId xmlns:a16="http://schemas.microsoft.com/office/drawing/2014/main" id="{77121712-5474-4C93-970D-C7BCD3ED0687}"/>
              </a:ext>
            </a:extLst>
          </p:cNvPr>
          <p:cNvPicPr>
            <a:picLocks noChangeAspect="1"/>
          </p:cNvPicPr>
          <p:nvPr/>
        </p:nvPicPr>
        <p:blipFill>
          <a:blip r:embed="rId4"/>
          <a:stretch>
            <a:fillRect/>
          </a:stretch>
        </p:blipFill>
        <p:spPr>
          <a:xfrm>
            <a:off x="5659120" y="607752"/>
            <a:ext cx="4858279" cy="3078059"/>
          </a:xfrm>
          <a:prstGeom prst="rect">
            <a:avLst/>
          </a:prstGeom>
        </p:spPr>
      </p:pic>
      <p:sp>
        <p:nvSpPr>
          <p:cNvPr id="17" name="テキスト ボックス 16">
            <a:extLst>
              <a:ext uri="{FF2B5EF4-FFF2-40B4-BE49-F238E27FC236}">
                <a16:creationId xmlns:a16="http://schemas.microsoft.com/office/drawing/2014/main" id="{7B477DE7-C2F2-4362-981C-86EAE03FA39E}"/>
              </a:ext>
            </a:extLst>
          </p:cNvPr>
          <p:cNvSpPr txBox="1"/>
          <p:nvPr/>
        </p:nvSpPr>
        <p:spPr>
          <a:xfrm>
            <a:off x="5293282" y="3793780"/>
            <a:ext cx="6665038" cy="2862322"/>
          </a:xfrm>
          <a:prstGeom prst="rect">
            <a:avLst/>
          </a:prstGeom>
          <a:noFill/>
        </p:spPr>
        <p:txBody>
          <a:bodyPr wrap="square" rtlCol="0">
            <a:spAutoFit/>
          </a:bodyPr>
          <a:lstStyle/>
          <a:p>
            <a:r>
              <a:rPr lang="en-US" altLang="ja-JP" sz="2000" dirty="0">
                <a:latin typeface="Arial Black" panose="020B0A04020102020204" pitchFamily="34" charset="0"/>
                <a:ea typeface="BIZ UDPゴシック" panose="020B0400000000000000" pitchFamily="50" charset="-128"/>
              </a:rPr>
              <a:t>1</a:t>
            </a:r>
            <a:r>
              <a:rPr kumimoji="1" lang="ja-JP" altLang="en-US" sz="2000" dirty="0">
                <a:latin typeface="Arial Black" panose="020B0A04020102020204" pitchFamily="34" charset="0"/>
                <a:ea typeface="BIZ UDPゴシック" panose="020B0400000000000000" pitchFamily="50" charset="-128"/>
              </a:rPr>
              <a:t>．</a:t>
            </a:r>
            <a:r>
              <a:rPr kumimoji="1" lang="en-US" altLang="ja-JP" sz="2000" dirty="0">
                <a:latin typeface="Arial Black" panose="020B0A04020102020204" pitchFamily="34" charset="0"/>
                <a:ea typeface="BIZ UDPゴシック" panose="020B0400000000000000" pitchFamily="50" charset="-128"/>
              </a:rPr>
              <a:t>Aegis display system(guided missiles)</a:t>
            </a:r>
          </a:p>
          <a:p>
            <a:r>
              <a:rPr lang="en-US" altLang="ja-JP" sz="2000" dirty="0">
                <a:latin typeface="Arial Black" panose="020B0A04020102020204" pitchFamily="34" charset="0"/>
                <a:ea typeface="BIZ UDPゴシック" panose="020B0400000000000000" pitchFamily="50" charset="-128"/>
              </a:rPr>
              <a:t>2.Computer workstations</a:t>
            </a:r>
          </a:p>
          <a:p>
            <a:r>
              <a:rPr kumimoji="1" lang="en-US" altLang="ja-JP" sz="2000" dirty="0">
                <a:latin typeface="Arial Black" panose="020B0A04020102020204" pitchFamily="34" charset="0"/>
                <a:ea typeface="BIZ UDPゴシック" panose="020B0400000000000000" pitchFamily="50" charset="-128"/>
              </a:rPr>
              <a:t>3.Command and control systems</a:t>
            </a:r>
          </a:p>
          <a:p>
            <a:r>
              <a:rPr lang="en-US" altLang="ja-JP" sz="2000" dirty="0">
                <a:latin typeface="Arial Black" panose="020B0A04020102020204" pitchFamily="34" charset="0"/>
                <a:ea typeface="BIZ UDPゴシック" panose="020B0400000000000000" pitchFamily="50" charset="-128"/>
              </a:rPr>
              <a:t>4.Electronic warfare</a:t>
            </a:r>
          </a:p>
          <a:p>
            <a:r>
              <a:rPr lang="en-US" altLang="ja-JP" sz="2000" dirty="0">
                <a:latin typeface="Arial Black" panose="020B0A04020102020204" pitchFamily="34" charset="0"/>
                <a:ea typeface="BIZ UDPゴシック" panose="020B0400000000000000" pitchFamily="50" charset="-128"/>
              </a:rPr>
              <a:t>5.Land attack/gunfire</a:t>
            </a:r>
          </a:p>
          <a:p>
            <a:r>
              <a:rPr lang="en-US" altLang="ja-JP" sz="2000" dirty="0">
                <a:latin typeface="Arial Black" panose="020B0A04020102020204" pitchFamily="34" charset="0"/>
                <a:ea typeface="BIZ UDPゴシック" panose="020B0400000000000000" pitchFamily="50" charset="-128"/>
              </a:rPr>
              <a:t>6.Surface warfare</a:t>
            </a:r>
          </a:p>
          <a:p>
            <a:r>
              <a:rPr lang="en-US" altLang="ja-JP" sz="2000" dirty="0">
                <a:latin typeface="Arial Black" panose="020B0A04020102020204" pitchFamily="34" charset="0"/>
                <a:ea typeface="BIZ UDPゴシック" panose="020B0400000000000000" pitchFamily="50" charset="-128"/>
              </a:rPr>
              <a:t>7.Undersea warfare</a:t>
            </a:r>
          </a:p>
          <a:p>
            <a:r>
              <a:rPr lang="en-US" altLang="ja-JP" sz="2000" dirty="0">
                <a:latin typeface="Arial Black" panose="020B0A04020102020204" pitchFamily="34" charset="0"/>
                <a:ea typeface="BIZ UDPゴシック" panose="020B0400000000000000" pitchFamily="50" charset="-128"/>
              </a:rPr>
              <a:t>8.Air warfare</a:t>
            </a:r>
          </a:p>
          <a:p>
            <a:r>
              <a:rPr lang="en-US" altLang="ja-JP" sz="2000" dirty="0">
                <a:latin typeface="Arial Black" panose="020B0A04020102020204" pitchFamily="34" charset="0"/>
                <a:ea typeface="BIZ UDPゴシック" panose="020B0400000000000000" pitchFamily="50" charset="-128"/>
              </a:rPr>
              <a:t>9.CIWS(point defense antimissile)</a:t>
            </a:r>
          </a:p>
        </p:txBody>
      </p:sp>
      <p:sp>
        <p:nvSpPr>
          <p:cNvPr id="2" name="テキスト ボックス 1">
            <a:extLst>
              <a:ext uri="{FF2B5EF4-FFF2-40B4-BE49-F238E27FC236}">
                <a16:creationId xmlns:a16="http://schemas.microsoft.com/office/drawing/2014/main" id="{552E3297-803A-4FBD-9EC2-F91F5EE77A3C}"/>
              </a:ext>
            </a:extLst>
          </p:cNvPr>
          <p:cNvSpPr txBox="1"/>
          <p:nvPr/>
        </p:nvSpPr>
        <p:spPr>
          <a:xfrm>
            <a:off x="584724" y="3654314"/>
            <a:ext cx="3017520" cy="338554"/>
          </a:xfrm>
          <a:prstGeom prst="rect">
            <a:avLst/>
          </a:prstGeom>
          <a:noFill/>
        </p:spPr>
        <p:txBody>
          <a:bodyPr wrap="square" rtlCol="0">
            <a:spAutoFit/>
          </a:bodyP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イージス艦の戦闘指令所</a:t>
            </a:r>
          </a:p>
        </p:txBody>
      </p:sp>
      <p:pic>
        <p:nvPicPr>
          <p:cNvPr id="11266" name="Picture 2" descr="最強の盾【イージス・システム】索敵→攻撃判断→発射まで全自動化 / 米海軍イージス艦の仕組み - YouTube">
            <a:extLst>
              <a:ext uri="{FF2B5EF4-FFF2-40B4-BE49-F238E27FC236}">
                <a16:creationId xmlns:a16="http://schemas.microsoft.com/office/drawing/2014/main" id="{110E218C-7498-4718-B4FD-ED8CA7080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524" y="607752"/>
            <a:ext cx="3898376" cy="292001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4702283-F9DA-4020-8D8E-CE758DDEA67B}"/>
              </a:ext>
            </a:extLst>
          </p:cNvPr>
          <p:cNvSpPr txBox="1"/>
          <p:nvPr/>
        </p:nvSpPr>
        <p:spPr>
          <a:xfrm>
            <a:off x="1875555" y="607752"/>
            <a:ext cx="1805960" cy="307777"/>
          </a:xfrm>
          <a:prstGeom prst="rect">
            <a:avLst/>
          </a:prstGeom>
          <a:noFill/>
        </p:spPr>
        <p:txBody>
          <a:bodyPr wrap="square" rtlCol="0">
            <a:spAutoFit/>
          </a:bodyPr>
          <a:lstStyle/>
          <a:p>
            <a:pPr algn="ctr"/>
            <a:r>
              <a:rPr lang="ja-JP" altLang="en-US" sz="1400" dirty="0">
                <a:solidFill>
                  <a:schemeClr val="bg1"/>
                </a:solidFill>
                <a:latin typeface="BIZ UDPゴシック" panose="020B0400000000000000" pitchFamily="50" charset="-128"/>
                <a:ea typeface="BIZ UDPゴシック" panose="020B0400000000000000" pitchFamily="50" charset="-128"/>
              </a:rPr>
              <a:t>米軍</a:t>
            </a:r>
            <a:r>
              <a:rPr kumimoji="1" lang="en-US" altLang="ja-JP" sz="1400" dirty="0" err="1">
                <a:solidFill>
                  <a:schemeClr val="bg1"/>
                </a:solidFill>
                <a:latin typeface="BIZ UDPゴシック" panose="020B0400000000000000" pitchFamily="50" charset="-128"/>
                <a:ea typeface="BIZ UDPゴシック" panose="020B0400000000000000" pitchFamily="50" charset="-128"/>
              </a:rPr>
              <a:t>Youtube</a:t>
            </a:r>
            <a:endParaRPr kumimoji="1" lang="ja-JP" altLang="en-US" sz="1400" dirty="0">
              <a:solidFill>
                <a:schemeClr val="bg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48AC2780-2650-476D-96CE-20AABAB14184}"/>
              </a:ext>
            </a:extLst>
          </p:cNvPr>
          <p:cNvSpPr txBox="1"/>
          <p:nvPr/>
        </p:nvSpPr>
        <p:spPr>
          <a:xfrm>
            <a:off x="4864100" y="6632934"/>
            <a:ext cx="2438400"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出所：米国防総省</a:t>
            </a:r>
          </a:p>
        </p:txBody>
      </p:sp>
    </p:spTree>
    <p:extLst>
      <p:ext uri="{BB962C8B-B14F-4D97-AF65-F5344CB8AC3E}">
        <p14:creationId xmlns:p14="http://schemas.microsoft.com/office/powerpoint/2010/main" val="1708066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703AF80-EF76-45E8-820F-C7FA6C2C5124}"/>
              </a:ext>
            </a:extLst>
          </p:cNvPr>
          <p:cNvSpPr txBox="1"/>
          <p:nvPr/>
        </p:nvSpPr>
        <p:spPr>
          <a:xfrm>
            <a:off x="0" y="164580"/>
            <a:ext cx="12192000"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オルガノイド・インテリジェンス搭載のドローン</a:t>
            </a:r>
            <a:endParaRPr lang="en-US" altLang="ja-JP" sz="2800" b="1" dirty="0">
              <a:latin typeface="BIZ UDPゴシック" panose="020B0400000000000000" pitchFamily="50" charset="-128"/>
              <a:ea typeface="BIZ UDPゴシック" panose="020B0400000000000000" pitchFamily="50" charset="-128"/>
            </a:endParaRPr>
          </a:p>
        </p:txBody>
      </p:sp>
      <p:pic>
        <p:nvPicPr>
          <p:cNvPr id="4098" name="Picture 2" descr="ソース画像を表示">
            <a:extLst>
              <a:ext uri="{FF2B5EF4-FFF2-40B4-BE49-F238E27FC236}">
                <a16:creationId xmlns:a16="http://schemas.microsoft.com/office/drawing/2014/main" id="{E02EB6FC-7993-42CF-9E5A-8EA37E7A8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1722"/>
            <a:ext cx="12192000" cy="492601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D796D92-4D19-4926-8510-495A2D9E26B5}"/>
              </a:ext>
            </a:extLst>
          </p:cNvPr>
          <p:cNvSpPr txBox="1"/>
          <p:nvPr/>
        </p:nvSpPr>
        <p:spPr>
          <a:xfrm>
            <a:off x="0" y="6099294"/>
            <a:ext cx="12192000" cy="523220"/>
          </a:xfrm>
          <a:prstGeom prst="rect">
            <a:avLst/>
          </a:prstGeom>
          <a:noFill/>
        </p:spPr>
        <p:txBody>
          <a:bodyPr wrap="square">
            <a:spAutoFit/>
          </a:bodyPr>
          <a:lstStyle/>
          <a:p>
            <a:pPr algn="ctr"/>
            <a:r>
              <a:rPr lang="ja-JP" altLang="en-US" sz="2800" b="1" dirty="0">
                <a:latin typeface="BIZ UDPゴシック" panose="020B0400000000000000" pitchFamily="50" charset="-128"/>
                <a:ea typeface="BIZ UDPゴシック" panose="020B0400000000000000" pitchFamily="50" charset="-128"/>
              </a:rPr>
              <a:t>「バイオ</a:t>
            </a:r>
            <a:r>
              <a:rPr lang="en-US" altLang="ja-JP" sz="2800" b="1" dirty="0">
                <a:latin typeface="BIZ UDPゴシック" panose="020B0400000000000000" pitchFamily="50" charset="-128"/>
                <a:ea typeface="BIZ UDPゴシック" panose="020B0400000000000000" pitchFamily="50" charset="-128"/>
              </a:rPr>
              <a:t>AI</a:t>
            </a:r>
            <a:r>
              <a:rPr lang="ja-JP" altLang="en-US" sz="2800" b="1" dirty="0">
                <a:latin typeface="BIZ UDPゴシック" panose="020B0400000000000000" pitchFamily="50" charset="-128"/>
                <a:ea typeface="BIZ UDPゴシック" panose="020B0400000000000000" pitchFamily="50" charset="-128"/>
              </a:rPr>
              <a:t>」 搭載コマンドドローンによる群コントロール</a:t>
            </a:r>
            <a:endParaRPr kumimoji="1" lang="ja-JP" altLang="en-US" sz="28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74343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703AF80-EF76-45E8-820F-C7FA6C2C5124}"/>
              </a:ext>
            </a:extLst>
          </p:cNvPr>
          <p:cNvSpPr txBox="1"/>
          <p:nvPr/>
        </p:nvSpPr>
        <p:spPr>
          <a:xfrm>
            <a:off x="2313214" y="53062"/>
            <a:ext cx="7565571"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生物模倣兵器とニューロチップ</a:t>
            </a:r>
            <a:endParaRPr kumimoji="1" lang="ja-JP" altLang="en-US" sz="2800" b="1" dirty="0">
              <a:latin typeface="BIZ UDPゴシック" panose="020B0400000000000000" pitchFamily="50" charset="-128"/>
              <a:ea typeface="BIZ UDPゴシック" panose="020B0400000000000000" pitchFamily="50" charset="-128"/>
            </a:endParaRPr>
          </a:p>
        </p:txBody>
      </p:sp>
      <p:pic>
        <p:nvPicPr>
          <p:cNvPr id="2050" name="Picture 2" descr="ソース画像を表示">
            <a:extLst>
              <a:ext uri="{FF2B5EF4-FFF2-40B4-BE49-F238E27FC236}">
                <a16:creationId xmlns:a16="http://schemas.microsoft.com/office/drawing/2014/main" id="{AE2F9091-1B94-4665-9CCF-E39468C2C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44" y="746610"/>
            <a:ext cx="5874321" cy="3629025"/>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F92CC392-48AB-49F2-91F0-94C8B7FE00B3}"/>
              </a:ext>
            </a:extLst>
          </p:cNvPr>
          <p:cNvSpPr txBox="1"/>
          <p:nvPr/>
        </p:nvSpPr>
        <p:spPr>
          <a:xfrm>
            <a:off x="6306195" y="4275534"/>
            <a:ext cx="5794565" cy="1200329"/>
          </a:xfrm>
          <a:prstGeom prst="rect">
            <a:avLst/>
          </a:prstGeom>
          <a:noFill/>
        </p:spPr>
        <p:txBody>
          <a:bodyPr wrap="square">
            <a:spAutoFit/>
          </a:bodyPr>
          <a:lstStyle/>
          <a:p>
            <a:pPr algn="l" latinLnBrk="1">
              <a:buFont typeface="Arial" panose="020B0604020202020204" pitchFamily="34" charset="0"/>
              <a:buChar char="•"/>
            </a:pPr>
            <a:r>
              <a:rPr lang="ja-JP" altLang="en-US" b="0" i="0" dirty="0">
                <a:effectLst/>
                <a:latin typeface="UD デジタル 教科書体 NK-B" panose="02020700000000000000" pitchFamily="18" charset="-128"/>
                <a:ea typeface="UD デジタル 教科書体 NK-B" panose="02020700000000000000" pitchFamily="18" charset="-128"/>
              </a:rPr>
              <a:t>戦場偵察用の小型ドローン「</a:t>
            </a:r>
            <a:r>
              <a:rPr lang="en-US" altLang="ja-JP" b="0" i="0" dirty="0">
                <a:effectLst/>
                <a:latin typeface="UD デジタル 教科書体 NK-B" panose="02020700000000000000" pitchFamily="18" charset="-128"/>
                <a:ea typeface="UD デジタル 教科書体 NK-B" panose="02020700000000000000" pitchFamily="18" charset="-128"/>
              </a:rPr>
              <a:t>Black Hornet PRS</a:t>
            </a:r>
            <a:r>
              <a:rPr lang="ja-JP" altLang="en-US" b="0" i="0" dirty="0">
                <a:effectLst/>
                <a:latin typeface="UD デジタル 教科書体 NK-B" panose="02020700000000000000" pitchFamily="18" charset="-128"/>
                <a:ea typeface="UD デジタル 教科書体 NK-B" panose="02020700000000000000" pitchFamily="18" charset="-128"/>
              </a:rPr>
              <a:t>」</a:t>
            </a:r>
          </a:p>
          <a:p>
            <a:pPr algn="l" latinLnBrk="1">
              <a:buFont typeface="Arial" panose="020B0604020202020204" pitchFamily="34" charset="0"/>
              <a:buChar char="•"/>
            </a:pPr>
            <a:r>
              <a:rPr lang="ja-JP" altLang="en-US" b="0" i="0" dirty="0">
                <a:effectLst/>
                <a:latin typeface="UD デジタル 教科書体 NK-B" panose="02020700000000000000" pitchFamily="18" charset="-128"/>
                <a:ea typeface="UD デジタル 教科書体 NK-B" panose="02020700000000000000" pitchFamily="18" charset="-128"/>
              </a:rPr>
              <a:t>全長</a:t>
            </a:r>
            <a:r>
              <a:rPr lang="en-US" altLang="ja-JP" b="0" i="0" dirty="0">
                <a:effectLst/>
                <a:latin typeface="UD デジタル 教科書体 NK-B" panose="02020700000000000000" pitchFamily="18" charset="-128"/>
                <a:ea typeface="UD デジタル 教科書体 NK-B" panose="02020700000000000000" pitchFamily="18" charset="-128"/>
              </a:rPr>
              <a:t>168mm</a:t>
            </a:r>
            <a:r>
              <a:rPr lang="ja-JP" altLang="en-US" b="0" i="0" dirty="0">
                <a:effectLst/>
                <a:latin typeface="UD デジタル 教科書体 NK-B" panose="02020700000000000000" pitchFamily="18" charset="-128"/>
                <a:ea typeface="UD デジタル 教科書体 NK-B" panose="02020700000000000000" pitchFamily="18" charset="-128"/>
              </a:rPr>
              <a:t>、重量</a:t>
            </a:r>
            <a:r>
              <a:rPr lang="en-US" altLang="ja-JP" b="0" i="0" dirty="0">
                <a:effectLst/>
                <a:latin typeface="UD デジタル 教科書体 NK-B" panose="02020700000000000000" pitchFamily="18" charset="-128"/>
                <a:ea typeface="UD デジタル 教科書体 NK-B" panose="02020700000000000000" pitchFamily="18" charset="-128"/>
              </a:rPr>
              <a:t>33g</a:t>
            </a:r>
            <a:r>
              <a:rPr lang="ja-JP" altLang="en-US" b="0" i="0" dirty="0">
                <a:effectLst/>
                <a:latin typeface="UD デジタル 教科書体 NK-B" panose="02020700000000000000" pitchFamily="18" charset="-128"/>
                <a:ea typeface="UD デジタル 教科書体 NK-B" panose="02020700000000000000" pitchFamily="18" charset="-128"/>
              </a:rPr>
              <a:t>、電気光学式と赤外線のデュアルセンサー搭載</a:t>
            </a:r>
          </a:p>
          <a:p>
            <a:pPr algn="l" latinLnBrk="1">
              <a:buFont typeface="Arial" panose="020B0604020202020204" pitchFamily="34" charset="0"/>
              <a:buChar char="•"/>
            </a:pPr>
            <a:r>
              <a:rPr lang="ja-JP" altLang="en-US" b="0" i="0" dirty="0">
                <a:effectLst/>
                <a:latin typeface="UD デジタル 教科書体 NK-B" panose="02020700000000000000" pitchFamily="18" charset="-128"/>
                <a:ea typeface="UD デジタル 教科書体 NK-B" panose="02020700000000000000" pitchFamily="18" charset="-128"/>
              </a:rPr>
              <a:t>航続時間は約</a:t>
            </a:r>
            <a:r>
              <a:rPr lang="en-US" altLang="ja-JP" b="0" i="0" dirty="0">
                <a:effectLst/>
                <a:latin typeface="UD デジタル 教科書体 NK-B" panose="02020700000000000000" pitchFamily="18" charset="-128"/>
                <a:ea typeface="UD デジタル 教科書体 NK-B" panose="02020700000000000000" pitchFamily="18" charset="-128"/>
              </a:rPr>
              <a:t>25</a:t>
            </a:r>
            <a:r>
              <a:rPr lang="ja-JP" altLang="en-US" b="0" i="0" dirty="0">
                <a:effectLst/>
                <a:latin typeface="UD デジタル 教科書体 NK-B" panose="02020700000000000000" pitchFamily="18" charset="-128"/>
                <a:ea typeface="UD デジタル 教科書体 NK-B" panose="02020700000000000000" pitchFamily="18" charset="-128"/>
              </a:rPr>
              <a:t>分間、最高時速は約</a:t>
            </a:r>
            <a:r>
              <a:rPr lang="en-US" altLang="ja-JP" b="0" i="0" dirty="0">
                <a:effectLst/>
                <a:latin typeface="UD デジタル 教科書体 NK-B" panose="02020700000000000000" pitchFamily="18" charset="-128"/>
                <a:ea typeface="UD デジタル 教科書体 NK-B" panose="02020700000000000000" pitchFamily="18" charset="-128"/>
              </a:rPr>
              <a:t>21.5km</a:t>
            </a:r>
            <a:endParaRPr lang="ja-JP" altLang="en-US" b="0" i="0" dirty="0">
              <a:effectLst/>
              <a:latin typeface="UD デジタル 教科書体 NK-B" panose="02020700000000000000" pitchFamily="18" charset="-128"/>
              <a:ea typeface="UD デジタル 教科書体 NK-B" panose="02020700000000000000" pitchFamily="18" charset="-128"/>
            </a:endParaRPr>
          </a:p>
        </p:txBody>
      </p:sp>
      <p:pic>
        <p:nvPicPr>
          <p:cNvPr id="2052" name="Picture 4" descr="ソース画像を表示">
            <a:extLst>
              <a:ext uri="{FF2B5EF4-FFF2-40B4-BE49-F238E27FC236}">
                <a16:creationId xmlns:a16="http://schemas.microsoft.com/office/drawing/2014/main" id="{8B0855B2-A6A8-4E7C-BEB6-29E1D69D4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8361" y="746610"/>
            <a:ext cx="5801995" cy="345940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30930B84-354B-418A-A205-A5EB4BF93469}"/>
              </a:ext>
            </a:extLst>
          </p:cNvPr>
          <p:cNvSpPr txBox="1"/>
          <p:nvPr/>
        </p:nvSpPr>
        <p:spPr>
          <a:xfrm>
            <a:off x="7567718" y="746610"/>
            <a:ext cx="3271520"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イギリス軍がウクライナ軍に提供。</a:t>
            </a:r>
          </a:p>
        </p:txBody>
      </p:sp>
      <p:pic>
        <p:nvPicPr>
          <p:cNvPr id="3" name="図 2">
            <a:extLst>
              <a:ext uri="{FF2B5EF4-FFF2-40B4-BE49-F238E27FC236}">
                <a16:creationId xmlns:a16="http://schemas.microsoft.com/office/drawing/2014/main" id="{165D2D12-F5C3-4412-861E-5D846D34D4B6}"/>
              </a:ext>
            </a:extLst>
          </p:cNvPr>
          <p:cNvPicPr>
            <a:picLocks noChangeAspect="1"/>
          </p:cNvPicPr>
          <p:nvPr/>
        </p:nvPicPr>
        <p:blipFill>
          <a:blip r:embed="rId5"/>
          <a:stretch>
            <a:fillRect/>
          </a:stretch>
        </p:blipFill>
        <p:spPr>
          <a:xfrm>
            <a:off x="9884" y="4445154"/>
            <a:ext cx="6469840" cy="2262182"/>
          </a:xfrm>
          <a:prstGeom prst="rect">
            <a:avLst/>
          </a:prstGeom>
        </p:spPr>
      </p:pic>
      <p:pic>
        <p:nvPicPr>
          <p:cNvPr id="8" name="Picture 4" descr="SyNAPSE logo2">
            <a:extLst>
              <a:ext uri="{FF2B5EF4-FFF2-40B4-BE49-F238E27FC236}">
                <a16:creationId xmlns:a16="http://schemas.microsoft.com/office/drawing/2014/main" id="{C159FA34-A0E8-485F-9418-16109644F2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83520" y="5646191"/>
            <a:ext cx="1621610" cy="104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テキスト ボックス 9">
            <a:extLst>
              <a:ext uri="{FF2B5EF4-FFF2-40B4-BE49-F238E27FC236}">
                <a16:creationId xmlns:a16="http://schemas.microsoft.com/office/drawing/2014/main" id="{E10429A8-D257-4EB8-942F-B5BFC9B00592}"/>
              </a:ext>
            </a:extLst>
          </p:cNvPr>
          <p:cNvSpPr txBox="1"/>
          <p:nvPr/>
        </p:nvSpPr>
        <p:spPr>
          <a:xfrm>
            <a:off x="7805130" y="5954756"/>
            <a:ext cx="4148910" cy="738664"/>
          </a:xfrm>
          <a:prstGeom prst="rect">
            <a:avLst/>
          </a:prstGeom>
          <a:noFill/>
        </p:spPr>
        <p:txBody>
          <a:bodyPr wrap="square">
            <a:spAutoFit/>
          </a:bodyPr>
          <a:lstStyle/>
          <a:p>
            <a:pPr>
              <a:spcBef>
                <a:spcPct val="0"/>
              </a:spcBef>
              <a:buFont typeface="Wingdings" panose="05000000000000000000" pitchFamily="2" charset="2"/>
              <a:buChar char="u"/>
            </a:pPr>
            <a:r>
              <a:rPr lang="ja-JP" altLang="en-US" sz="1400" dirty="0">
                <a:latin typeface="Meiryo UI" panose="020B0604030504040204" pitchFamily="50" charset="-128"/>
                <a:ea typeface="Meiryo UI" panose="020B0604030504040204" pitchFamily="50" charset="-128"/>
              </a:rPr>
              <a:t>システム動作クロックは</a:t>
            </a:r>
            <a:r>
              <a:rPr lang="en-US" altLang="ja-JP" sz="1400" b="1" dirty="0">
                <a:solidFill>
                  <a:srgbClr val="FF0000"/>
                </a:solidFill>
                <a:latin typeface="Meiryo UI" panose="020B0604030504040204" pitchFamily="50" charset="-128"/>
                <a:ea typeface="Meiryo UI" panose="020B0604030504040204" pitchFamily="50" charset="-128"/>
              </a:rPr>
              <a:t>1kHz</a:t>
            </a:r>
          </a:p>
          <a:p>
            <a:pPr>
              <a:spcBef>
                <a:spcPct val="0"/>
              </a:spcBef>
              <a:buFont typeface="Wingdings" panose="05000000000000000000" pitchFamily="2" charset="2"/>
              <a:buChar char="u"/>
            </a:pPr>
            <a:r>
              <a:rPr lang="ja-JP" altLang="en-US" sz="1400" dirty="0">
                <a:latin typeface="Meiryo UI" panose="020B0604030504040204" pitchFamily="50" charset="-128"/>
                <a:ea typeface="Meiryo UI" panose="020B0604030504040204" pitchFamily="50" charset="-128"/>
              </a:rPr>
              <a:t>消費電力密度は</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平方センチあたり</a:t>
            </a:r>
            <a:r>
              <a:rPr lang="en-US" altLang="ja-JP" sz="1400" b="1" dirty="0">
                <a:solidFill>
                  <a:srgbClr val="FF0000"/>
                </a:solidFill>
                <a:latin typeface="Meiryo UI" panose="020B0604030504040204" pitchFamily="50" charset="-128"/>
                <a:ea typeface="Meiryo UI" panose="020B0604030504040204" pitchFamily="50" charset="-128"/>
              </a:rPr>
              <a:t>20mW</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a:spcBef>
                <a:spcPct val="0"/>
              </a:spcBef>
              <a:buFont typeface="Wingdings" panose="05000000000000000000" pitchFamily="2" charset="2"/>
              <a:buChar char="u"/>
            </a:pPr>
            <a:r>
              <a:rPr lang="ja-JP" altLang="en-US" sz="1400" b="1" dirty="0">
                <a:solidFill>
                  <a:srgbClr val="FF0000"/>
                </a:solidFill>
                <a:latin typeface="Meiryo UI" panose="020B0604030504040204" pitchFamily="50" charset="-128"/>
                <a:ea typeface="Meiryo UI" panose="020B0604030504040204" pitchFamily="50" charset="-128"/>
              </a:rPr>
              <a:t>従来の</a:t>
            </a:r>
            <a:r>
              <a:rPr lang="en-US" altLang="ja-JP" sz="1400" b="1" dirty="0">
                <a:solidFill>
                  <a:srgbClr val="FF0000"/>
                </a:solidFill>
                <a:latin typeface="Meiryo UI" panose="020B0604030504040204" pitchFamily="50" charset="-128"/>
                <a:ea typeface="Meiryo UI" panose="020B0604030504040204" pitchFamily="50" charset="-128"/>
              </a:rPr>
              <a:t>CPU</a:t>
            </a:r>
            <a:r>
              <a:rPr lang="ja-JP" altLang="en-US" sz="1400" b="1" dirty="0">
                <a:solidFill>
                  <a:srgbClr val="FF0000"/>
                </a:solidFill>
                <a:latin typeface="Meiryo UI" panose="020B0604030504040204" pitchFamily="50" charset="-128"/>
                <a:ea typeface="Meiryo UI" panose="020B0604030504040204" pitchFamily="50" charset="-128"/>
              </a:rPr>
              <a:t>の</a:t>
            </a:r>
            <a:r>
              <a:rPr lang="en-US" altLang="ja-JP" sz="1400" b="1" dirty="0">
                <a:solidFill>
                  <a:srgbClr val="FF0000"/>
                </a:solidFill>
                <a:latin typeface="Meiryo UI" panose="020B0604030504040204" pitchFamily="50" charset="-128"/>
                <a:ea typeface="Meiryo UI" panose="020B0604030504040204" pitchFamily="50" charset="-128"/>
              </a:rPr>
              <a:t>1</a:t>
            </a:r>
            <a:r>
              <a:rPr lang="ja-JP" altLang="en-US" sz="1400" b="1" dirty="0">
                <a:solidFill>
                  <a:srgbClr val="FF0000"/>
                </a:solidFill>
                <a:latin typeface="Meiryo UI" panose="020B0604030504040204" pitchFamily="50" charset="-128"/>
                <a:ea typeface="Meiryo UI" panose="020B0604030504040204" pitchFamily="50" charset="-128"/>
              </a:rPr>
              <a:t>／</a:t>
            </a:r>
            <a:r>
              <a:rPr lang="en-US" altLang="ja-JP" sz="1400" b="1" dirty="0">
                <a:solidFill>
                  <a:srgbClr val="FF0000"/>
                </a:solidFill>
                <a:latin typeface="Meiryo UI" panose="020B0604030504040204" pitchFamily="50" charset="-128"/>
                <a:ea typeface="Meiryo UI" panose="020B0604030504040204" pitchFamily="50" charset="-128"/>
              </a:rPr>
              <a:t>200</a:t>
            </a:r>
            <a:r>
              <a:rPr lang="ja-JP" altLang="en-US" sz="1400" b="1" dirty="0">
                <a:solidFill>
                  <a:srgbClr val="FF0000"/>
                </a:solidFill>
                <a:latin typeface="Meiryo UI" panose="020B0604030504040204" pitchFamily="50" charset="-128"/>
                <a:ea typeface="Meiryo UI" panose="020B0604030504040204" pitchFamily="50" charset="-128"/>
              </a:rPr>
              <a:t>と飛躍的な省電力</a:t>
            </a:r>
            <a:r>
              <a:rPr lang="ja-JP" altLang="en-US" sz="1400" dirty="0">
                <a:latin typeface="Meiryo UI" panose="020B0604030504040204" pitchFamily="50" charset="-128"/>
                <a:ea typeface="Meiryo UI" panose="020B0604030504040204" pitchFamily="50" charset="-128"/>
              </a:rPr>
              <a:t>を実現</a:t>
            </a:r>
          </a:p>
        </p:txBody>
      </p:sp>
      <p:sp>
        <p:nvSpPr>
          <p:cNvPr id="11" name="テキスト ボックス 10">
            <a:extLst>
              <a:ext uri="{FF2B5EF4-FFF2-40B4-BE49-F238E27FC236}">
                <a16:creationId xmlns:a16="http://schemas.microsoft.com/office/drawing/2014/main" id="{ABB4F3C9-A9B4-47F0-9820-2448CD23F57A}"/>
              </a:ext>
            </a:extLst>
          </p:cNvPr>
          <p:cNvSpPr txBox="1"/>
          <p:nvPr/>
        </p:nvSpPr>
        <p:spPr>
          <a:xfrm>
            <a:off x="4864100" y="6663414"/>
            <a:ext cx="2438400"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a:t>
            </a:r>
            <a:r>
              <a:rPr kumimoji="1" lang="en-US" altLang="ja-JP" sz="900" dirty="0">
                <a:latin typeface="BIZ UDPゴシック" panose="020B0400000000000000" pitchFamily="50" charset="-128"/>
                <a:ea typeface="BIZ UDPゴシック" panose="020B0400000000000000" pitchFamily="50" charset="-128"/>
              </a:rPr>
              <a:t>DARPA</a:t>
            </a:r>
            <a:r>
              <a:rPr lang="ja-JP" altLang="en-US" sz="900" dirty="0">
                <a:latin typeface="BIZ UDPゴシック" panose="020B0400000000000000" pitchFamily="50" charset="-128"/>
                <a:ea typeface="BIZ UDPゴシック" panose="020B0400000000000000" pitchFamily="50" charset="-128"/>
              </a:rPr>
              <a:t>、</a:t>
            </a:r>
            <a:r>
              <a:rPr lang="en-US" altLang="ja-JP" sz="900" dirty="0">
                <a:latin typeface="BIZ UDPゴシック" panose="020B0400000000000000" pitchFamily="50" charset="-128"/>
                <a:ea typeface="BIZ UDPゴシック" panose="020B0400000000000000" pitchFamily="50" charset="-128"/>
              </a:rPr>
              <a:t>IBM</a:t>
            </a:r>
            <a:endParaRPr kumimoji="1" lang="ja-JP" altLang="en-US" sz="9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9552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589BC15-1DB8-FA55-6D98-1EE1D2F28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75" y="446395"/>
            <a:ext cx="6143625" cy="61436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E86C8C7-B34D-A405-3E68-7F83422A3251}"/>
              </a:ext>
            </a:extLst>
          </p:cNvPr>
          <p:cNvSpPr txBox="1"/>
          <p:nvPr/>
        </p:nvSpPr>
        <p:spPr>
          <a:xfrm>
            <a:off x="108175" y="457546"/>
            <a:ext cx="6143625" cy="184666"/>
          </a:xfrm>
          <a:prstGeom prst="rect">
            <a:avLst/>
          </a:prstGeom>
          <a:noFill/>
        </p:spPr>
        <p:txBody>
          <a:bodyPr wrap="square">
            <a:spAutoFit/>
          </a:bodyPr>
          <a:lstStyle/>
          <a:p>
            <a:pPr algn="ctr"/>
            <a:r>
              <a:rPr lang="en-US" altLang="ja-JP" sz="600" dirty="0">
                <a:solidFill>
                  <a:schemeClr val="bg1"/>
                </a:solidFill>
                <a:latin typeface="BIZ UDPゴシック" panose="020B0400000000000000" pitchFamily="50" charset="-128"/>
                <a:ea typeface="BIZ UDPゴシック" panose="020B0400000000000000" pitchFamily="50" charset="-128"/>
              </a:rPr>
              <a:t>https://www.statnews.com/2022/10/12/human-neurons-implanted-in-rodent-brain-lead-rat-to-water-and-make-it-drink/</a:t>
            </a:r>
            <a:endParaRPr lang="ja-JP" altLang="en-US" sz="600" dirty="0">
              <a:solidFill>
                <a:schemeClr val="bg1"/>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1A9EC5F5-E4DB-D687-960F-21EBEAE57D14}"/>
              </a:ext>
            </a:extLst>
          </p:cNvPr>
          <p:cNvSpPr txBox="1"/>
          <p:nvPr/>
        </p:nvSpPr>
        <p:spPr>
          <a:xfrm>
            <a:off x="2861535" y="6630413"/>
            <a:ext cx="6143625" cy="215444"/>
          </a:xfrm>
          <a:prstGeom prst="rect">
            <a:avLst/>
          </a:prstGeom>
          <a:noFill/>
        </p:spPr>
        <p:txBody>
          <a:bodyPr wrap="square">
            <a:spAutoFit/>
          </a:bodyPr>
          <a:lstStyle/>
          <a:p>
            <a:pPr algn="ctr"/>
            <a:r>
              <a:rPr lang="en-US" altLang="ja-JP" sz="800" dirty="0">
                <a:latin typeface="Amasis MT Pro Medium" panose="02040604050005020304" pitchFamily="18" charset="0"/>
                <a:hlinkClick r:id="rId4">
                  <a:extLst>
                    <a:ext uri="{A12FA001-AC4F-418D-AE19-62706E023703}">
                      <ahyp:hlinkClr xmlns:ahyp="http://schemas.microsoft.com/office/drawing/2018/hyperlinkcolor" val="tx"/>
                    </a:ext>
                  </a:extLst>
                </a:hlinkClick>
              </a:rPr>
              <a:t>https://www.statnews.com/2022/10/12/human-neurons-implanted-in-rodent-brain-lead-rat-to-water-and-make-it-drink/</a:t>
            </a:r>
            <a:r>
              <a:rPr lang="ja-JP" altLang="en-US" sz="800" dirty="0">
                <a:latin typeface="Amasis MT Pro Medium" panose="02040604050005020304" pitchFamily="18" charset="0"/>
              </a:rPr>
              <a:t>　</a:t>
            </a:r>
          </a:p>
        </p:txBody>
      </p:sp>
      <p:sp>
        <p:nvSpPr>
          <p:cNvPr id="2" name="テキスト ボックス 1">
            <a:extLst>
              <a:ext uri="{FF2B5EF4-FFF2-40B4-BE49-F238E27FC236}">
                <a16:creationId xmlns:a16="http://schemas.microsoft.com/office/drawing/2014/main" id="{F875BA6B-EB09-2893-B2D8-668CE2E766E5}"/>
              </a:ext>
            </a:extLst>
          </p:cNvPr>
          <p:cNvSpPr txBox="1"/>
          <p:nvPr/>
        </p:nvSpPr>
        <p:spPr>
          <a:xfrm>
            <a:off x="1672685" y="-15325"/>
            <a:ext cx="8776010" cy="461665"/>
          </a:xfrm>
          <a:prstGeom prst="rect">
            <a:avLst/>
          </a:prstGeom>
          <a:noFill/>
        </p:spPr>
        <p:txBody>
          <a:bodyPr wrap="square" rtlCol="0">
            <a:spAutoFit/>
          </a:bodyPr>
          <a:lstStyle/>
          <a:p>
            <a:r>
              <a:rPr kumimoji="1" lang="ja-JP" altLang="en-US" sz="2400" b="1" dirty="0">
                <a:latin typeface="BIZ UDPゴシック" panose="020B0400000000000000" pitchFamily="50" charset="-128"/>
                <a:ea typeface="BIZ UDPゴシック" panose="020B0400000000000000" pitchFamily="50" charset="-128"/>
              </a:rPr>
              <a:t>ラットの脳にヒト脳オルガノイドを移植＠スタンフォード大学</a:t>
            </a:r>
          </a:p>
        </p:txBody>
      </p:sp>
      <p:sp>
        <p:nvSpPr>
          <p:cNvPr id="4" name="テキスト ボックス 3">
            <a:extLst>
              <a:ext uri="{FF2B5EF4-FFF2-40B4-BE49-F238E27FC236}">
                <a16:creationId xmlns:a16="http://schemas.microsoft.com/office/drawing/2014/main" id="{01FEDC49-6381-E897-D901-1611B3F9DCF2}"/>
              </a:ext>
            </a:extLst>
          </p:cNvPr>
          <p:cNvSpPr txBox="1"/>
          <p:nvPr/>
        </p:nvSpPr>
        <p:spPr>
          <a:xfrm>
            <a:off x="3648570" y="5765274"/>
            <a:ext cx="1449659" cy="646331"/>
          </a:xfrm>
          <a:prstGeom prst="rect">
            <a:avLst/>
          </a:prstGeom>
          <a:noFill/>
        </p:spPr>
        <p:txBody>
          <a:bodyPr wrap="square" rtlCol="0">
            <a:spAutoFit/>
          </a:bodyPr>
          <a:lstStyle/>
          <a:p>
            <a:pPr algn="ctr"/>
            <a:r>
              <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rPr>
              <a:t>ラットの脳</a:t>
            </a:r>
            <a:endParaRPr kumimoji="1" lang="en-US" altLang="ja-JP" dirty="0">
              <a:solidFill>
                <a:schemeClr val="bg1"/>
              </a:solidFill>
              <a:latin typeface="UD デジタル 教科書体 NK-R" panose="02020400000000000000" pitchFamily="18" charset="-128"/>
              <a:ea typeface="UD デジタル 教科書体 NK-R" panose="02020400000000000000" pitchFamily="18" charset="-128"/>
            </a:endParaRPr>
          </a:p>
          <a:p>
            <a:pPr algn="ctr"/>
            <a:r>
              <a:rPr lang="ja-JP" altLang="en-US" dirty="0">
                <a:solidFill>
                  <a:schemeClr val="bg1"/>
                </a:solidFill>
                <a:latin typeface="UD デジタル 教科書体 NK-R" panose="02020400000000000000" pitchFamily="18" charset="-128"/>
                <a:ea typeface="UD デジタル 教科書体 NK-R" panose="02020400000000000000" pitchFamily="18" charset="-128"/>
              </a:rPr>
              <a:t>（ホスト脳）</a:t>
            </a:r>
            <a:endPar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endParaRPr>
          </a:p>
        </p:txBody>
      </p:sp>
      <p:cxnSp>
        <p:nvCxnSpPr>
          <p:cNvPr id="7" name="直線矢印コネクタ 6">
            <a:extLst>
              <a:ext uri="{FF2B5EF4-FFF2-40B4-BE49-F238E27FC236}">
                <a16:creationId xmlns:a16="http://schemas.microsoft.com/office/drawing/2014/main" id="{BF8672A8-0829-7A32-3288-03F1CC1CCA67}"/>
              </a:ext>
            </a:extLst>
          </p:cNvPr>
          <p:cNvCxnSpPr>
            <a:stCxn id="4" idx="0"/>
          </p:cNvCxnSpPr>
          <p:nvPr/>
        </p:nvCxnSpPr>
        <p:spPr>
          <a:xfrm flipH="1" flipV="1">
            <a:off x="4317644" y="5140712"/>
            <a:ext cx="55756" cy="62456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DA18963-3445-23C7-621F-9B6ED37D4F97}"/>
              </a:ext>
            </a:extLst>
          </p:cNvPr>
          <p:cNvSpPr txBox="1"/>
          <p:nvPr/>
        </p:nvSpPr>
        <p:spPr>
          <a:xfrm>
            <a:off x="108175" y="895740"/>
            <a:ext cx="1895707" cy="646331"/>
          </a:xfrm>
          <a:prstGeom prst="rect">
            <a:avLst/>
          </a:prstGeom>
          <a:noFill/>
        </p:spPr>
        <p:txBody>
          <a:bodyPr wrap="square" rtlCol="0">
            <a:spAutoFit/>
          </a:bodyPr>
          <a:lstStyle/>
          <a:p>
            <a:pPr algn="ctr"/>
            <a:r>
              <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rPr>
              <a:t>ヒト脳オルガノイド</a:t>
            </a:r>
            <a:endParaRPr kumimoji="1" lang="en-US" altLang="ja-JP" dirty="0">
              <a:solidFill>
                <a:schemeClr val="bg1"/>
              </a:solidFill>
              <a:latin typeface="UD デジタル 教科書体 NK-R" panose="02020400000000000000" pitchFamily="18" charset="-128"/>
              <a:ea typeface="UD デジタル 教科書体 NK-R" panose="02020400000000000000" pitchFamily="18" charset="-128"/>
            </a:endParaRPr>
          </a:p>
          <a:p>
            <a:pPr algn="ctr"/>
            <a:r>
              <a:rPr lang="ja-JP" altLang="en-US" dirty="0">
                <a:solidFill>
                  <a:schemeClr val="bg1"/>
                </a:solidFill>
                <a:latin typeface="UD デジタル 教科書体 NK-R" panose="02020400000000000000" pitchFamily="18" charset="-128"/>
                <a:ea typeface="UD デジタル 教科書体 NK-R" panose="02020400000000000000" pitchFamily="18" charset="-128"/>
              </a:rPr>
              <a:t>（ゲスト脳）</a:t>
            </a:r>
            <a:endPar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endParaRPr>
          </a:p>
        </p:txBody>
      </p:sp>
      <p:cxnSp>
        <p:nvCxnSpPr>
          <p:cNvPr id="11" name="直線矢印コネクタ 10">
            <a:extLst>
              <a:ext uri="{FF2B5EF4-FFF2-40B4-BE49-F238E27FC236}">
                <a16:creationId xmlns:a16="http://schemas.microsoft.com/office/drawing/2014/main" id="{002DD83A-4991-4471-BC00-062AC9C50976}"/>
              </a:ext>
            </a:extLst>
          </p:cNvPr>
          <p:cNvCxnSpPr>
            <a:stCxn id="9" idx="2"/>
          </p:cNvCxnSpPr>
          <p:nvPr/>
        </p:nvCxnSpPr>
        <p:spPr>
          <a:xfrm>
            <a:off x="1056029" y="1542071"/>
            <a:ext cx="261937" cy="35363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1F627543-6948-4914-AC97-097880F96256}"/>
              </a:ext>
            </a:extLst>
          </p:cNvPr>
          <p:cNvPicPr>
            <a:picLocks noChangeAspect="1"/>
          </p:cNvPicPr>
          <p:nvPr/>
        </p:nvPicPr>
        <p:blipFill>
          <a:blip r:embed="rId5"/>
          <a:stretch>
            <a:fillRect/>
          </a:stretch>
        </p:blipFill>
        <p:spPr>
          <a:xfrm>
            <a:off x="6251801" y="1087763"/>
            <a:ext cx="5896656" cy="890936"/>
          </a:xfrm>
          <a:prstGeom prst="rect">
            <a:avLst/>
          </a:prstGeom>
        </p:spPr>
      </p:pic>
      <p:pic>
        <p:nvPicPr>
          <p:cNvPr id="17" name="図 16">
            <a:extLst>
              <a:ext uri="{FF2B5EF4-FFF2-40B4-BE49-F238E27FC236}">
                <a16:creationId xmlns:a16="http://schemas.microsoft.com/office/drawing/2014/main" id="{99527A85-7C75-49A6-8229-8A642800F64F}"/>
              </a:ext>
            </a:extLst>
          </p:cNvPr>
          <p:cNvPicPr>
            <a:picLocks noChangeAspect="1"/>
          </p:cNvPicPr>
          <p:nvPr/>
        </p:nvPicPr>
        <p:blipFill>
          <a:blip r:embed="rId6"/>
          <a:stretch>
            <a:fillRect/>
          </a:stretch>
        </p:blipFill>
        <p:spPr>
          <a:xfrm>
            <a:off x="6306397" y="2171209"/>
            <a:ext cx="5831173" cy="2515582"/>
          </a:xfrm>
          <a:prstGeom prst="rect">
            <a:avLst/>
          </a:prstGeom>
        </p:spPr>
      </p:pic>
      <p:pic>
        <p:nvPicPr>
          <p:cNvPr id="19" name="図 18">
            <a:extLst>
              <a:ext uri="{FF2B5EF4-FFF2-40B4-BE49-F238E27FC236}">
                <a16:creationId xmlns:a16="http://schemas.microsoft.com/office/drawing/2014/main" id="{62FDA0C2-6990-41A3-B7FB-A21E6745FB91}"/>
              </a:ext>
            </a:extLst>
          </p:cNvPr>
          <p:cNvPicPr>
            <a:picLocks noChangeAspect="1"/>
          </p:cNvPicPr>
          <p:nvPr/>
        </p:nvPicPr>
        <p:blipFill>
          <a:blip r:embed="rId7"/>
          <a:stretch>
            <a:fillRect/>
          </a:stretch>
        </p:blipFill>
        <p:spPr>
          <a:xfrm>
            <a:off x="6306397" y="5018315"/>
            <a:ext cx="5857554" cy="1417752"/>
          </a:xfrm>
          <a:prstGeom prst="rect">
            <a:avLst/>
          </a:prstGeom>
        </p:spPr>
      </p:pic>
    </p:spTree>
    <p:extLst>
      <p:ext uri="{BB962C8B-B14F-4D97-AF65-F5344CB8AC3E}">
        <p14:creationId xmlns:p14="http://schemas.microsoft.com/office/powerpoint/2010/main" val="1741342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Demis</a:t>
            </a:r>
            <a:r>
              <a:rPr lang="ja-JP" altLang="en-US" sz="6000" b="1" dirty="0">
                <a:latin typeface="GungsuhChe" panose="02030609000101010101" pitchFamily="49" charset="-127"/>
                <a:ea typeface="GungsuhChe" panose="02030609000101010101" pitchFamily="49" charset="-127"/>
              </a:rPr>
              <a:t> </a:t>
            </a:r>
            <a:r>
              <a:rPr lang="en-US" altLang="ja-JP" sz="6000" b="1" dirty="0" err="1">
                <a:latin typeface="GungsuhChe" panose="02030609000101010101" pitchFamily="49" charset="-127"/>
                <a:ea typeface="GungsuhChe" panose="02030609000101010101" pitchFamily="49" charset="-127"/>
              </a:rPr>
              <a:t>Hassabis</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6290170" y="1538241"/>
            <a:ext cx="5594801" cy="615553"/>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rPr>
              <a:t>「</a:t>
            </a:r>
            <a:r>
              <a:rPr lang="en-US" altLang="ja-JP" b="1" dirty="0">
                <a:latin typeface="游ゴシック" panose="020B0400000000000000" pitchFamily="50" charset="-128"/>
                <a:ea typeface="游ゴシック" panose="020B0400000000000000" pitchFamily="50" charset="-128"/>
              </a:rPr>
              <a:t>Neuroscience-Inspired Artificial Intelligence</a:t>
            </a:r>
            <a:r>
              <a:rPr lang="ja-JP" altLang="en-US" b="1" dirty="0">
                <a:latin typeface="游ゴシック" panose="020B0400000000000000" pitchFamily="50" charset="-128"/>
                <a:ea typeface="游ゴシック" panose="020B0400000000000000" pitchFamily="50" charset="-128"/>
              </a:rPr>
              <a:t>」</a:t>
            </a:r>
            <a:endParaRPr lang="en-US" altLang="ja-JP" b="1" dirty="0">
              <a:latin typeface="游ゴシック" panose="020B0400000000000000" pitchFamily="50" charset="-128"/>
              <a:ea typeface="游ゴシック" panose="020B0400000000000000" pitchFamily="50" charset="-128"/>
            </a:endParaRPr>
          </a:p>
          <a:p>
            <a:pPr algn="ctr"/>
            <a:r>
              <a:rPr lang="en-US" altLang="ja-JP" sz="1600" dirty="0">
                <a:latin typeface="游ゴシック" panose="020B0400000000000000" pitchFamily="50" charset="-128"/>
                <a:ea typeface="游ゴシック" panose="020B0400000000000000" pitchFamily="50" charset="-128"/>
              </a:rPr>
              <a:t>Neuron 95, July 19, 2017</a:t>
            </a:r>
            <a:endParaRPr lang="ja-JP" altLang="en-US" sz="16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6556729" y="6264016"/>
            <a:ext cx="5262979"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https://www.cell.com/neuron/fulltext/S0896-6273(17)30509-3</a:t>
            </a:r>
            <a:endParaRPr lang="ja-JP" altLang="en-US" sz="1200" dirty="0">
              <a:latin typeface="游ゴシック" panose="020B0400000000000000" pitchFamily="50" charset="-128"/>
              <a:ea typeface="游ゴシック" panose="020B0400000000000000" pitchFamily="50" charset="-128"/>
            </a:endParaRPr>
          </a:p>
        </p:txBody>
      </p:sp>
      <p:sp>
        <p:nvSpPr>
          <p:cNvPr id="6" name="正方形/長方形 5"/>
          <p:cNvSpPr/>
          <p:nvPr/>
        </p:nvSpPr>
        <p:spPr>
          <a:xfrm>
            <a:off x="6379912" y="2111071"/>
            <a:ext cx="5704997" cy="3970318"/>
          </a:xfrm>
          <a:prstGeom prst="rect">
            <a:avLst/>
          </a:prstGeom>
          <a:ln>
            <a:solidFill>
              <a:schemeClr val="tx1"/>
            </a:solidFill>
          </a:ln>
        </p:spPr>
        <p:txBody>
          <a:bodyPr wrap="square">
            <a:spAutoFit/>
          </a:bodyPr>
          <a:lstStyle/>
          <a:p>
            <a:r>
              <a:rPr lang="en-US" altLang="ja-JP" dirty="0">
                <a:latin typeface="游ゴシック" panose="020B0400000000000000" pitchFamily="50" charset="-128"/>
                <a:ea typeface="游ゴシック" panose="020B0400000000000000" pitchFamily="50" charset="-128"/>
              </a:rPr>
              <a:t>The fields of neuroscience and artificial intelligence (AI) have a long and intertwined history. In more recent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times, however, communication and collaboration between the two fields has become less commonplace.</a:t>
            </a:r>
          </a:p>
          <a:p>
            <a:r>
              <a:rPr lang="en-US" altLang="ja-JP" dirty="0">
                <a:latin typeface="游ゴシック" panose="020B0400000000000000" pitchFamily="50" charset="-128"/>
                <a:ea typeface="游ゴシック" panose="020B0400000000000000" pitchFamily="50" charset="-128"/>
              </a:rPr>
              <a:t>In this article, we argue that better understanding biological brains could play a vital role in building intelligent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machines. We survey historical interactions between the AI and neuroscience fields and emphasize current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advances in AI that have been inspired by the study of neural computation in humans and other animals. We</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conclude by highlighting shared themes that may be key for advancing future research in both fields.</a:t>
            </a:r>
            <a:endParaRPr lang="ja-JP" altLang="en-US"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2135718"/>
            <a:ext cx="6288114" cy="3896243"/>
          </a:xfrm>
          <a:prstGeom prst="rect">
            <a:avLst/>
          </a:prstGeom>
        </p:spPr>
      </p:pic>
      <p:sp>
        <p:nvSpPr>
          <p:cNvPr id="8" name="正方形/長方形 7"/>
          <p:cNvSpPr/>
          <p:nvPr/>
        </p:nvSpPr>
        <p:spPr>
          <a:xfrm>
            <a:off x="761996" y="1784462"/>
            <a:ext cx="5246949" cy="369332"/>
          </a:xfrm>
          <a:prstGeom prst="rect">
            <a:avLst/>
          </a:prstGeom>
        </p:spPr>
        <p:txBody>
          <a:bodyPr wrap="none">
            <a:spAutoFit/>
          </a:bodyPr>
          <a:lstStyle/>
          <a:p>
            <a:r>
              <a:rPr lang="en-US" altLang="ja-JP" b="1" dirty="0" err="1">
                <a:latin typeface="游ゴシック" panose="020B0400000000000000" pitchFamily="50" charset="-128"/>
                <a:ea typeface="游ゴシック" panose="020B0400000000000000" pitchFamily="50" charset="-128"/>
              </a:rPr>
              <a:t>Demis</a:t>
            </a:r>
            <a:r>
              <a:rPr lang="en-US" altLang="ja-JP" b="1" dirty="0">
                <a:latin typeface="游ゴシック" panose="020B0400000000000000" pitchFamily="50" charset="-128"/>
                <a:ea typeface="游ゴシック" panose="020B0400000000000000" pitchFamily="50" charset="-128"/>
              </a:rPr>
              <a:t> </a:t>
            </a:r>
            <a:r>
              <a:rPr lang="en-US" altLang="ja-JP" b="1" dirty="0" err="1">
                <a:latin typeface="游ゴシック" panose="020B0400000000000000" pitchFamily="50" charset="-128"/>
                <a:ea typeface="游ゴシック" panose="020B0400000000000000" pitchFamily="50" charset="-128"/>
              </a:rPr>
              <a:t>Hassabis</a:t>
            </a:r>
            <a:r>
              <a:rPr lang="en-US" altLang="ja-JP" dirty="0">
                <a:latin typeface="游ゴシック" panose="020B0400000000000000" pitchFamily="50" charset="-128"/>
                <a:ea typeface="游ゴシック" panose="020B0400000000000000" pitchFamily="50" charset="-128"/>
              </a:rPr>
              <a:t>, the CEO of Google </a:t>
            </a:r>
            <a:r>
              <a:rPr lang="en-US" altLang="ja-JP" dirty="0" err="1">
                <a:latin typeface="游ゴシック" panose="020B0400000000000000" pitchFamily="50" charset="-128"/>
                <a:ea typeface="游ゴシック" panose="020B0400000000000000" pitchFamily="50" charset="-128"/>
              </a:rPr>
              <a:t>DeepMind</a:t>
            </a:r>
            <a:endParaRPr lang="ja-JP" altLang="en-US" dirty="0">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1021488" y="6048605"/>
            <a:ext cx="4281941"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https://www.w3livenews.com/News/ReadArticle</a:t>
            </a:r>
            <a:endParaRPr lang="ja-JP" altLang="en-US" sz="1200"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a:blip r:embed="rId4"/>
          <a:stretch>
            <a:fillRect/>
          </a:stretch>
        </p:blipFill>
        <p:spPr>
          <a:xfrm>
            <a:off x="6379912" y="2103306"/>
            <a:ext cx="5742067" cy="4125680"/>
          </a:xfrm>
          <a:prstGeom prst="rect">
            <a:avLst/>
          </a:prstGeom>
          <a:ln>
            <a:solidFill>
              <a:schemeClr val="tx1"/>
            </a:solidFill>
          </a:ln>
        </p:spPr>
      </p:pic>
      <p:sp>
        <p:nvSpPr>
          <p:cNvPr id="11" name="テキスト ボックス 10"/>
          <p:cNvSpPr txBox="1"/>
          <p:nvPr/>
        </p:nvSpPr>
        <p:spPr>
          <a:xfrm>
            <a:off x="420129" y="3618212"/>
            <a:ext cx="3447535" cy="523220"/>
          </a:xfrm>
          <a:prstGeom prst="rect">
            <a:avLst/>
          </a:prstGeom>
          <a:noFill/>
        </p:spPr>
        <p:txBody>
          <a:bodyPr wrap="square" rtlCol="0">
            <a:spAutoFit/>
          </a:bodyPr>
          <a:lstStyle/>
          <a:p>
            <a:pPr algn="ctr"/>
            <a:r>
              <a:rPr kumimoji="1" lang="ja-JP" altLang="en-US" sz="1400" b="1" dirty="0">
                <a:solidFill>
                  <a:schemeClr val="bg1"/>
                </a:solidFill>
              </a:rPr>
              <a:t>世界的ゲーマーであり、</a:t>
            </a:r>
            <a:endParaRPr kumimoji="1" lang="en-US" altLang="ja-JP" sz="1400" b="1" dirty="0">
              <a:solidFill>
                <a:schemeClr val="bg1"/>
              </a:solidFill>
            </a:endParaRPr>
          </a:p>
          <a:p>
            <a:pPr algn="ctr"/>
            <a:r>
              <a:rPr kumimoji="1" lang="ja-JP" altLang="en-US" sz="1400" b="1" dirty="0">
                <a:solidFill>
                  <a:schemeClr val="bg1"/>
                </a:solidFill>
              </a:rPr>
              <a:t>ゲーム開発者でもある！</a:t>
            </a:r>
          </a:p>
        </p:txBody>
      </p:sp>
      <p:sp>
        <p:nvSpPr>
          <p:cNvPr id="13" name="テキスト ボックス 12"/>
          <p:cNvSpPr txBox="1"/>
          <p:nvPr/>
        </p:nvSpPr>
        <p:spPr>
          <a:xfrm>
            <a:off x="2863273" y="871215"/>
            <a:ext cx="6410036" cy="307777"/>
          </a:xfrm>
          <a:prstGeom prst="rect">
            <a:avLst/>
          </a:prstGeom>
          <a:noFill/>
        </p:spPr>
        <p:txBody>
          <a:bodyPr wrap="square" rtlCol="0">
            <a:spAutoFit/>
          </a:bodyPr>
          <a:lstStyle/>
          <a:p>
            <a:pPr algn="ctr"/>
            <a:r>
              <a:rPr kumimoji="1" lang="en-US" altLang="ja-JP" sz="1400" dirty="0" err="1">
                <a:latin typeface="+mn-ea"/>
              </a:rPr>
              <a:t>DeepMind</a:t>
            </a:r>
            <a:r>
              <a:rPr lang="ja-JP" altLang="en-US" sz="1400" dirty="0">
                <a:latin typeface="+mn-ea"/>
              </a:rPr>
              <a:t>創業者／</a:t>
            </a:r>
            <a:r>
              <a:rPr kumimoji="1" lang="en-US" altLang="ja-JP" sz="1400" dirty="0" err="1">
                <a:latin typeface="+mn-ea"/>
              </a:rPr>
              <a:t>AlphaGo</a:t>
            </a:r>
            <a:r>
              <a:rPr kumimoji="1" lang="ja-JP" altLang="en-US" sz="1400" dirty="0">
                <a:latin typeface="+mn-ea"/>
              </a:rPr>
              <a:t>開発</a:t>
            </a:r>
            <a:r>
              <a:rPr lang="ja-JP" altLang="en-US" sz="1400" dirty="0">
                <a:latin typeface="+mn-ea"/>
              </a:rPr>
              <a:t>者、現在は</a:t>
            </a:r>
            <a:r>
              <a:rPr lang="en-US" altLang="ja-JP" sz="1400" dirty="0">
                <a:latin typeface="+mn-ea"/>
              </a:rPr>
              <a:t>Google </a:t>
            </a:r>
            <a:r>
              <a:rPr lang="en-US" altLang="ja-JP" sz="1400" dirty="0" err="1">
                <a:latin typeface="+mn-ea"/>
              </a:rPr>
              <a:t>DeepMind</a:t>
            </a:r>
            <a:r>
              <a:rPr lang="en-US" altLang="ja-JP" sz="1400" dirty="0">
                <a:latin typeface="+mn-ea"/>
              </a:rPr>
              <a:t> CEO</a:t>
            </a:r>
            <a:endParaRPr kumimoji="1" lang="ja-JP" altLang="en-US" sz="1400" dirty="0">
              <a:latin typeface="+mn-ea"/>
            </a:endParaRPr>
          </a:p>
        </p:txBody>
      </p:sp>
      <p:sp>
        <p:nvSpPr>
          <p:cNvPr id="12" name="正方形/長方形 11"/>
          <p:cNvSpPr/>
          <p:nvPr/>
        </p:nvSpPr>
        <p:spPr>
          <a:xfrm>
            <a:off x="36629" y="6383217"/>
            <a:ext cx="6096000" cy="276999"/>
          </a:xfrm>
          <a:prstGeom prst="rect">
            <a:avLst/>
          </a:prstGeom>
        </p:spPr>
        <p:txBody>
          <a:bodyPr>
            <a:spAutoFit/>
          </a:bodyPr>
          <a:lstStyle/>
          <a:p>
            <a:pPr algn="ctr"/>
            <a:r>
              <a:rPr lang="ja-JP" altLang="en-US" sz="1200" b="1" dirty="0"/>
              <a:t>記憶や想像をつかさどる脳領域である海馬の研究で博士号を持っている脳科学者</a:t>
            </a:r>
          </a:p>
        </p:txBody>
      </p:sp>
    </p:spTree>
    <p:extLst>
      <p:ext uri="{BB962C8B-B14F-4D97-AF65-F5344CB8AC3E}">
        <p14:creationId xmlns:p14="http://schemas.microsoft.com/office/powerpoint/2010/main" val="932069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8813939" y="4130719"/>
            <a:ext cx="3478251" cy="2763668"/>
            <a:chOff x="-135691" y="3775009"/>
            <a:chExt cx="3478251" cy="2763668"/>
          </a:xfrm>
        </p:grpSpPr>
        <p:grpSp>
          <p:nvGrpSpPr>
            <p:cNvPr id="55" name="グループ化 54"/>
            <p:cNvGrpSpPr/>
            <p:nvPr/>
          </p:nvGrpSpPr>
          <p:grpSpPr>
            <a:xfrm>
              <a:off x="-135691" y="3775009"/>
              <a:ext cx="3478251" cy="2508023"/>
              <a:chOff x="-168000" y="3823923"/>
              <a:chExt cx="3478251" cy="2508023"/>
            </a:xfrm>
          </p:grpSpPr>
          <p:pic>
            <p:nvPicPr>
              <p:cNvPr id="47" name="図 46"/>
              <p:cNvPicPr>
                <a:picLocks noChangeAspect="1"/>
              </p:cNvPicPr>
              <p:nvPr/>
            </p:nvPicPr>
            <p:blipFill>
              <a:blip r:embed="rId3"/>
              <a:stretch>
                <a:fillRect/>
              </a:stretch>
            </p:blipFill>
            <p:spPr>
              <a:xfrm>
                <a:off x="120447" y="4255483"/>
                <a:ext cx="2817009" cy="2069845"/>
              </a:xfrm>
              <a:prstGeom prst="rect">
                <a:avLst/>
              </a:prstGeom>
            </p:spPr>
          </p:pic>
          <p:sp>
            <p:nvSpPr>
              <p:cNvPr id="48" name="正方形/長方形 47"/>
              <p:cNvSpPr/>
              <p:nvPr/>
            </p:nvSpPr>
            <p:spPr>
              <a:xfrm>
                <a:off x="971787" y="3823923"/>
                <a:ext cx="1338828" cy="369332"/>
              </a:xfrm>
              <a:prstGeom prst="rect">
                <a:avLst/>
              </a:prstGeom>
            </p:spPr>
            <p:txBody>
              <a:bodyPr wrap="none">
                <a:spAutoFit/>
              </a:bodyPr>
              <a:lstStyle/>
              <a:p>
                <a:r>
                  <a:rPr lang="ja-JP" altLang="en-US" b="1" dirty="0">
                    <a:latin typeface="Meiryo UI" panose="020B0604030504040204" pitchFamily="50" charset="-128"/>
                    <a:ea typeface="Meiryo UI" panose="020B0604030504040204" pitchFamily="50" charset="-128"/>
                  </a:rPr>
                  <a:t>大脳辺縁系</a:t>
                </a:r>
              </a:p>
            </p:txBody>
          </p:sp>
          <p:sp>
            <p:nvSpPr>
              <p:cNvPr id="49" name="テキスト ボックス 48"/>
              <p:cNvSpPr txBox="1"/>
              <p:nvPr/>
            </p:nvSpPr>
            <p:spPr>
              <a:xfrm>
                <a:off x="2260240" y="4261843"/>
                <a:ext cx="811128" cy="254215"/>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帯状回</a:t>
                </a:r>
              </a:p>
            </p:txBody>
          </p:sp>
          <p:sp>
            <p:nvSpPr>
              <p:cNvPr id="50" name="テキスト ボックス 49"/>
              <p:cNvSpPr txBox="1"/>
              <p:nvPr/>
            </p:nvSpPr>
            <p:spPr>
              <a:xfrm>
                <a:off x="2654844" y="4794717"/>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視床</a:t>
                </a:r>
              </a:p>
            </p:txBody>
          </p:sp>
          <p:sp>
            <p:nvSpPr>
              <p:cNvPr id="51" name="テキスト ボックス 50"/>
              <p:cNvSpPr txBox="1"/>
              <p:nvPr/>
            </p:nvSpPr>
            <p:spPr>
              <a:xfrm>
                <a:off x="2745028" y="5646889"/>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海馬</a:t>
                </a:r>
              </a:p>
            </p:txBody>
          </p:sp>
          <p:sp>
            <p:nvSpPr>
              <p:cNvPr id="52" name="テキスト ボックス 51"/>
              <p:cNvSpPr txBox="1"/>
              <p:nvPr/>
            </p:nvSpPr>
            <p:spPr>
              <a:xfrm>
                <a:off x="2650806" y="6078030"/>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偏桃体</a:t>
                </a:r>
              </a:p>
            </p:txBody>
          </p:sp>
          <p:sp>
            <p:nvSpPr>
              <p:cNvPr id="53" name="テキスト ボックス 52"/>
              <p:cNvSpPr txBox="1"/>
              <p:nvPr/>
            </p:nvSpPr>
            <p:spPr>
              <a:xfrm>
                <a:off x="-168000" y="6008753"/>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中隔核</a:t>
                </a:r>
              </a:p>
            </p:txBody>
          </p:sp>
          <p:sp>
            <p:nvSpPr>
              <p:cNvPr id="54" name="テキスト ボックス 53"/>
              <p:cNvSpPr txBox="1"/>
              <p:nvPr/>
            </p:nvSpPr>
            <p:spPr>
              <a:xfrm>
                <a:off x="-58918" y="4991940"/>
                <a:ext cx="496779"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脳弓</a:t>
                </a:r>
                <a:endParaRPr kumimoji="1" lang="ja-JP" altLang="en-US" sz="1050" dirty="0">
                  <a:latin typeface="Meiryo UI" panose="020B0604030504040204" pitchFamily="50" charset="-128"/>
                  <a:ea typeface="Meiryo UI" panose="020B0604030504040204" pitchFamily="50" charset="-128"/>
                </a:endParaRPr>
              </a:p>
            </p:txBody>
          </p:sp>
        </p:grpSp>
        <p:sp>
          <p:nvSpPr>
            <p:cNvPr id="57" name="正方形/長方形 56"/>
            <p:cNvSpPr/>
            <p:nvPr/>
          </p:nvSpPr>
          <p:spPr>
            <a:xfrm>
              <a:off x="552590" y="6323233"/>
              <a:ext cx="2172390" cy="215444"/>
            </a:xfrm>
            <a:prstGeom prst="rect">
              <a:avLst/>
            </a:prstGeom>
          </p:spPr>
          <p:txBody>
            <a:bodyPr wrap="none">
              <a:spAutoFit/>
            </a:bodyPr>
            <a:lstStyle/>
            <a:p>
              <a:r>
                <a:rPr lang="en-US" altLang="ja-JP" sz="800" dirty="0"/>
                <a:t>http://www.akira3132.info/limbic_system.html</a:t>
              </a:r>
              <a:endParaRPr lang="ja-JP" altLang="en-US" sz="800" dirty="0"/>
            </a:p>
          </p:txBody>
        </p:sp>
      </p:gr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4" y="3566421"/>
            <a:ext cx="3750622" cy="3165525"/>
          </a:xfrm>
          <a:prstGeom prst="rect">
            <a:avLst/>
          </a:prstGeom>
        </p:spPr>
      </p:pic>
      <p:sp>
        <p:nvSpPr>
          <p:cNvPr id="5" name="テキスト ボックス 4"/>
          <p:cNvSpPr txBox="1"/>
          <p:nvPr/>
        </p:nvSpPr>
        <p:spPr>
          <a:xfrm>
            <a:off x="4904104" y="2451280"/>
            <a:ext cx="3361739" cy="400110"/>
          </a:xfrm>
          <a:prstGeom prst="rect">
            <a:avLst/>
          </a:prstGeom>
          <a:noFill/>
        </p:spPr>
        <p:txBody>
          <a:bodyPr wrap="square" rtlCol="0">
            <a:spAutoFit/>
          </a:bodyPr>
          <a:lstStyle/>
          <a:p>
            <a:pPr algn="ctr"/>
            <a:r>
              <a:rPr lang="ja-JP" altLang="en-US" sz="2000" b="1" dirty="0">
                <a:solidFill>
                  <a:srgbClr val="C00000"/>
                </a:solidFill>
                <a:latin typeface="Meiryo UI" panose="020B0604030504040204" pitchFamily="50" charset="-128"/>
                <a:ea typeface="Meiryo UI" panose="020B0604030504040204" pitchFamily="50" charset="-128"/>
              </a:rPr>
              <a:t>海馬</a:t>
            </a:r>
            <a:r>
              <a:rPr lang="ja-JP" altLang="en-US" sz="2000" b="1" dirty="0">
                <a:latin typeface="Meiryo UI" panose="020B0604030504040204" pitchFamily="50" charset="-128"/>
                <a:ea typeface="Meiryo UI" panose="020B0604030504040204" pitchFamily="50" charset="-128"/>
              </a:rPr>
              <a:t>：エピソード記憶</a:t>
            </a:r>
            <a:endParaRPr kumimoji="1" lang="ja-JP" altLang="en-US" sz="20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808" y="2843749"/>
            <a:ext cx="5244476" cy="3684060"/>
          </a:xfrm>
          <a:prstGeom prst="rect">
            <a:avLst/>
          </a:prstGeom>
        </p:spPr>
      </p:pic>
      <p:sp>
        <p:nvSpPr>
          <p:cNvPr id="4" name="正方形/長方形 3"/>
          <p:cNvSpPr/>
          <p:nvPr/>
        </p:nvSpPr>
        <p:spPr>
          <a:xfrm>
            <a:off x="4444170" y="6407910"/>
            <a:ext cx="4051130" cy="461665"/>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endParaRPr lang="en-US" altLang="ja-JP" sz="800" dirty="0">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https://www.researchgate.net/figure/Hippocampus-and-associated-structures_fig1_257885087</a:t>
            </a:r>
            <a:endParaRPr lang="ja-JP" altLang="en-US" sz="800" dirty="0">
              <a:latin typeface="Meiryo UI" panose="020B0604030504040204" pitchFamily="50" charset="-128"/>
              <a:ea typeface="Meiryo UI" panose="020B0604030504040204" pitchFamily="50" charset="-128"/>
            </a:endParaRPr>
          </a:p>
        </p:txBody>
      </p:sp>
      <p:sp>
        <p:nvSpPr>
          <p:cNvPr id="7" name="円/楕円 6"/>
          <p:cNvSpPr/>
          <p:nvPr/>
        </p:nvSpPr>
        <p:spPr>
          <a:xfrm>
            <a:off x="1551008" y="5613715"/>
            <a:ext cx="706056" cy="494185"/>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7" idx="0"/>
          </p:cNvCxnSpPr>
          <p:nvPr/>
        </p:nvCxnSpPr>
        <p:spPr>
          <a:xfrm flipV="1">
            <a:off x="1904036" y="5322313"/>
            <a:ext cx="2413329" cy="29140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7" idx="4"/>
          </p:cNvCxnSpPr>
          <p:nvPr/>
        </p:nvCxnSpPr>
        <p:spPr>
          <a:xfrm>
            <a:off x="1904036" y="6107900"/>
            <a:ext cx="2216124" cy="231226"/>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128124" y="6651543"/>
            <a:ext cx="4548851"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https://medicalxpress.com/news/2015-10-role-hippocampus-memory.html</a:t>
            </a:r>
            <a:endParaRPr lang="ja-JP" altLang="en-US" sz="8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445177" y="2297682"/>
            <a:ext cx="2118167" cy="261610"/>
          </a:xfrm>
          <a:prstGeom prst="rect">
            <a:avLst/>
          </a:prstGeom>
          <a:noFill/>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Episodic Memory</a:t>
            </a:r>
            <a:endParaRPr kumimoji="1" lang="ja-JP" altLang="en-US" sz="1100" dirty="0">
              <a:latin typeface="Meiryo UI" panose="020B0604030504040204" pitchFamily="50" charset="-128"/>
              <a:ea typeface="Meiryo UI" panose="020B0604030504040204" pitchFamily="50" charset="-128"/>
            </a:endParaRPr>
          </a:p>
        </p:txBody>
      </p:sp>
      <p:sp>
        <p:nvSpPr>
          <p:cNvPr id="17" name="正方形/長方形 16"/>
          <p:cNvSpPr/>
          <p:nvPr/>
        </p:nvSpPr>
        <p:spPr>
          <a:xfrm>
            <a:off x="-778" y="2788510"/>
            <a:ext cx="5336707" cy="1107996"/>
          </a:xfrm>
          <a:prstGeom prst="rect">
            <a:avLst/>
          </a:prstGeom>
        </p:spPr>
        <p:txBody>
          <a:bodyPr wrap="square">
            <a:spAutoFit/>
          </a:bodyPr>
          <a:lstStyle/>
          <a:p>
            <a:r>
              <a:rPr lang="ja-JP" altLang="en-US" b="1" u="sng" dirty="0">
                <a:latin typeface="Meiryo UI" panose="020B0604030504040204" pitchFamily="50" charset="-128"/>
                <a:ea typeface="Meiryo UI" panose="020B0604030504040204" pitchFamily="50" charset="-128"/>
              </a:rPr>
              <a:t>★エピソード記憶</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Episodic Memory</a:t>
            </a:r>
            <a:r>
              <a:rPr lang="ja-JP" altLang="en-US" sz="12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one-shot encoding</a:t>
            </a:r>
            <a:r>
              <a:rPr lang="ja-JP" altLang="en-US" sz="1600" dirty="0">
                <a:latin typeface="Meiryo UI" panose="020B0604030504040204" pitchFamily="50" charset="-128"/>
                <a:ea typeface="Meiryo UI" panose="020B0604030504040204" pitchFamily="50" charset="-128"/>
              </a:rPr>
              <a:t>とも呼ばれ、たった一度の出来事、経験で、前後の文脈を踏まえた形で一瞬で記憶し、後で思い出し追体験が出来る長期の記憶。</a:t>
            </a:r>
          </a:p>
        </p:txBody>
      </p:sp>
      <p:sp>
        <p:nvSpPr>
          <p:cNvPr id="26" name="テキスト ボックス 25"/>
          <p:cNvSpPr txBox="1"/>
          <p:nvPr/>
        </p:nvSpPr>
        <p:spPr>
          <a:xfrm>
            <a:off x="2897095" y="5964558"/>
            <a:ext cx="580967"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CA2</a:t>
            </a:r>
            <a:endParaRPr kumimoji="1" lang="ja-JP" altLang="en-US" sz="1200" dirty="0">
              <a:latin typeface="Meiryo UI" panose="020B0604030504040204" pitchFamily="50" charset="-128"/>
              <a:ea typeface="Meiryo UI" panose="020B0604030504040204" pitchFamily="50" charset="-128"/>
            </a:endParaRPr>
          </a:p>
        </p:txBody>
      </p:sp>
      <p:cxnSp>
        <p:nvCxnSpPr>
          <p:cNvPr id="28" name="直線矢印コネクタ 27"/>
          <p:cNvCxnSpPr/>
          <p:nvPr/>
        </p:nvCxnSpPr>
        <p:spPr>
          <a:xfrm flipV="1">
            <a:off x="3283373" y="5937239"/>
            <a:ext cx="376046" cy="127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15" y="460115"/>
            <a:ext cx="3793631" cy="2350611"/>
          </a:xfrm>
          <a:prstGeom prst="rect">
            <a:avLst/>
          </a:prstGeom>
        </p:spPr>
      </p:pic>
      <p:pic>
        <p:nvPicPr>
          <p:cNvPr id="33" name="図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7763" y="432393"/>
            <a:ext cx="2571198" cy="1928400"/>
          </a:xfrm>
          <a:prstGeom prst="rect">
            <a:avLst/>
          </a:prstGeom>
        </p:spPr>
      </p:pic>
      <p:sp>
        <p:nvSpPr>
          <p:cNvPr id="34" name="正方形/長方形 33"/>
          <p:cNvSpPr/>
          <p:nvPr/>
        </p:nvSpPr>
        <p:spPr>
          <a:xfrm>
            <a:off x="4105305" y="662358"/>
            <a:ext cx="5429699" cy="646331"/>
          </a:xfrm>
          <a:prstGeom prst="rect">
            <a:avLst/>
          </a:prstGeom>
        </p:spPr>
        <p:txBody>
          <a:bodyPr wrap="square">
            <a:spAutoFit/>
          </a:bodyPr>
          <a:lstStyle/>
          <a:p>
            <a:r>
              <a:rPr lang="en-US" altLang="ja-JP" sz="3600" b="1" u="sng" dirty="0">
                <a:solidFill>
                  <a:srgbClr val="C00000"/>
                </a:solidFill>
                <a:latin typeface="Meiryo UI" panose="020B0604030504040204" pitchFamily="50" charset="-128"/>
                <a:ea typeface="Meiryo UI" panose="020B0604030504040204" pitchFamily="50" charset="-128"/>
              </a:rPr>
              <a:t>DQN</a:t>
            </a:r>
            <a:r>
              <a:rPr lang="ja-JP" altLang="en-US"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深層学習</a:t>
            </a:r>
            <a:r>
              <a:rPr lang="en-US" altLang="ja-JP"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強化学習</a:t>
            </a:r>
            <a:endParaRPr lang="ja-JP" altLang="en-US" sz="2400" b="1" u="sng"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055400" y="1200475"/>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Q-Network</a:t>
            </a:r>
            <a:endParaRPr kumimoji="1" lang="ja-JP" altLang="en-US" sz="105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757136" y="1188607"/>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Learning</a:t>
            </a:r>
            <a:endParaRPr kumimoji="1" lang="ja-JP" altLang="en-US" sz="105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7533961" y="1194040"/>
            <a:ext cx="1876257"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Reinforcement Learning</a:t>
            </a:r>
            <a:endParaRPr kumimoji="1" lang="ja-JP" altLang="en-US" sz="1050" dirty="0">
              <a:latin typeface="Meiryo UI" panose="020B0604030504040204" pitchFamily="50" charset="-128"/>
              <a:ea typeface="Meiryo UI" panose="020B0604030504040204" pitchFamily="50" charset="-128"/>
            </a:endParaRPr>
          </a:p>
        </p:txBody>
      </p:sp>
      <p:sp>
        <p:nvSpPr>
          <p:cNvPr id="38" name="正方形/長方形 37"/>
          <p:cNvSpPr/>
          <p:nvPr/>
        </p:nvSpPr>
        <p:spPr>
          <a:xfrm>
            <a:off x="2930079" y="-13459"/>
            <a:ext cx="6556603" cy="523220"/>
          </a:xfrm>
          <a:prstGeom prst="rect">
            <a:avLst/>
          </a:prstGeom>
        </p:spPr>
        <p:txBody>
          <a:bodyPr wrap="none">
            <a:spAutoFit/>
          </a:bodyPr>
          <a:lstStyle/>
          <a:p>
            <a:r>
              <a:rPr lang="en-US" altLang="ja-JP" sz="2800" dirty="0">
                <a:solidFill>
                  <a:srgbClr val="C00000"/>
                </a:solidFill>
                <a:latin typeface="UD デジタル 教科書体 NK-B" panose="02020700000000000000" pitchFamily="18" charset="-128"/>
                <a:ea typeface="UD デジタル 教科書体 NK-B" panose="02020700000000000000" pitchFamily="18" charset="-128"/>
              </a:rPr>
              <a:t>DeepMind</a:t>
            </a:r>
            <a:r>
              <a:rPr lang="ja-JP" altLang="en-US" sz="2800" dirty="0">
                <a:solidFill>
                  <a:srgbClr val="002060"/>
                </a:solidFill>
                <a:latin typeface="UD デジタル 教科書体 NK-B" panose="02020700000000000000" pitchFamily="18" charset="-128"/>
                <a:ea typeface="UD デジタル 教科書体 NK-B" panose="02020700000000000000" pitchFamily="18" charset="-128"/>
              </a:rPr>
              <a:t>の</a:t>
            </a:r>
            <a:r>
              <a:rPr lang="en-US" altLang="ja-JP" sz="2800" dirty="0" err="1">
                <a:latin typeface="UD デジタル 教科書体 NK-B" panose="02020700000000000000" pitchFamily="18" charset="-128"/>
                <a:ea typeface="UD デジタル 教科書体 NK-B" panose="02020700000000000000" pitchFamily="18" charset="-128"/>
              </a:rPr>
              <a:t>Demis</a:t>
            </a:r>
            <a:r>
              <a:rPr lang="en-US" altLang="ja-JP" sz="2800" dirty="0">
                <a:latin typeface="UD デジタル 教科書体 NK-B" panose="02020700000000000000" pitchFamily="18" charset="-128"/>
                <a:ea typeface="UD デジタル 教科書体 NK-B" panose="02020700000000000000" pitchFamily="18" charset="-128"/>
              </a:rPr>
              <a:t> Hassabis</a:t>
            </a:r>
            <a:r>
              <a:rPr lang="ja-JP" altLang="en-US" sz="2800" dirty="0">
                <a:solidFill>
                  <a:srgbClr val="002060"/>
                </a:solidFill>
                <a:latin typeface="UD デジタル 教科書体 NK-B" panose="02020700000000000000" pitchFamily="18" charset="-128"/>
                <a:ea typeface="UD デジタル 教科書体 NK-B" panose="02020700000000000000" pitchFamily="18" charset="-128"/>
              </a:rPr>
              <a:t>に注目！</a:t>
            </a:r>
          </a:p>
        </p:txBody>
      </p:sp>
      <p:sp>
        <p:nvSpPr>
          <p:cNvPr id="39" name="正方形/長方形 38"/>
          <p:cNvSpPr/>
          <p:nvPr/>
        </p:nvSpPr>
        <p:spPr>
          <a:xfrm>
            <a:off x="3977946" y="1456671"/>
            <a:ext cx="5450165" cy="523220"/>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Google </a:t>
            </a:r>
            <a:r>
              <a:rPr lang="en-US" altLang="ja-JP" sz="1400" dirty="0" err="1">
                <a:latin typeface="Meiryo UI" panose="020B0604030504040204" pitchFamily="50" charset="-128"/>
                <a:ea typeface="Meiryo UI" panose="020B0604030504040204" pitchFamily="50" charset="-128"/>
              </a:rPr>
              <a:t>DeepMind</a:t>
            </a:r>
            <a:r>
              <a:rPr lang="ja-JP" altLang="en-US" sz="1400" dirty="0">
                <a:latin typeface="Meiryo UI" panose="020B0604030504040204" pitchFamily="50" charset="-128"/>
                <a:ea typeface="Meiryo UI" panose="020B0604030504040204" pitchFamily="50" charset="-128"/>
              </a:rPr>
              <a:t>が、エピソード記憶を適用し、圧倒的な学習能力を得ることを短期で可能とした！それが「</a:t>
            </a:r>
            <a:r>
              <a:rPr lang="en-US" altLang="ja-JP" sz="1400" b="1" u="sng" dirty="0">
                <a:solidFill>
                  <a:srgbClr val="C00000"/>
                </a:solidFill>
                <a:latin typeface="Meiryo UI" panose="020B0604030504040204" pitchFamily="50" charset="-128"/>
                <a:ea typeface="Meiryo UI" panose="020B0604030504040204" pitchFamily="50" charset="-128"/>
              </a:rPr>
              <a:t>DQN</a:t>
            </a:r>
            <a:r>
              <a:rPr lang="ja-JP" altLang="en-US" sz="1400" dirty="0">
                <a:latin typeface="Meiryo UI" panose="020B0604030504040204" pitchFamily="50" charset="-128"/>
                <a:ea typeface="Meiryo UI" panose="020B0604030504040204" pitchFamily="50" charset="-128"/>
              </a:rPr>
              <a:t>」である！！</a:t>
            </a:r>
          </a:p>
        </p:txBody>
      </p:sp>
      <p:sp>
        <p:nvSpPr>
          <p:cNvPr id="40" name="正方形/長方形 39"/>
          <p:cNvSpPr/>
          <p:nvPr/>
        </p:nvSpPr>
        <p:spPr>
          <a:xfrm>
            <a:off x="10873795" y="2311389"/>
            <a:ext cx="1532893"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Nicovideo.jp</a:t>
            </a:r>
            <a:endParaRPr lang="ja-JP" altLang="en-US" sz="800" dirty="0">
              <a:latin typeface="Meiryo UI" panose="020B0604030504040204" pitchFamily="50" charset="-128"/>
              <a:ea typeface="Meiryo UI" panose="020B0604030504040204" pitchFamily="50" charset="-128"/>
            </a:endParaRPr>
          </a:p>
        </p:txBody>
      </p:sp>
      <p:sp>
        <p:nvSpPr>
          <p:cNvPr id="43" name="正方形/長方形 42"/>
          <p:cNvSpPr/>
          <p:nvPr/>
        </p:nvSpPr>
        <p:spPr>
          <a:xfrm>
            <a:off x="3971719" y="1905267"/>
            <a:ext cx="5432272" cy="230832"/>
          </a:xfrm>
          <a:prstGeom prst="rect">
            <a:avLst/>
          </a:prstGeom>
        </p:spPr>
        <p:txBody>
          <a:bodyPr wrap="square">
            <a:spAutoFit/>
          </a:bodyPr>
          <a:lstStyle/>
          <a:p>
            <a:r>
              <a:rPr lang="en-US" altLang="ja-JP" sz="900" dirty="0" err="1">
                <a:latin typeface="Meiryo UI" panose="020B0604030504040204" pitchFamily="50" charset="-128"/>
                <a:ea typeface="Meiryo UI" panose="020B0604030504040204" pitchFamily="50" charset="-128"/>
              </a:rPr>
              <a:t>Humanlevel</a:t>
            </a:r>
            <a:r>
              <a:rPr lang="en-US" altLang="ja-JP" sz="900" dirty="0">
                <a:latin typeface="Meiryo UI" panose="020B0604030504040204" pitchFamily="50" charset="-128"/>
                <a:ea typeface="Meiryo UI" panose="020B0604030504040204" pitchFamily="50" charset="-128"/>
              </a:rPr>
              <a:t> control through deep reinforcement learning. Nature</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 518, 529–533.</a:t>
            </a:r>
            <a:endParaRPr lang="ja-JP" altLang="en-US" sz="900" dirty="0">
              <a:latin typeface="Meiryo UI" panose="020B0604030504040204" pitchFamily="50" charset="-128"/>
              <a:ea typeface="Meiryo UI" panose="020B0604030504040204" pitchFamily="50" charset="-128"/>
            </a:endParaRPr>
          </a:p>
        </p:txBody>
      </p:sp>
      <p:pic>
        <p:nvPicPr>
          <p:cNvPr id="44" name="図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6564" y="425329"/>
            <a:ext cx="2583944" cy="1935464"/>
          </a:xfrm>
          <a:prstGeom prst="rect">
            <a:avLst/>
          </a:prstGeom>
        </p:spPr>
      </p:pic>
      <p:sp>
        <p:nvSpPr>
          <p:cNvPr id="45" name="正方形/長方形 44"/>
          <p:cNvSpPr/>
          <p:nvPr/>
        </p:nvSpPr>
        <p:spPr>
          <a:xfrm>
            <a:off x="10082231" y="166426"/>
            <a:ext cx="1104790"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Atari 2600</a:t>
            </a:r>
            <a:endParaRPr lang="ja-JP" altLang="en-US"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8675247" y="2651335"/>
            <a:ext cx="3516753" cy="1384995"/>
          </a:xfrm>
          <a:prstGeom prst="rect">
            <a:avLst/>
          </a:prstGeom>
        </p:spPr>
        <p:txBody>
          <a:bodyPr wrap="square">
            <a:spAutoFit/>
          </a:bodyPr>
          <a:lstStyle/>
          <a:p>
            <a:r>
              <a:rPr lang="ja-JP" altLang="en-US" sz="1200" dirty="0">
                <a:solidFill>
                  <a:srgbClr val="000000"/>
                </a:solidFill>
                <a:latin typeface="Meiryo UI" panose="020B0604030504040204" pitchFamily="50" charset="-128"/>
                <a:ea typeface="Meiryo UI" panose="020B0604030504040204" pitchFamily="50" charset="-128"/>
              </a:rPr>
              <a:t>記憶に関わる神経回路は</a:t>
            </a:r>
            <a:r>
              <a:rPr lang="en-US" altLang="ja-JP" sz="1200" dirty="0" err="1">
                <a:solidFill>
                  <a:srgbClr val="000000"/>
                </a:solidFill>
                <a:latin typeface="Meiryo UI" panose="020B0604030504040204" pitchFamily="50" charset="-128"/>
                <a:ea typeface="Meiryo UI" panose="020B0604030504040204" pitchFamily="50" charset="-128"/>
              </a:rPr>
              <a:t>Papez</a:t>
            </a:r>
            <a:r>
              <a:rPr lang="ja-JP" altLang="en-US" sz="1200" dirty="0">
                <a:solidFill>
                  <a:srgbClr val="000000"/>
                </a:solidFill>
                <a:latin typeface="Meiryo UI" panose="020B0604030504040204" pitchFamily="50" charset="-128"/>
                <a:ea typeface="Meiryo UI" panose="020B0604030504040204" pitchFamily="50" charset="-128"/>
              </a:rPr>
              <a:t>回路と呼ばれている。帯状回が興奮する事で海馬 → 海馬采・脳弓 → 乳頭体（乳頭体視床路を通る）→ 視床前核 → 帯状回 → 海馬傍回 → 海馬体を結ぶ経路で持続的に興奮する事で情動が生まれ記憶に関与する事が知られている。</a:t>
            </a:r>
            <a:r>
              <a:rPr lang="en-US" altLang="ja-JP" sz="1200" dirty="0">
                <a:solidFill>
                  <a:srgbClr val="000000"/>
                </a:solidFill>
                <a:latin typeface="Meiryo UI" panose="020B0604030504040204" pitchFamily="50" charset="-128"/>
                <a:ea typeface="Meiryo UI" panose="020B0604030504040204" pitchFamily="50" charset="-128"/>
              </a:rPr>
              <a:t>(</a:t>
            </a:r>
            <a:r>
              <a:rPr lang="ja-JP" altLang="en-US" sz="1200" dirty="0">
                <a:solidFill>
                  <a:srgbClr val="000000"/>
                </a:solidFill>
                <a:latin typeface="Meiryo UI" panose="020B0604030504040204" pitchFamily="50" charset="-128"/>
                <a:ea typeface="Meiryo UI" panose="020B0604030504040204" pitchFamily="50" charset="-128"/>
              </a:rPr>
              <a:t>パペッツ回路）情動・本能などに関与するほか、恐怖・攻撃・性行動・快楽反応にも関与。</a:t>
            </a:r>
            <a:endParaRPr lang="ja-JP" altLang="en-US" sz="1200" dirty="0">
              <a:latin typeface="Meiryo UI" panose="020B0604030504040204" pitchFamily="50" charset="-128"/>
              <a:ea typeface="Meiryo UI" panose="020B0604030504040204" pitchFamily="50" charset="-128"/>
            </a:endParaRPr>
          </a:p>
        </p:txBody>
      </p:sp>
      <p:sp>
        <p:nvSpPr>
          <p:cNvPr id="16" name="円/楕円 15"/>
          <p:cNvSpPr/>
          <p:nvPr/>
        </p:nvSpPr>
        <p:spPr>
          <a:xfrm>
            <a:off x="6063062" y="3699052"/>
            <a:ext cx="1737813" cy="1504697"/>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flipV="1">
            <a:off x="7851255" y="4340507"/>
            <a:ext cx="2161526" cy="306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599118" y="6126003"/>
            <a:ext cx="657946" cy="369332"/>
          </a:xfrm>
          <a:prstGeom prst="rect">
            <a:avLst/>
          </a:prstGeom>
          <a:noFill/>
        </p:spPr>
        <p:txBody>
          <a:bodyPr wrap="square" rtlCol="0">
            <a:spAutoFit/>
          </a:bodyPr>
          <a:lstStyle/>
          <a:p>
            <a:r>
              <a:rPr kumimoji="1" lang="ja-JP" altLang="en-US" b="1" dirty="0">
                <a:solidFill>
                  <a:srgbClr val="C00000"/>
                </a:solidFill>
                <a:latin typeface="Meiryo UI" panose="020B0604030504040204" pitchFamily="50" charset="-128"/>
                <a:ea typeface="Meiryo UI" panose="020B0604030504040204" pitchFamily="50" charset="-128"/>
              </a:rPr>
              <a:t>海馬</a:t>
            </a:r>
          </a:p>
        </p:txBody>
      </p:sp>
      <p:sp>
        <p:nvSpPr>
          <p:cNvPr id="30" name="正方形/長方形 29"/>
          <p:cNvSpPr/>
          <p:nvPr/>
        </p:nvSpPr>
        <p:spPr>
          <a:xfrm>
            <a:off x="10052025" y="4368191"/>
            <a:ext cx="1205779" cy="276999"/>
          </a:xfrm>
          <a:prstGeom prst="rect">
            <a:avLst/>
          </a:prstGeom>
        </p:spPr>
        <p:txBody>
          <a:bodyPr wrap="none">
            <a:spAutoFit/>
          </a:bodyPr>
          <a:lstStyle/>
          <a:p>
            <a:r>
              <a:rPr lang="en-US" altLang="ja-JP" sz="1200" dirty="0">
                <a:latin typeface="Meiryo UI" panose="020B0604030504040204" pitchFamily="50" charset="-128"/>
                <a:ea typeface="Meiryo UI" panose="020B0604030504040204" pitchFamily="50" charset="-128"/>
              </a:rPr>
              <a:t>limbic system</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3834732" y="6396207"/>
            <a:ext cx="580967" cy="276999"/>
          </a:xfrm>
          <a:prstGeom prst="rect">
            <a:avLst/>
          </a:prstGeom>
          <a:solidFill>
            <a:schemeClr val="bg1"/>
          </a:solid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CA3</a:t>
            </a:r>
            <a:endParaRPr kumimoji="1" lang="ja-JP" altLang="en-US" sz="12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23915" y="6156781"/>
            <a:ext cx="1160106"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脳内</a:t>
            </a:r>
            <a:r>
              <a:rPr kumimoji="1" lang="en-US" altLang="ja-JP" sz="1600" b="1" dirty="0">
                <a:latin typeface="Meiryo UI" panose="020B0604030504040204" pitchFamily="50" charset="-128"/>
                <a:ea typeface="Meiryo UI" panose="020B0604030504040204" pitchFamily="50" charset="-128"/>
              </a:rPr>
              <a:t>GPS</a:t>
            </a:r>
            <a:endParaRPr kumimoji="1" lang="ja-JP" altLang="en-US" sz="16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0616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Demis</a:t>
            </a:r>
            <a:r>
              <a:rPr lang="ja-JP" altLang="en-US" sz="6000" b="1" dirty="0">
                <a:latin typeface="GungsuhChe" panose="02030609000101010101" pitchFamily="49" charset="-127"/>
                <a:ea typeface="GungsuhChe" panose="02030609000101010101" pitchFamily="49" charset="-127"/>
              </a:rPr>
              <a:t> </a:t>
            </a:r>
            <a:r>
              <a:rPr lang="en-US" altLang="ja-JP" sz="6000" b="1" dirty="0" err="1">
                <a:latin typeface="GungsuhChe" panose="02030609000101010101" pitchFamily="49" charset="-127"/>
                <a:ea typeface="GungsuhChe" panose="02030609000101010101" pitchFamily="49" charset="-127"/>
              </a:rPr>
              <a:t>Hassabis</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3" name="テキスト ボックス 12"/>
          <p:cNvSpPr txBox="1"/>
          <p:nvPr/>
        </p:nvSpPr>
        <p:spPr>
          <a:xfrm>
            <a:off x="2863273" y="871215"/>
            <a:ext cx="6410036" cy="307777"/>
          </a:xfrm>
          <a:prstGeom prst="rect">
            <a:avLst/>
          </a:prstGeom>
          <a:noFill/>
        </p:spPr>
        <p:txBody>
          <a:bodyPr wrap="square" rtlCol="0">
            <a:spAutoFit/>
          </a:bodyPr>
          <a:lstStyle/>
          <a:p>
            <a:pPr algn="ctr"/>
            <a:r>
              <a:rPr kumimoji="1" lang="en-US" altLang="ja-JP" sz="1400" dirty="0" err="1">
                <a:latin typeface="+mn-ea"/>
              </a:rPr>
              <a:t>DeepMind</a:t>
            </a:r>
            <a:r>
              <a:rPr lang="ja-JP" altLang="en-US" sz="1400" dirty="0">
                <a:latin typeface="+mn-ea"/>
              </a:rPr>
              <a:t>創業者／</a:t>
            </a:r>
            <a:r>
              <a:rPr kumimoji="1" lang="en-US" altLang="ja-JP" sz="1400" dirty="0" err="1">
                <a:latin typeface="+mn-ea"/>
              </a:rPr>
              <a:t>AlphaGo</a:t>
            </a:r>
            <a:r>
              <a:rPr kumimoji="1" lang="ja-JP" altLang="en-US" sz="1400" dirty="0">
                <a:latin typeface="+mn-ea"/>
              </a:rPr>
              <a:t>開発</a:t>
            </a:r>
            <a:r>
              <a:rPr lang="ja-JP" altLang="en-US" sz="1400" dirty="0">
                <a:latin typeface="+mn-ea"/>
              </a:rPr>
              <a:t>者、現在は</a:t>
            </a:r>
            <a:r>
              <a:rPr lang="en-US" altLang="ja-JP" sz="1400" dirty="0">
                <a:latin typeface="+mn-ea"/>
              </a:rPr>
              <a:t>Google </a:t>
            </a:r>
            <a:r>
              <a:rPr lang="en-US" altLang="ja-JP" sz="1400" dirty="0" err="1">
                <a:latin typeface="+mn-ea"/>
              </a:rPr>
              <a:t>DeepMind</a:t>
            </a:r>
            <a:r>
              <a:rPr lang="en-US" altLang="ja-JP" sz="1400" dirty="0">
                <a:latin typeface="+mn-ea"/>
              </a:rPr>
              <a:t> CEO</a:t>
            </a:r>
            <a:endParaRPr kumimoji="1" lang="ja-JP" altLang="en-US" sz="1400" dirty="0">
              <a:latin typeface="+mn-ea"/>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2" y="2585111"/>
            <a:ext cx="2793651" cy="3530159"/>
          </a:xfrm>
          <a:prstGeom prst="rect">
            <a:avLst/>
          </a:prstGeom>
        </p:spPr>
      </p:pic>
      <p:sp>
        <p:nvSpPr>
          <p:cNvPr id="5" name="正方形/長方形 4"/>
          <p:cNvSpPr/>
          <p:nvPr/>
        </p:nvSpPr>
        <p:spPr>
          <a:xfrm>
            <a:off x="819967" y="2215779"/>
            <a:ext cx="2496196" cy="369332"/>
          </a:xfrm>
          <a:prstGeom prst="rect">
            <a:avLst/>
          </a:prstGeom>
        </p:spPr>
        <p:txBody>
          <a:bodyPr wrap="none">
            <a:spAutoFit/>
          </a:bodyPr>
          <a:lstStyle/>
          <a:p>
            <a:r>
              <a:rPr lang="en-US" altLang="ja-JP" dirty="0">
                <a:latin typeface="+mn-ea"/>
              </a:rPr>
              <a:t>Syndicate (video game)</a:t>
            </a:r>
            <a:endParaRPr lang="ja-JP" altLang="en-US" dirty="0">
              <a:latin typeface="+mn-ea"/>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618" y="2585111"/>
            <a:ext cx="3437702" cy="2578277"/>
          </a:xfrm>
          <a:prstGeom prst="rect">
            <a:avLst/>
          </a:prstGeom>
        </p:spPr>
      </p:pic>
      <p:sp>
        <p:nvSpPr>
          <p:cNvPr id="8" name="正方形/長方形 7"/>
          <p:cNvSpPr/>
          <p:nvPr/>
        </p:nvSpPr>
        <p:spPr>
          <a:xfrm>
            <a:off x="4570081" y="2237116"/>
            <a:ext cx="1524776" cy="369332"/>
          </a:xfrm>
          <a:prstGeom prst="rect">
            <a:avLst/>
          </a:prstGeom>
        </p:spPr>
        <p:txBody>
          <a:bodyPr wrap="none">
            <a:spAutoFit/>
          </a:bodyPr>
          <a:lstStyle/>
          <a:p>
            <a:r>
              <a:rPr lang="en-US" altLang="ja-JP" dirty="0">
                <a:latin typeface="+mn-ea"/>
              </a:rPr>
              <a:t>Theme PARK</a:t>
            </a:r>
            <a:endParaRPr lang="ja-JP" altLang="en-US" dirty="0">
              <a:latin typeface="+mn-ea"/>
            </a:endParaRPr>
          </a:p>
        </p:txBody>
      </p:sp>
      <p:sp>
        <p:nvSpPr>
          <p:cNvPr id="9" name="正方形/長方形 8"/>
          <p:cNvSpPr/>
          <p:nvPr/>
        </p:nvSpPr>
        <p:spPr>
          <a:xfrm>
            <a:off x="3627286" y="5188217"/>
            <a:ext cx="3437702" cy="923330"/>
          </a:xfrm>
          <a:prstGeom prst="rect">
            <a:avLst/>
          </a:prstGeom>
        </p:spPr>
        <p:txBody>
          <a:bodyPr wrap="square">
            <a:spAutoFit/>
          </a:bodyPr>
          <a:lstStyle/>
          <a:p>
            <a:r>
              <a:rPr lang="ja-JP" altLang="en-US" dirty="0">
                <a:latin typeface="+mn-ea"/>
              </a:rPr>
              <a:t>ハサビスは、</a:t>
            </a:r>
            <a:r>
              <a:rPr lang="en-US" altLang="ja-JP" dirty="0">
                <a:latin typeface="+mn-ea"/>
              </a:rPr>
              <a:t>16</a:t>
            </a:r>
            <a:r>
              <a:rPr lang="ja-JP" altLang="en-US" dirty="0">
                <a:latin typeface="+mn-ea"/>
              </a:rPr>
              <a:t>歳で箱庭ゲーム「テーマパーク」のデザインとリードプログラマとして活躍。</a:t>
            </a:r>
          </a:p>
        </p:txBody>
      </p:sp>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9544" y="2492016"/>
            <a:ext cx="2764465" cy="2764465"/>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1671" y="2492016"/>
            <a:ext cx="2095500" cy="2990850"/>
          </a:xfrm>
          <a:prstGeom prst="rect">
            <a:avLst/>
          </a:prstGeom>
        </p:spPr>
      </p:pic>
      <p:sp>
        <p:nvSpPr>
          <p:cNvPr id="12" name="正方形/長方形 11"/>
          <p:cNvSpPr/>
          <p:nvPr/>
        </p:nvSpPr>
        <p:spPr>
          <a:xfrm>
            <a:off x="9781671" y="2050207"/>
            <a:ext cx="2084225" cy="523220"/>
          </a:xfrm>
          <a:prstGeom prst="rect">
            <a:avLst/>
          </a:prstGeom>
        </p:spPr>
        <p:txBody>
          <a:bodyPr wrap="none">
            <a:spAutoFit/>
          </a:bodyPr>
          <a:lstStyle/>
          <a:p>
            <a:r>
              <a:rPr lang="en-US" altLang="ja-JP" sz="1400" dirty="0">
                <a:latin typeface="+mn-ea"/>
              </a:rPr>
              <a:t>Republic: The Revolution</a:t>
            </a:r>
          </a:p>
          <a:p>
            <a:pPr algn="ctr"/>
            <a:r>
              <a:rPr lang="ja-JP" altLang="en-US" sz="1400" dirty="0">
                <a:latin typeface="+mn-ea"/>
              </a:rPr>
              <a:t>（</a:t>
            </a:r>
            <a:r>
              <a:rPr lang="en-US" altLang="ja-JP" sz="1400" dirty="0">
                <a:latin typeface="+mn-ea"/>
              </a:rPr>
              <a:t>2003</a:t>
            </a:r>
            <a:r>
              <a:rPr lang="ja-JP" altLang="en-US" sz="1400" dirty="0">
                <a:latin typeface="+mn-ea"/>
              </a:rPr>
              <a:t>年）</a:t>
            </a:r>
          </a:p>
        </p:txBody>
      </p:sp>
      <p:sp>
        <p:nvSpPr>
          <p:cNvPr id="14" name="正方形/長方形 13"/>
          <p:cNvSpPr/>
          <p:nvPr/>
        </p:nvSpPr>
        <p:spPr>
          <a:xfrm>
            <a:off x="7869093" y="2050207"/>
            <a:ext cx="1233030" cy="523220"/>
          </a:xfrm>
          <a:prstGeom prst="rect">
            <a:avLst/>
          </a:prstGeom>
        </p:spPr>
        <p:txBody>
          <a:bodyPr wrap="none">
            <a:spAutoFit/>
          </a:bodyPr>
          <a:lstStyle/>
          <a:p>
            <a:pPr algn="ctr"/>
            <a:r>
              <a:rPr lang="en-US" altLang="ja-JP" sz="1400" dirty="0">
                <a:latin typeface="+mn-ea"/>
              </a:rPr>
              <a:t>EVIL GENIUS</a:t>
            </a:r>
          </a:p>
          <a:p>
            <a:pPr algn="ctr"/>
            <a:r>
              <a:rPr lang="ja-JP" altLang="en-US" sz="1400" dirty="0">
                <a:latin typeface="+mn-ea"/>
              </a:rPr>
              <a:t>（</a:t>
            </a:r>
            <a:r>
              <a:rPr lang="en-US" altLang="ja-JP" sz="1400" dirty="0">
                <a:latin typeface="+mn-ea"/>
              </a:rPr>
              <a:t>2004</a:t>
            </a:r>
            <a:r>
              <a:rPr lang="ja-JP" altLang="en-US" sz="1400" dirty="0">
                <a:latin typeface="+mn-ea"/>
              </a:rPr>
              <a:t>年）</a:t>
            </a:r>
          </a:p>
        </p:txBody>
      </p:sp>
      <p:sp>
        <p:nvSpPr>
          <p:cNvPr id="15" name="正方形/長方形 14"/>
          <p:cNvSpPr/>
          <p:nvPr/>
        </p:nvSpPr>
        <p:spPr>
          <a:xfrm>
            <a:off x="7566891" y="5603716"/>
            <a:ext cx="4299005" cy="646331"/>
          </a:xfrm>
          <a:prstGeom prst="rect">
            <a:avLst/>
          </a:prstGeom>
        </p:spPr>
        <p:txBody>
          <a:bodyPr wrap="square">
            <a:spAutoFit/>
          </a:bodyPr>
          <a:lstStyle/>
          <a:p>
            <a:r>
              <a:rPr lang="ja-JP" altLang="en-US" dirty="0">
                <a:latin typeface="+mn-ea"/>
              </a:rPr>
              <a:t>ハサビスは、</a:t>
            </a:r>
            <a:r>
              <a:rPr lang="en-US" altLang="ja-JP" dirty="0">
                <a:latin typeface="+mn-ea"/>
              </a:rPr>
              <a:t>1998</a:t>
            </a:r>
            <a:r>
              <a:rPr lang="ja-JP" altLang="en-US" dirty="0">
                <a:latin typeface="+mn-ea"/>
              </a:rPr>
              <a:t>年に</a:t>
            </a:r>
            <a:r>
              <a:rPr lang="en-US" altLang="ja-JP" b="1" u="sng" dirty="0">
                <a:latin typeface="+mn-ea"/>
              </a:rPr>
              <a:t>Elixir Studios</a:t>
            </a:r>
            <a:r>
              <a:rPr lang="ja-JP" altLang="en-US" dirty="0">
                <a:latin typeface="+mn-ea"/>
              </a:rPr>
              <a:t>を起業しゲーム開発事業を展開。</a:t>
            </a: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50026" y="-5468"/>
            <a:ext cx="2952274" cy="1829289"/>
          </a:xfrm>
          <a:prstGeom prst="rect">
            <a:avLst/>
          </a:prstGeom>
        </p:spPr>
      </p:pic>
    </p:spTree>
    <p:extLst>
      <p:ext uri="{BB962C8B-B14F-4D97-AF65-F5344CB8AC3E}">
        <p14:creationId xmlns:p14="http://schemas.microsoft.com/office/powerpoint/2010/main" val="3272933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324A88FB-B7C6-B1AE-746F-C949D7D2B503}"/>
              </a:ext>
            </a:extLst>
          </p:cNvPr>
          <p:cNvGraphicFramePr>
            <a:graphicFrameLocks noGrp="1"/>
          </p:cNvGraphicFramePr>
          <p:nvPr/>
        </p:nvGraphicFramePr>
        <p:xfrm>
          <a:off x="0" y="0"/>
          <a:ext cx="12192000" cy="6858003"/>
        </p:xfrm>
        <a:graphic>
          <a:graphicData uri="http://schemas.openxmlformats.org/drawingml/2006/table">
            <a:tbl>
              <a:tblPr firstRow="1" bandRow="1">
                <a:tableStyleId>{E8034E78-7F5D-4C2E-B375-FC64B27BC917}</a:tableStyleId>
              </a:tblPr>
              <a:tblGrid>
                <a:gridCol w="4036741">
                  <a:extLst>
                    <a:ext uri="{9D8B030D-6E8A-4147-A177-3AD203B41FA5}">
                      <a16:colId xmlns:a16="http://schemas.microsoft.com/office/drawing/2014/main" val="736075419"/>
                    </a:ext>
                  </a:extLst>
                </a:gridCol>
                <a:gridCol w="8155259">
                  <a:extLst>
                    <a:ext uri="{9D8B030D-6E8A-4147-A177-3AD203B41FA5}">
                      <a16:colId xmlns:a16="http://schemas.microsoft.com/office/drawing/2014/main" val="30864809"/>
                    </a:ext>
                  </a:extLst>
                </a:gridCol>
              </a:tblGrid>
              <a:tr h="520473">
                <a:tc>
                  <a:txBody>
                    <a:bodyPr/>
                    <a:lstStyle/>
                    <a:p>
                      <a:pPr algn="ctr"/>
                      <a:r>
                        <a:rPr kumimoji="1" lang="en-US" altLang="ja-JP" sz="2800" dirty="0">
                          <a:latin typeface="Amasis MT Pro Black" panose="02040A04050005020304" pitchFamily="18" charset="0"/>
                        </a:rPr>
                        <a:t>Alpha</a:t>
                      </a:r>
                      <a:r>
                        <a:rPr kumimoji="1" lang="ja-JP" altLang="en-US" sz="2800" dirty="0">
                          <a:latin typeface="Amasis MT Pro Black" panose="02040A04050005020304" pitchFamily="18" charset="0"/>
                        </a:rPr>
                        <a:t>シリーズ</a:t>
                      </a:r>
                    </a:p>
                  </a:txBody>
                  <a:tcPr anchor="ctr">
                    <a:solidFill>
                      <a:schemeClr val="accent2">
                        <a:lumMod val="75000"/>
                      </a:schemeClr>
                    </a:solidFill>
                  </a:tcPr>
                </a:tc>
                <a:tc>
                  <a:txBody>
                    <a:bodyPr/>
                    <a:lstStyle/>
                    <a:p>
                      <a:pPr algn="ctr"/>
                      <a:r>
                        <a:rPr kumimoji="1" lang="ja-JP" altLang="en-US" sz="2800" dirty="0">
                          <a:latin typeface="Amasis MT Pro Black" panose="02040A04050005020304" pitchFamily="18" charset="0"/>
                        </a:rPr>
                        <a:t>概要</a:t>
                      </a:r>
                    </a:p>
                  </a:txBody>
                  <a:tcPr>
                    <a:solidFill>
                      <a:schemeClr val="accent5">
                        <a:lumMod val="75000"/>
                      </a:schemeClr>
                    </a:solidFill>
                  </a:tcPr>
                </a:tc>
                <a:extLst>
                  <a:ext uri="{0D108BD9-81ED-4DB2-BD59-A6C34878D82A}">
                    <a16:rowId xmlns:a16="http://schemas.microsoft.com/office/drawing/2014/main" val="1007552501"/>
                  </a:ext>
                </a:extLst>
              </a:tr>
              <a:tr h="704170">
                <a:tc>
                  <a:txBody>
                    <a:bodyPr/>
                    <a:lstStyle/>
                    <a:p>
                      <a:pPr algn="ct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AlphaGo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bg1">
                        <a:lumMod val="95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囲碁　２０１７年</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5</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月、チャンピオンに勝利</a:t>
                      </a:r>
                    </a:p>
                  </a:txBody>
                  <a:tcPr anchor="ctr">
                    <a:solidFill>
                      <a:schemeClr val="tx1">
                        <a:lumMod val="85000"/>
                        <a:lumOff val="15000"/>
                      </a:schemeClr>
                    </a:solidFill>
                  </a:tcPr>
                </a:tc>
                <a:extLst>
                  <a:ext uri="{0D108BD9-81ED-4DB2-BD59-A6C34878D82A}">
                    <a16:rowId xmlns:a16="http://schemas.microsoft.com/office/drawing/2014/main" val="425997392"/>
                  </a:ext>
                </a:extLst>
              </a:tr>
              <a:tr h="704170">
                <a:tc>
                  <a:txBody>
                    <a:bodyPr/>
                    <a:lstStyle/>
                    <a:p>
                      <a:pPr algn="ct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AlphaGo 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4">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自己学習型・囲碁　</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AlphaGo</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に</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100</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勝</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0</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敗</a:t>
                      </a:r>
                    </a:p>
                  </a:txBody>
                  <a:tcPr anchor="ctr">
                    <a:solidFill>
                      <a:schemeClr val="tx1">
                        <a:lumMod val="85000"/>
                        <a:lumOff val="15000"/>
                      </a:schemeClr>
                    </a:solidFill>
                  </a:tcPr>
                </a:tc>
                <a:extLst>
                  <a:ext uri="{0D108BD9-81ED-4DB2-BD59-A6C34878D82A}">
                    <a16:rowId xmlns:a16="http://schemas.microsoft.com/office/drawing/2014/main" val="331844640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2">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囲碁、将棋、チェス　</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AlphaGo Zero</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に勝利</a:t>
                      </a:r>
                    </a:p>
                  </a:txBody>
                  <a:tcPr anchor="ctr">
                    <a:solidFill>
                      <a:schemeClr val="tx1">
                        <a:lumMod val="85000"/>
                        <a:lumOff val="15000"/>
                      </a:schemeClr>
                    </a:solidFill>
                  </a:tcPr>
                </a:tc>
                <a:extLst>
                  <a:ext uri="{0D108BD9-81ED-4DB2-BD59-A6C34878D82A}">
                    <a16:rowId xmlns:a16="http://schemas.microsoft.com/office/drawing/2014/main" val="363022378"/>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AlphaFold</a:t>
                      </a: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 </a:t>
                      </a:r>
                      <a:r>
                        <a:rPr kumimoji="1" lang="en-US" altLang="ja-JP" sz="2800" dirty="0">
                          <a:solidFill>
                            <a:srgbClr val="C00000"/>
                          </a:solidFill>
                          <a:effectLst>
                            <a:outerShdw blurRad="38100" dist="38100" dir="2700000" algn="tl">
                              <a:srgbClr val="000000">
                                <a:alpha val="43137"/>
                              </a:srgbClr>
                            </a:outerShdw>
                          </a:effectLst>
                          <a:latin typeface="Amasis MT Pro Black" panose="02040A04050005020304" pitchFamily="18" charset="0"/>
                        </a:rPr>
                        <a:t>Ver2</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3">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タンパク質の遺伝子配列から立体構造予測</a:t>
                      </a:r>
                    </a:p>
                  </a:txBody>
                  <a:tcPr anchor="ctr">
                    <a:solidFill>
                      <a:schemeClr val="tx1">
                        <a:lumMod val="85000"/>
                        <a:lumOff val="15000"/>
                      </a:schemeClr>
                    </a:solidFill>
                  </a:tcPr>
                </a:tc>
                <a:extLst>
                  <a:ext uri="{0D108BD9-81ED-4DB2-BD59-A6C34878D82A}">
                    <a16:rowId xmlns:a16="http://schemas.microsoft.com/office/drawing/2014/main" val="3425128828"/>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AlphaStar</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4">
                        <a:lumMod val="40000"/>
                        <a:lumOff val="60000"/>
                      </a:schemeClr>
                    </a:solidFill>
                  </a:tcPr>
                </a:tc>
                <a:tc>
                  <a:txBody>
                    <a:bodyPr/>
                    <a:lstStyle/>
                    <a:p>
                      <a:r>
                        <a:rPr kumimoji="1" lang="ja-JP" altLang="en-US" sz="2700" b="0" i="0" kern="1200" dirty="0">
                          <a:solidFill>
                            <a:schemeClr val="lt1"/>
                          </a:solidFill>
                          <a:effectLst/>
                          <a:latin typeface="BIZ UDPゴシック" panose="020B0400000000000000" pitchFamily="50" charset="-128"/>
                          <a:ea typeface="BIZ UDPゴシック" panose="020B0400000000000000" pitchFamily="50" charset="-128"/>
                          <a:cs typeface="+mn-cs"/>
                        </a:rPr>
                        <a:t>リアルタイムストラテジーゲーム「ＳｔａｒＣｒａｆｔ</a:t>
                      </a:r>
                      <a:r>
                        <a:rPr kumimoji="1" lang="en-US" altLang="ja-JP" sz="2700" b="0" i="0" kern="1200" dirty="0">
                          <a:solidFill>
                            <a:schemeClr val="lt1"/>
                          </a:solidFill>
                          <a:effectLst/>
                          <a:latin typeface="BIZ UDPゴシック" panose="020B0400000000000000" pitchFamily="50" charset="-128"/>
                          <a:ea typeface="BIZ UDPゴシック" panose="020B0400000000000000" pitchFamily="50" charset="-128"/>
                          <a:cs typeface="+mn-cs"/>
                        </a:rPr>
                        <a:t>Ⅱ</a:t>
                      </a:r>
                      <a:r>
                        <a:rPr kumimoji="1" lang="ja-JP" altLang="en-US" sz="2700" b="0" i="0" kern="1200" dirty="0">
                          <a:solidFill>
                            <a:schemeClr val="lt1"/>
                          </a:solidFill>
                          <a:effectLst/>
                          <a:latin typeface="BIZ UDPゴシック" panose="020B0400000000000000" pitchFamily="50" charset="-128"/>
                          <a:ea typeface="BIZ UDPゴシック" panose="020B0400000000000000" pitchFamily="50" charset="-128"/>
                          <a:cs typeface="+mn-cs"/>
                        </a:rPr>
                        <a:t>」攻略</a:t>
                      </a:r>
                      <a:endParaRPr kumimoji="1" lang="ja-JP" altLang="en-US" sz="2700" b="0" dirty="0">
                        <a:solidFill>
                          <a:schemeClr val="bg1"/>
                        </a:solidFill>
                        <a:latin typeface="BIZ UDPゴシック" panose="020B0400000000000000" pitchFamily="50" charset="-128"/>
                        <a:ea typeface="BIZ UDPゴシック" panose="020B0400000000000000" pitchFamily="50" charset="-128"/>
                      </a:endParaRPr>
                    </a:p>
                  </a:txBody>
                  <a:tcPr anchor="ctr">
                    <a:solidFill>
                      <a:schemeClr val="tx1">
                        <a:lumMod val="85000"/>
                        <a:lumOff val="15000"/>
                      </a:schemeClr>
                    </a:solidFill>
                  </a:tcPr>
                </a:tc>
                <a:extLst>
                  <a:ext uri="{0D108BD9-81ED-4DB2-BD59-A6C34878D82A}">
                    <a16:rowId xmlns:a16="http://schemas.microsoft.com/office/drawing/2014/main" val="337776484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MuZero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5">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予備知識ゼロでゲームをマスター</a:t>
                      </a:r>
                    </a:p>
                  </a:txBody>
                  <a:tcPr anchor="ctr">
                    <a:solidFill>
                      <a:schemeClr val="tx1">
                        <a:lumMod val="85000"/>
                        <a:lumOff val="15000"/>
                      </a:schemeClr>
                    </a:solidFill>
                  </a:tcPr>
                </a:tc>
                <a:extLst>
                  <a:ext uri="{0D108BD9-81ED-4DB2-BD59-A6C34878D82A}">
                    <a16:rowId xmlns:a16="http://schemas.microsoft.com/office/drawing/2014/main" val="191607516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AlphaTensor</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6">
                        <a:lumMod val="40000"/>
                        <a:lumOff val="6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アルゴリズム作成</a:t>
                      </a:r>
                    </a:p>
                  </a:txBody>
                  <a:tcPr anchor="ctr">
                    <a:solidFill>
                      <a:schemeClr val="tx1">
                        <a:lumMod val="85000"/>
                        <a:lumOff val="15000"/>
                      </a:schemeClr>
                    </a:solidFill>
                  </a:tcPr>
                </a:tc>
                <a:extLst>
                  <a:ext uri="{0D108BD9-81ED-4DB2-BD59-A6C34878D82A}">
                    <a16:rowId xmlns:a16="http://schemas.microsoft.com/office/drawing/2014/main" val="2136461943"/>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AlphaCode</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6">
                        <a:lumMod val="20000"/>
                        <a:lumOff val="80000"/>
                      </a:schemeClr>
                    </a:solidFill>
                  </a:tcPr>
                </a:tc>
                <a:tc>
                  <a:txBody>
                    <a:bodyPr/>
                    <a:lstStyle/>
                    <a:p>
                      <a:r>
                        <a:rPr kumimoji="1" lang="ja-JP" altLang="en-US" sz="2200" b="0" dirty="0">
                          <a:solidFill>
                            <a:schemeClr val="bg1"/>
                          </a:solidFill>
                          <a:latin typeface="BIZ UDPゴシック" panose="020B0400000000000000" pitchFamily="50" charset="-128"/>
                          <a:ea typeface="BIZ UDPゴシック" panose="020B0400000000000000" pitchFamily="50" charset="-128"/>
                        </a:rPr>
                        <a:t>プログラミング生成　２０２２年</a:t>
                      </a:r>
                      <a:r>
                        <a:rPr kumimoji="1" lang="en-US" altLang="ja-JP" sz="2200" b="0" dirty="0">
                          <a:solidFill>
                            <a:schemeClr val="bg1"/>
                          </a:solidFill>
                          <a:latin typeface="BIZ UDPゴシック" panose="020B0400000000000000" pitchFamily="50" charset="-128"/>
                          <a:ea typeface="BIZ UDPゴシック" panose="020B0400000000000000" pitchFamily="50" charset="-128"/>
                        </a:rPr>
                        <a:t>2</a:t>
                      </a:r>
                      <a:r>
                        <a:rPr kumimoji="1" lang="ja-JP" altLang="en-US" sz="2200" b="0" dirty="0">
                          <a:solidFill>
                            <a:schemeClr val="bg1"/>
                          </a:solidFill>
                          <a:latin typeface="BIZ UDPゴシック" panose="020B0400000000000000" pitchFamily="50" charset="-128"/>
                          <a:ea typeface="BIZ UDPゴシック" panose="020B0400000000000000" pitchFamily="50" charset="-128"/>
                        </a:rPr>
                        <a:t>月プログラミングコンテスト参加</a:t>
                      </a:r>
                    </a:p>
                  </a:txBody>
                  <a:tcPr anchor="ctr">
                    <a:solidFill>
                      <a:schemeClr val="tx1">
                        <a:lumMod val="85000"/>
                        <a:lumOff val="15000"/>
                      </a:schemeClr>
                    </a:solidFill>
                  </a:tcPr>
                </a:tc>
                <a:extLst>
                  <a:ext uri="{0D108BD9-81ED-4DB2-BD59-A6C34878D82A}">
                    <a16:rowId xmlns:a16="http://schemas.microsoft.com/office/drawing/2014/main" val="729669490"/>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AlphaFootbal</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bg2">
                        <a:lumMod val="90000"/>
                      </a:schemeClr>
                    </a:solidFill>
                  </a:tcPr>
                </a:tc>
                <a:tc>
                  <a:txBody>
                    <a:bodyPr/>
                    <a:lstStyle/>
                    <a:p>
                      <a:pPr defTabSz="919163"/>
                      <a:r>
                        <a:rPr kumimoji="1" lang="ja-JP" altLang="en-US" sz="3200" b="0" dirty="0">
                          <a:solidFill>
                            <a:schemeClr val="bg1"/>
                          </a:solidFill>
                          <a:latin typeface="BIZ UDPゴシック" panose="020B0400000000000000" pitchFamily="50" charset="-128"/>
                          <a:ea typeface="BIZ UDPゴシック" panose="020B0400000000000000" pitchFamily="50" charset="-128"/>
                        </a:rPr>
                        <a:t>・・・・・・・</a:t>
                      </a:r>
                    </a:p>
                  </a:txBody>
                  <a:tcPr anchor="ctr">
                    <a:solidFill>
                      <a:schemeClr val="tx1">
                        <a:lumMod val="85000"/>
                        <a:lumOff val="15000"/>
                      </a:schemeClr>
                    </a:solidFill>
                  </a:tcPr>
                </a:tc>
                <a:extLst>
                  <a:ext uri="{0D108BD9-81ED-4DB2-BD59-A6C34878D82A}">
                    <a16:rowId xmlns:a16="http://schemas.microsoft.com/office/drawing/2014/main" val="1348322994"/>
                  </a:ext>
                </a:extLst>
              </a:tr>
            </a:tbl>
          </a:graphicData>
        </a:graphic>
      </p:graphicFrame>
    </p:spTree>
    <p:extLst>
      <p:ext uri="{BB962C8B-B14F-4D97-AF65-F5344CB8AC3E}">
        <p14:creationId xmlns:p14="http://schemas.microsoft.com/office/powerpoint/2010/main" val="49886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D3A272C-9351-43E0-AA7C-FFCD5A89DF53}"/>
              </a:ext>
            </a:extLst>
          </p:cNvPr>
          <p:cNvSpPr txBox="1"/>
          <p:nvPr/>
        </p:nvSpPr>
        <p:spPr>
          <a:xfrm>
            <a:off x="1278795" y="2654928"/>
            <a:ext cx="9655926" cy="1569660"/>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ja-JP" altLang="en-US" sz="9600" dirty="0">
                <a:solidFill>
                  <a:schemeClr val="accent2">
                    <a:lumMod val="50000"/>
                  </a:schemeClr>
                </a:solidFill>
                <a:latin typeface="HGP創英角ｺﾞｼｯｸUB" panose="020B0900000000000000" pitchFamily="50" charset="-128"/>
                <a:ea typeface="HGP創英角ｺﾞｼｯｸUB" panose="020B0900000000000000" pitchFamily="50" charset="-128"/>
              </a:rPr>
              <a:t>その他</a:t>
            </a:r>
            <a:endParaRPr kumimoji="1" lang="en-US" altLang="ja-JP" sz="9600" dirty="0">
              <a:solidFill>
                <a:schemeClr val="accent2">
                  <a:lumMod val="50000"/>
                </a:scheme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12523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jhughes3\Pictures\Brain\bluebrain.jpg">
            <a:extLst>
              <a:ext uri="{FF2B5EF4-FFF2-40B4-BE49-F238E27FC236}">
                <a16:creationId xmlns:a16="http://schemas.microsoft.com/office/drawing/2014/main" id="{6EFBD49D-CDB4-476A-91EC-90FF6D5BB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36"/>
            <a:ext cx="12192000" cy="685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a:extLst>
              <a:ext uri="{FF2B5EF4-FFF2-40B4-BE49-F238E27FC236}">
                <a16:creationId xmlns:a16="http://schemas.microsoft.com/office/drawing/2014/main" id="{7C2FE311-7187-402A-BF0B-2F4481BF9742}"/>
              </a:ext>
            </a:extLst>
          </p:cNvPr>
          <p:cNvSpPr txBox="1"/>
          <p:nvPr/>
        </p:nvSpPr>
        <p:spPr>
          <a:xfrm>
            <a:off x="1782156" y="6268689"/>
            <a:ext cx="3062432" cy="584775"/>
          </a:xfrm>
          <a:prstGeom prst="rect">
            <a:avLst/>
          </a:prstGeom>
          <a:noFill/>
        </p:spPr>
        <p:txBody>
          <a:bodyPr wrap="square" rtlCol="0">
            <a:spAutoFit/>
          </a:bodyPr>
          <a:lstStyle/>
          <a:p>
            <a:pPr algn="ctr"/>
            <a:r>
              <a:rPr kumimoji="1" lang="ja-JP" altLang="en-US" sz="3200" b="1" dirty="0">
                <a:solidFill>
                  <a:schemeClr val="bg1"/>
                </a:solidFill>
                <a:latin typeface="BIZ UDP明朝 Medium" panose="02020500000000000000" pitchFamily="18" charset="-128"/>
                <a:ea typeface="BIZ UDP明朝 Medium" panose="02020500000000000000" pitchFamily="18" charset="-128"/>
              </a:rPr>
              <a:t>培養脳</a:t>
            </a:r>
          </a:p>
        </p:txBody>
      </p:sp>
      <p:sp>
        <p:nvSpPr>
          <p:cNvPr id="5" name="テキスト ボックス 4">
            <a:extLst>
              <a:ext uri="{FF2B5EF4-FFF2-40B4-BE49-F238E27FC236}">
                <a16:creationId xmlns:a16="http://schemas.microsoft.com/office/drawing/2014/main" id="{11B86450-D0D3-496A-8A3D-C5B5C74287FC}"/>
              </a:ext>
            </a:extLst>
          </p:cNvPr>
          <p:cNvSpPr txBox="1"/>
          <p:nvPr/>
        </p:nvSpPr>
        <p:spPr>
          <a:xfrm>
            <a:off x="7583516" y="6268689"/>
            <a:ext cx="3062432" cy="584775"/>
          </a:xfrm>
          <a:prstGeom prst="rect">
            <a:avLst/>
          </a:prstGeom>
          <a:noFill/>
        </p:spPr>
        <p:txBody>
          <a:bodyPr wrap="square" rtlCol="0">
            <a:spAutoFit/>
          </a:bodyPr>
          <a:lstStyle/>
          <a:p>
            <a:pPr algn="ctr"/>
            <a:r>
              <a:rPr kumimoji="1" lang="ja-JP" altLang="en-US" sz="3200" b="1" dirty="0">
                <a:solidFill>
                  <a:schemeClr val="bg1"/>
                </a:solidFill>
                <a:latin typeface="BIZ UDP明朝 Medium" panose="02020500000000000000" pitchFamily="18" charset="-128"/>
                <a:ea typeface="BIZ UDP明朝 Medium" panose="02020500000000000000" pitchFamily="18" charset="-128"/>
              </a:rPr>
              <a:t>バイオ</a:t>
            </a:r>
            <a:r>
              <a:rPr kumimoji="1" lang="en-US" altLang="ja-JP" sz="3200" b="1" dirty="0">
                <a:solidFill>
                  <a:schemeClr val="bg1"/>
                </a:solidFill>
                <a:latin typeface="BIZ UDP明朝 Medium" panose="02020500000000000000" pitchFamily="18" charset="-128"/>
                <a:ea typeface="BIZ UDP明朝 Medium" panose="02020500000000000000" pitchFamily="18" charset="-128"/>
              </a:rPr>
              <a:t>AI</a:t>
            </a:r>
            <a:endParaRPr kumimoji="1" lang="ja-JP" altLang="en-US" sz="3200" b="1" dirty="0">
              <a:solidFill>
                <a:schemeClr val="bg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51628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68CBDA8-D034-760E-493C-8E8DF3BE2F32}"/>
              </a:ext>
            </a:extLst>
          </p:cNvPr>
          <p:cNvSpPr txBox="1"/>
          <p:nvPr/>
        </p:nvSpPr>
        <p:spPr>
          <a:xfrm>
            <a:off x="2404946" y="114446"/>
            <a:ext cx="7382107"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オルガノイド関連</a:t>
            </a:r>
            <a:r>
              <a:rPr kumimoji="1" lang="ja-JP" altLang="en-US" sz="2400" dirty="0">
                <a:latin typeface="BIZ UDPゴシック" panose="020B0400000000000000" pitchFamily="50" charset="-128"/>
                <a:ea typeface="BIZ UDPゴシック" panose="020B0400000000000000" pitchFamily="50" charset="-128"/>
              </a:rPr>
              <a:t>企業（１）</a:t>
            </a:r>
          </a:p>
        </p:txBody>
      </p:sp>
      <p:pic>
        <p:nvPicPr>
          <p:cNvPr id="9" name="図 8">
            <a:extLst>
              <a:ext uri="{FF2B5EF4-FFF2-40B4-BE49-F238E27FC236}">
                <a16:creationId xmlns:a16="http://schemas.microsoft.com/office/drawing/2014/main" id="{70BAE7EF-2496-443A-BB0C-9AA7A0A7D733}"/>
              </a:ext>
            </a:extLst>
          </p:cNvPr>
          <p:cNvPicPr>
            <a:picLocks noChangeAspect="1"/>
          </p:cNvPicPr>
          <p:nvPr/>
        </p:nvPicPr>
        <p:blipFill>
          <a:blip r:embed="rId2"/>
          <a:stretch>
            <a:fillRect/>
          </a:stretch>
        </p:blipFill>
        <p:spPr>
          <a:xfrm>
            <a:off x="457200" y="641185"/>
            <a:ext cx="11440160" cy="5961551"/>
          </a:xfrm>
          <a:prstGeom prst="rect">
            <a:avLst/>
          </a:prstGeom>
        </p:spPr>
      </p:pic>
    </p:spTree>
    <p:extLst>
      <p:ext uri="{BB962C8B-B14F-4D97-AF65-F5344CB8AC3E}">
        <p14:creationId xmlns:p14="http://schemas.microsoft.com/office/powerpoint/2010/main" val="526747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68CBDA8-D034-760E-493C-8E8DF3BE2F32}"/>
              </a:ext>
            </a:extLst>
          </p:cNvPr>
          <p:cNvSpPr txBox="1"/>
          <p:nvPr/>
        </p:nvSpPr>
        <p:spPr>
          <a:xfrm>
            <a:off x="3982719" y="2686"/>
            <a:ext cx="4236721"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オルガノイド関連</a:t>
            </a:r>
            <a:r>
              <a:rPr kumimoji="1" lang="ja-JP" altLang="en-US" sz="2400" dirty="0">
                <a:latin typeface="BIZ UDPゴシック" panose="020B0400000000000000" pitchFamily="50" charset="-128"/>
                <a:ea typeface="BIZ UDPゴシック" panose="020B0400000000000000" pitchFamily="50" charset="-128"/>
              </a:rPr>
              <a:t>企業（２）</a:t>
            </a:r>
          </a:p>
        </p:txBody>
      </p:sp>
      <p:pic>
        <p:nvPicPr>
          <p:cNvPr id="2" name="図 1">
            <a:extLst>
              <a:ext uri="{FF2B5EF4-FFF2-40B4-BE49-F238E27FC236}">
                <a16:creationId xmlns:a16="http://schemas.microsoft.com/office/drawing/2014/main" id="{BD7353EB-3694-4810-9E5C-ED96BC588AFC}"/>
              </a:ext>
            </a:extLst>
          </p:cNvPr>
          <p:cNvPicPr>
            <a:picLocks noChangeAspect="1"/>
          </p:cNvPicPr>
          <p:nvPr/>
        </p:nvPicPr>
        <p:blipFill>
          <a:blip r:embed="rId2"/>
          <a:stretch>
            <a:fillRect/>
          </a:stretch>
        </p:blipFill>
        <p:spPr>
          <a:xfrm>
            <a:off x="304800" y="605146"/>
            <a:ext cx="11430000" cy="5956256"/>
          </a:xfrm>
          <a:prstGeom prst="rect">
            <a:avLst/>
          </a:prstGeom>
        </p:spPr>
      </p:pic>
    </p:spTree>
    <p:extLst>
      <p:ext uri="{BB962C8B-B14F-4D97-AF65-F5344CB8AC3E}">
        <p14:creationId xmlns:p14="http://schemas.microsoft.com/office/powerpoint/2010/main" val="2494955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68CBDA8-D034-760E-493C-8E8DF3BE2F32}"/>
              </a:ext>
            </a:extLst>
          </p:cNvPr>
          <p:cNvSpPr txBox="1"/>
          <p:nvPr/>
        </p:nvSpPr>
        <p:spPr>
          <a:xfrm>
            <a:off x="3982719" y="2686"/>
            <a:ext cx="4236721"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オルガノイド関連</a:t>
            </a:r>
            <a:r>
              <a:rPr kumimoji="1" lang="ja-JP" altLang="en-US" sz="2400" dirty="0">
                <a:latin typeface="BIZ UDPゴシック" panose="020B0400000000000000" pitchFamily="50" charset="-128"/>
                <a:ea typeface="BIZ UDPゴシック" panose="020B0400000000000000" pitchFamily="50" charset="-128"/>
              </a:rPr>
              <a:t>企業（</a:t>
            </a:r>
            <a:r>
              <a:rPr kumimoji="1" lang="en-US" altLang="ja-JP" sz="2400" dirty="0">
                <a:latin typeface="BIZ UDPゴシック" panose="020B0400000000000000" pitchFamily="50" charset="-128"/>
                <a:ea typeface="BIZ UDPゴシック" panose="020B0400000000000000" pitchFamily="50" charset="-128"/>
              </a:rPr>
              <a:t>3</a:t>
            </a:r>
            <a:r>
              <a:rPr kumimoji="1" lang="ja-JP" altLang="en-US" sz="2400" dirty="0">
                <a:latin typeface="BIZ UDPゴシック" panose="020B0400000000000000" pitchFamily="50" charset="-128"/>
                <a:ea typeface="BIZ UDPゴシック" panose="020B0400000000000000" pitchFamily="50" charset="-128"/>
              </a:rPr>
              <a:t>）</a:t>
            </a:r>
          </a:p>
        </p:txBody>
      </p:sp>
      <p:graphicFrame>
        <p:nvGraphicFramePr>
          <p:cNvPr id="46" name="オブジェクト 45">
            <a:extLst>
              <a:ext uri="{FF2B5EF4-FFF2-40B4-BE49-F238E27FC236}">
                <a16:creationId xmlns:a16="http://schemas.microsoft.com/office/drawing/2014/main" id="{210E449C-1895-42E8-9ADC-EA4977BDD116}"/>
              </a:ext>
            </a:extLst>
          </p:cNvPr>
          <p:cNvGraphicFramePr>
            <a:graphicFrameLocks noChangeAspect="1"/>
          </p:cNvGraphicFramePr>
          <p:nvPr>
            <p:extLst>
              <p:ext uri="{D42A27DB-BD31-4B8C-83A1-F6EECF244321}">
                <p14:modId xmlns:p14="http://schemas.microsoft.com/office/powerpoint/2010/main" val="3090133307"/>
              </p:ext>
            </p:extLst>
          </p:nvPr>
        </p:nvGraphicFramePr>
        <p:xfrm>
          <a:off x="883920" y="492926"/>
          <a:ext cx="10424160" cy="6238875"/>
        </p:xfrm>
        <a:graphic>
          <a:graphicData uri="http://schemas.openxmlformats.org/presentationml/2006/ole">
            <mc:AlternateContent xmlns:mc="http://schemas.openxmlformats.org/markup-compatibility/2006">
              <mc:Choice xmlns:v="urn:schemas-microsoft-com:vml" Requires="v">
                <p:oleObj spid="_x0000_s10289" name="Worksheet" r:id="rId3" imgW="13754291" imgH="8839064" progId="Excel.Sheet.12">
                  <p:embed/>
                </p:oleObj>
              </mc:Choice>
              <mc:Fallback>
                <p:oleObj name="Worksheet" r:id="rId3" imgW="13754291" imgH="8839064" progId="Excel.Sheet.12">
                  <p:embed/>
                  <p:pic>
                    <p:nvPicPr>
                      <p:cNvPr id="22" name="オブジェクト 21">
                        <a:extLst>
                          <a:ext uri="{FF2B5EF4-FFF2-40B4-BE49-F238E27FC236}">
                            <a16:creationId xmlns:a16="http://schemas.microsoft.com/office/drawing/2014/main" id="{178C088B-09C7-421F-A9F9-FB9AFBB64B50}"/>
                          </a:ext>
                        </a:extLst>
                      </p:cNvPr>
                      <p:cNvPicPr/>
                      <p:nvPr/>
                    </p:nvPicPr>
                    <p:blipFill>
                      <a:blip r:embed="rId4"/>
                      <a:stretch>
                        <a:fillRect/>
                      </a:stretch>
                    </p:blipFill>
                    <p:spPr>
                      <a:xfrm>
                        <a:off x="883920" y="492926"/>
                        <a:ext cx="10424160" cy="6238875"/>
                      </a:xfrm>
                      <a:prstGeom prst="rect">
                        <a:avLst/>
                      </a:prstGeom>
                    </p:spPr>
                  </p:pic>
                </p:oleObj>
              </mc:Fallback>
            </mc:AlternateContent>
          </a:graphicData>
        </a:graphic>
      </p:graphicFrame>
      <p:pic>
        <p:nvPicPr>
          <p:cNvPr id="10257" name="AutoShape 24" descr="ロゴ HUB オルガノイド">
            <a:extLst>
              <a:ext uri="{FF2B5EF4-FFF2-40B4-BE49-F238E27FC236}">
                <a16:creationId xmlns:a16="http://schemas.microsoft.com/office/drawing/2014/main" id="{E1B6F4A3-5F5A-4D1E-9ECF-FB532842F0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17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68CBDA8-D034-760E-493C-8E8DF3BE2F32}"/>
              </a:ext>
            </a:extLst>
          </p:cNvPr>
          <p:cNvSpPr txBox="1"/>
          <p:nvPr/>
        </p:nvSpPr>
        <p:spPr>
          <a:xfrm>
            <a:off x="361316" y="202690"/>
            <a:ext cx="6004560" cy="461665"/>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バイオプリンティング</a:t>
            </a:r>
          </a:p>
        </p:txBody>
      </p:sp>
      <p:graphicFrame>
        <p:nvGraphicFramePr>
          <p:cNvPr id="2" name="表 4">
            <a:extLst>
              <a:ext uri="{FF2B5EF4-FFF2-40B4-BE49-F238E27FC236}">
                <a16:creationId xmlns:a16="http://schemas.microsoft.com/office/drawing/2014/main" id="{C4B67011-95A8-4D25-80DC-427E36C12A57}"/>
              </a:ext>
            </a:extLst>
          </p:cNvPr>
          <p:cNvGraphicFramePr>
            <a:graphicFrameLocks noGrp="1"/>
          </p:cNvGraphicFramePr>
          <p:nvPr>
            <p:extLst>
              <p:ext uri="{D42A27DB-BD31-4B8C-83A1-F6EECF244321}">
                <p14:modId xmlns:p14="http://schemas.microsoft.com/office/powerpoint/2010/main" val="3643914127"/>
              </p:ext>
            </p:extLst>
          </p:nvPr>
        </p:nvGraphicFramePr>
        <p:xfrm>
          <a:off x="203200" y="962176"/>
          <a:ext cx="6004560" cy="5521960"/>
        </p:xfrm>
        <a:graphic>
          <a:graphicData uri="http://schemas.openxmlformats.org/drawingml/2006/table">
            <a:tbl>
              <a:tblPr firstRow="1" bandRow="1">
                <a:tableStyleId>{85BE263C-DBD7-4A20-BB59-AAB30ACAA65A}</a:tableStyleId>
              </a:tblPr>
              <a:tblGrid>
                <a:gridCol w="6004560">
                  <a:extLst>
                    <a:ext uri="{9D8B030D-6E8A-4147-A177-3AD203B41FA5}">
                      <a16:colId xmlns:a16="http://schemas.microsoft.com/office/drawing/2014/main" val="155538239"/>
                    </a:ext>
                  </a:extLst>
                </a:gridCol>
              </a:tblGrid>
              <a:tr h="370840">
                <a:tc>
                  <a:txBody>
                    <a:bodyPr/>
                    <a:lstStyle/>
                    <a:p>
                      <a:pPr algn="ctr"/>
                      <a:r>
                        <a:rPr kumimoji="1" lang="ja-JP" altLang="en-US" dirty="0">
                          <a:latin typeface="BIZ UDPゴシック" panose="020B0400000000000000" pitchFamily="50" charset="-128"/>
                          <a:ea typeface="BIZ UDPゴシック" panose="020B0400000000000000" pitchFamily="50" charset="-128"/>
                        </a:rPr>
                        <a:t>バイオプリンター企業</a:t>
                      </a:r>
                    </a:p>
                  </a:txBody>
                  <a:tcPr/>
                </a:tc>
                <a:extLst>
                  <a:ext uri="{0D108BD9-81ED-4DB2-BD59-A6C34878D82A}">
                    <a16:rowId xmlns:a16="http://schemas.microsoft.com/office/drawing/2014/main" val="26910047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0" i="0" u="none" strike="noStrike" dirty="0">
                          <a:solidFill>
                            <a:srgbClr val="444444"/>
                          </a:solidFill>
                          <a:effectLst/>
                          <a:latin typeface="BIZ UDPゴシック" panose="020B0400000000000000" pitchFamily="50" charset="-128"/>
                          <a:ea typeface="BIZ UDPゴシック" panose="020B0400000000000000" pitchFamily="50" charset="-128"/>
                        </a:rPr>
                        <a:t>オルガノボ（</a:t>
                      </a:r>
                      <a:r>
                        <a:rPr lang="en-US" altLang="ja-JP" sz="2000" b="0" i="0" u="none" strike="noStrike" dirty="0">
                          <a:solidFill>
                            <a:srgbClr val="444444"/>
                          </a:solidFill>
                          <a:effectLst/>
                          <a:latin typeface="BIZ UDPゴシック" panose="020B0400000000000000" pitchFamily="50" charset="-128"/>
                          <a:ea typeface="BIZ UDPゴシック" panose="020B0400000000000000" pitchFamily="50" charset="-128"/>
                        </a:rPr>
                        <a:t>Organovo</a:t>
                      </a:r>
                      <a:r>
                        <a:rPr lang="ja-JP" altLang="en-US" sz="2000" b="0" i="0" u="none" strike="noStrike" dirty="0">
                          <a:solidFill>
                            <a:srgbClr val="444444"/>
                          </a:solidFill>
                          <a:effectLst/>
                          <a:latin typeface="BIZ UDPゴシック" panose="020B0400000000000000" pitchFamily="50" charset="-128"/>
                          <a:ea typeface="BIZ UDPゴシック" panose="020B0400000000000000" pitchFamily="50" charset="-128"/>
                        </a:rPr>
                        <a:t>）</a:t>
                      </a:r>
                      <a:endParaRPr lang="ja-JP" altLang="en-US" sz="2000" b="0" i="0" dirty="0">
                        <a:solidFill>
                          <a:srgbClr val="4682B4"/>
                        </a:solidFill>
                        <a:effectLst/>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942940522"/>
                  </a:ext>
                </a:extLst>
              </a:tr>
              <a:tr h="370840">
                <a:tc>
                  <a:txBody>
                    <a:bodyPr/>
                    <a:lstStyle/>
                    <a:p>
                      <a:r>
                        <a:rPr kumimoji="1" lang="ja-JP" altLang="en-US" sz="2000" dirty="0">
                          <a:latin typeface="BIZ UDPゴシック" panose="020B0400000000000000" pitchFamily="50" charset="-128"/>
                          <a:ea typeface="BIZ UDPゴシック" panose="020B0400000000000000" pitchFamily="50" charset="-128"/>
                        </a:rPr>
                        <a:t>サイフューズ（日本）</a:t>
                      </a:r>
                    </a:p>
                  </a:txBody>
                  <a:tcPr/>
                </a:tc>
                <a:extLst>
                  <a:ext uri="{0D108BD9-81ED-4DB2-BD59-A6C34878D82A}">
                    <a16:rowId xmlns:a16="http://schemas.microsoft.com/office/drawing/2014/main" val="823699035"/>
                  </a:ext>
                </a:extLst>
              </a:tr>
              <a:tr h="370840">
                <a:tc>
                  <a:txBody>
                    <a:bodyPr/>
                    <a:lstStyle/>
                    <a:p>
                      <a:r>
                        <a:rPr lang="en-US" altLang="ja-JP" sz="2000" dirty="0">
                          <a:latin typeface="BIZ UDPゴシック" panose="020B0400000000000000" pitchFamily="50" charset="-128"/>
                          <a:ea typeface="BIZ UDPゴシック" panose="020B0400000000000000" pitchFamily="50" charset="-128"/>
                        </a:rPr>
                        <a:t>3Dynamic Systems</a:t>
                      </a:r>
                      <a:endParaRPr kumimoji="1" lang="ja-JP" altLang="en-US" sz="20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8432948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envision TEC</a:t>
                      </a:r>
                      <a:endParaRPr lang="ja-JP" altLang="en-US" sz="20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2436114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CELLINK</a:t>
                      </a:r>
                      <a:endParaRPr lang="ja-JP" altLang="en-US" sz="20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819909930"/>
                  </a:ext>
                </a:extLst>
              </a:tr>
              <a:tr h="370840">
                <a:tc>
                  <a:txBody>
                    <a:bodyPr/>
                    <a:lstStyle/>
                    <a:p>
                      <a:r>
                        <a:rPr lang="en-US" altLang="ja-JP" sz="2000" dirty="0">
                          <a:latin typeface="BIZ UDPゴシック" panose="020B0400000000000000" pitchFamily="50" charset="-128"/>
                          <a:ea typeface="BIZ UDPゴシック" panose="020B0400000000000000" pitchFamily="50" charset="-128"/>
                        </a:rPr>
                        <a:t>RevoTek</a:t>
                      </a:r>
                      <a:r>
                        <a:rPr lang="ja-JP" altLang="en-US" sz="2000" dirty="0">
                          <a:latin typeface="BIZ UDPゴシック" panose="020B0400000000000000" pitchFamily="50" charset="-128"/>
                          <a:ea typeface="BIZ UDPゴシック" panose="020B0400000000000000" pitchFamily="50" charset="-128"/>
                        </a:rPr>
                        <a:t>（蓝光英诺）</a:t>
                      </a:r>
                      <a:endParaRPr kumimoji="1" lang="ja-JP" altLang="en-US" sz="20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8801232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MedPrin</a:t>
                      </a:r>
                      <a:r>
                        <a:rPr lang="ja-JP" altLang="en-US" sz="2000" dirty="0">
                          <a:latin typeface="BIZ UDPゴシック" panose="020B0400000000000000" pitchFamily="50" charset="-128"/>
                          <a:ea typeface="BIZ UDPゴシック" panose="020B0400000000000000" pitchFamily="50" charset="-128"/>
                        </a:rPr>
                        <a:t>（广州迈普再生医学科技股份有限公司）</a:t>
                      </a:r>
                    </a:p>
                  </a:txBody>
                  <a:tcPr/>
                </a:tc>
                <a:extLst>
                  <a:ext uri="{0D108BD9-81ED-4DB2-BD59-A6C34878D82A}">
                    <a16:rowId xmlns:a16="http://schemas.microsoft.com/office/drawing/2014/main" val="27969098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Regenovo</a:t>
                      </a:r>
                      <a:r>
                        <a:rPr lang="ja-JP" altLang="en-US" sz="2000" dirty="0">
                          <a:latin typeface="BIZ UDPゴシック" panose="020B0400000000000000" pitchFamily="50" charset="-128"/>
                          <a:ea typeface="BIZ UDPゴシック" panose="020B0400000000000000" pitchFamily="50" charset="-128"/>
                        </a:rPr>
                        <a:t>（杭州捷诺飞生物科技股份有限公司）</a:t>
                      </a:r>
                    </a:p>
                  </a:txBody>
                  <a:tcPr/>
                </a:tc>
                <a:extLst>
                  <a:ext uri="{0D108BD9-81ED-4DB2-BD59-A6C34878D82A}">
                    <a16:rowId xmlns:a16="http://schemas.microsoft.com/office/drawing/2014/main" val="3478861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TeVido BioDevices</a:t>
                      </a:r>
                    </a:p>
                  </a:txBody>
                  <a:tcPr/>
                </a:tc>
                <a:extLst>
                  <a:ext uri="{0D108BD9-81ED-4DB2-BD59-A6C34878D82A}">
                    <a16:rowId xmlns:a16="http://schemas.microsoft.com/office/drawing/2014/main" val="41254102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Advanced Solutions</a:t>
                      </a:r>
                    </a:p>
                  </a:txBody>
                  <a:tcPr/>
                </a:tc>
                <a:extLst>
                  <a:ext uri="{0D108BD9-81ED-4DB2-BD59-A6C34878D82A}">
                    <a16:rowId xmlns:a16="http://schemas.microsoft.com/office/drawing/2014/main" val="2706677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RegenHU</a:t>
                      </a:r>
                    </a:p>
                  </a:txBody>
                  <a:tcPr/>
                </a:tc>
                <a:extLst>
                  <a:ext uri="{0D108BD9-81ED-4DB2-BD59-A6C34878D82A}">
                    <a16:rowId xmlns:a16="http://schemas.microsoft.com/office/drawing/2014/main" val="3923387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Aspect Biosystems</a:t>
                      </a:r>
                      <a:endParaRPr lang="ja-JP" altLang="en-US" sz="20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0895992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3D Bioprinting Solutions</a:t>
                      </a:r>
                    </a:p>
                  </a:txBody>
                  <a:tcPr/>
                </a:tc>
                <a:extLst>
                  <a:ext uri="{0D108BD9-81ED-4DB2-BD59-A6C34878D82A}">
                    <a16:rowId xmlns:a16="http://schemas.microsoft.com/office/drawing/2014/main" val="2976476253"/>
                  </a:ext>
                </a:extLst>
              </a:tr>
            </a:tbl>
          </a:graphicData>
        </a:graphic>
      </p:graphicFrame>
      <p:pic>
        <p:nvPicPr>
          <p:cNvPr id="12290" name="Picture 2">
            <a:extLst>
              <a:ext uri="{FF2B5EF4-FFF2-40B4-BE49-F238E27FC236}">
                <a16:creationId xmlns:a16="http://schemas.microsoft.com/office/drawing/2014/main" id="{12EE34DF-75B8-40EF-8A80-4B1B7D2D2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4" y="168493"/>
            <a:ext cx="5065395" cy="3554663"/>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C0C19FC-FE02-4323-AEB1-5B6C05DA0363}"/>
              </a:ext>
            </a:extLst>
          </p:cNvPr>
          <p:cNvSpPr txBox="1"/>
          <p:nvPr/>
        </p:nvSpPr>
        <p:spPr>
          <a:xfrm>
            <a:off x="6365876" y="3727882"/>
            <a:ext cx="5724524" cy="369332"/>
          </a:xfrm>
          <a:prstGeom prst="rect">
            <a:avLst/>
          </a:prstGeom>
          <a:noFill/>
        </p:spPr>
        <p:txBody>
          <a:bodyPr wrap="square">
            <a:spAutoFit/>
          </a:bodyPr>
          <a:lstStyle/>
          <a:p>
            <a:r>
              <a:rPr lang="ja-JP" altLang="en-US" sz="900" dirty="0">
                <a:latin typeface="BIZ UDPゴシック" panose="020B0400000000000000" pitchFamily="50" charset="-128"/>
                <a:ea typeface="BIZ UDPゴシック" panose="020B0400000000000000" pitchFamily="50" charset="-128"/>
              </a:rPr>
              <a:t>出所：</a:t>
            </a:r>
            <a:r>
              <a:rPr lang="en-US" altLang="ja-JP" sz="900" dirty="0">
                <a:latin typeface="BIZ UDPゴシック" panose="020B0400000000000000" pitchFamily="50" charset="-128"/>
                <a:ea typeface="BIZ UDPゴシック" panose="020B0400000000000000" pitchFamily="50" charset="-128"/>
              </a:rPr>
              <a:t>In situ printing of mesenchymal stromal cells, by laser-assisted bioprinting, for in vivo bone regeneration applications</a:t>
            </a:r>
            <a:endParaRPr lang="ja-JP" altLang="en-US" sz="9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BCA941C3-A045-4F63-9215-182BC4517CA0}"/>
              </a:ext>
            </a:extLst>
          </p:cNvPr>
          <p:cNvSpPr txBox="1"/>
          <p:nvPr/>
        </p:nvSpPr>
        <p:spPr>
          <a:xfrm>
            <a:off x="1534160" y="6528725"/>
            <a:ext cx="2550160" cy="230832"/>
          </a:xfrm>
          <a:prstGeom prst="rect">
            <a:avLst/>
          </a:prstGeom>
          <a:noFill/>
        </p:spPr>
        <p:txBody>
          <a:bodyPr wrap="square">
            <a:spAutoFit/>
          </a:bodyPr>
          <a:lstStyle/>
          <a:p>
            <a:r>
              <a:rPr lang="ja-JP" altLang="en-US" sz="900" dirty="0">
                <a:latin typeface="BIZ UDPゴシック" panose="020B0400000000000000" pitchFamily="50" charset="-128"/>
                <a:ea typeface="BIZ UDPゴシック" panose="020B0400000000000000" pitchFamily="50" charset="-128"/>
              </a:rPr>
              <a:t>出所：各種資料により三井物産戦略研究所作成</a:t>
            </a:r>
          </a:p>
        </p:txBody>
      </p:sp>
      <p:pic>
        <p:nvPicPr>
          <p:cNvPr id="12292" name="Picture 4">
            <a:extLst>
              <a:ext uri="{FF2B5EF4-FFF2-40B4-BE49-F238E27FC236}">
                <a16:creationId xmlns:a16="http://schemas.microsoft.com/office/drawing/2014/main" id="{A3C87708-1072-4688-878C-01BDFE36E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618" y="4219134"/>
            <a:ext cx="4765040" cy="2405787"/>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64548C42-638D-4D2D-8B2F-14E5FDE791E8}"/>
              </a:ext>
            </a:extLst>
          </p:cNvPr>
          <p:cNvSpPr txBox="1"/>
          <p:nvPr/>
        </p:nvSpPr>
        <p:spPr>
          <a:xfrm>
            <a:off x="8781734" y="6584281"/>
            <a:ext cx="892808" cy="230832"/>
          </a:xfrm>
          <a:prstGeom prst="rect">
            <a:avLst/>
          </a:prstGeom>
          <a:noFill/>
        </p:spPr>
        <p:txBody>
          <a:bodyPr wrap="square">
            <a:spAutoFit/>
          </a:bodyPr>
          <a:lstStyle/>
          <a:p>
            <a:r>
              <a:rPr lang="ja-JP" altLang="en-US" sz="900" dirty="0">
                <a:latin typeface="BIZ UDPゴシック" panose="020B0400000000000000" pitchFamily="50" charset="-128"/>
                <a:ea typeface="BIZ UDPゴシック" panose="020B0400000000000000" pitchFamily="50" charset="-128"/>
              </a:rPr>
              <a:t>出所：リコー</a:t>
            </a:r>
          </a:p>
        </p:txBody>
      </p:sp>
    </p:spTree>
    <p:extLst>
      <p:ext uri="{BB962C8B-B14F-4D97-AF65-F5344CB8AC3E}">
        <p14:creationId xmlns:p14="http://schemas.microsoft.com/office/powerpoint/2010/main" val="3794135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AD3D12B5-4ABF-42F1-8322-66E79E088472}"/>
              </a:ext>
            </a:extLst>
          </p:cNvPr>
          <p:cNvSpPr/>
          <p:nvPr/>
        </p:nvSpPr>
        <p:spPr>
          <a:xfrm>
            <a:off x="0" y="0"/>
            <a:ext cx="1219200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AutoShape 2" descr="株式会社オルガノイドファーム">
            <a:extLst>
              <a:ext uri="{FF2B5EF4-FFF2-40B4-BE49-F238E27FC236}">
                <a16:creationId xmlns:a16="http://schemas.microsoft.com/office/drawing/2014/main" id="{66C3CD8A-3ECE-4276-9A79-FA38FFC472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8" name="図 7">
            <a:extLst>
              <a:ext uri="{FF2B5EF4-FFF2-40B4-BE49-F238E27FC236}">
                <a16:creationId xmlns:a16="http://schemas.microsoft.com/office/drawing/2014/main" id="{F2F452AB-8383-40DA-A726-5FABDEF3E6F3}"/>
              </a:ext>
            </a:extLst>
          </p:cNvPr>
          <p:cNvPicPr>
            <a:picLocks noChangeAspect="1"/>
          </p:cNvPicPr>
          <p:nvPr/>
        </p:nvPicPr>
        <p:blipFill>
          <a:blip r:embed="rId2"/>
          <a:stretch>
            <a:fillRect/>
          </a:stretch>
        </p:blipFill>
        <p:spPr>
          <a:xfrm>
            <a:off x="782458" y="0"/>
            <a:ext cx="10322284" cy="6858000"/>
          </a:xfrm>
          <a:prstGeom prst="rect">
            <a:avLst/>
          </a:prstGeom>
        </p:spPr>
      </p:pic>
      <p:pic>
        <p:nvPicPr>
          <p:cNvPr id="6" name="図 5">
            <a:extLst>
              <a:ext uri="{FF2B5EF4-FFF2-40B4-BE49-F238E27FC236}">
                <a16:creationId xmlns:a16="http://schemas.microsoft.com/office/drawing/2014/main" id="{6D4D405D-5E11-4859-BBA0-AF687C4E36C7}"/>
              </a:ext>
            </a:extLst>
          </p:cNvPr>
          <p:cNvPicPr>
            <a:picLocks noChangeAspect="1"/>
          </p:cNvPicPr>
          <p:nvPr/>
        </p:nvPicPr>
        <p:blipFill>
          <a:blip r:embed="rId3"/>
          <a:stretch>
            <a:fillRect/>
          </a:stretch>
        </p:blipFill>
        <p:spPr>
          <a:xfrm>
            <a:off x="2250578" y="3160215"/>
            <a:ext cx="9796520" cy="1910991"/>
          </a:xfrm>
          <a:prstGeom prst="rect">
            <a:avLst/>
          </a:prstGeom>
        </p:spPr>
      </p:pic>
      <p:sp>
        <p:nvSpPr>
          <p:cNvPr id="10" name="テキスト ボックス 9">
            <a:extLst>
              <a:ext uri="{FF2B5EF4-FFF2-40B4-BE49-F238E27FC236}">
                <a16:creationId xmlns:a16="http://schemas.microsoft.com/office/drawing/2014/main" id="{30B2A35D-7FAA-492F-8DEE-DA779DBFBA96}"/>
              </a:ext>
            </a:extLst>
          </p:cNvPr>
          <p:cNvSpPr txBox="1"/>
          <p:nvPr/>
        </p:nvSpPr>
        <p:spPr>
          <a:xfrm>
            <a:off x="4354509" y="5071206"/>
            <a:ext cx="7692451" cy="1323439"/>
          </a:xfrm>
          <a:prstGeom prst="rect">
            <a:avLst/>
          </a:prstGeom>
          <a:noFill/>
        </p:spPr>
        <p:txBody>
          <a:bodyPr wrap="square">
            <a:spAutoFit/>
          </a:bodyPr>
          <a:lstStyle/>
          <a:p>
            <a:r>
              <a:rPr lang="ja-JP" altLang="en-US" sz="1600" b="0" i="0" dirty="0">
                <a:solidFill>
                  <a:schemeClr val="bg1"/>
                </a:solidFill>
                <a:effectLst/>
                <a:latin typeface="BIZ UDPゴシック" panose="020B0400000000000000" pitchFamily="50" charset="-128"/>
                <a:ea typeface="BIZ UDPゴシック" panose="020B0400000000000000" pitchFamily="50" charset="-128"/>
              </a:rPr>
              <a:t>「鎂伽科技（</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MEGAROBO</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）」がシリーズ</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C</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で</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3</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億ドル（約</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400</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億円）を調達。</a:t>
            </a:r>
            <a:endParaRPr lang="en-US" altLang="ja-JP" sz="1600" b="0" i="0" dirty="0">
              <a:solidFill>
                <a:schemeClr val="bg1"/>
              </a:solidFill>
              <a:effectLst/>
              <a:latin typeface="BIZ UDPゴシック" panose="020B0400000000000000" pitchFamily="50" charset="-128"/>
              <a:ea typeface="BIZ UDPゴシック" panose="020B0400000000000000" pitchFamily="50" charset="-128"/>
            </a:endParaRPr>
          </a:p>
          <a:p>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ゴールドマン・サックス・アセット・マネジメント、亜投資本（</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Asia Investment Capital</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）、紀源資本（</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GGV Capital</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）がリードインベスター、既存株主のスタートアップインキュベーター創新工場（</a:t>
            </a:r>
            <a:r>
              <a:rPr lang="en-US" altLang="ja-JP" sz="1600" b="0" i="0" dirty="0" err="1">
                <a:solidFill>
                  <a:schemeClr val="bg1"/>
                </a:solidFill>
                <a:effectLst/>
                <a:latin typeface="BIZ UDPゴシック" panose="020B0400000000000000" pitchFamily="50" charset="-128"/>
                <a:ea typeface="BIZ UDPゴシック" panose="020B0400000000000000" pitchFamily="50" charset="-128"/>
              </a:rPr>
              <a:t>Sinovation</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 Ventures</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）、シンガポールの蘭亭投資（</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Pavilion Capital</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）、米</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Starr Capital</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がコ・インベスターとして参加。</a:t>
            </a:r>
            <a:endParaRPr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CA4844A1-1A9C-41AC-B6C9-68724854B81B}"/>
              </a:ext>
            </a:extLst>
          </p:cNvPr>
          <p:cNvSpPr txBox="1"/>
          <p:nvPr/>
        </p:nvSpPr>
        <p:spPr>
          <a:xfrm>
            <a:off x="182933" y="3894144"/>
            <a:ext cx="1960774" cy="707886"/>
          </a:xfrm>
          <a:prstGeom prst="rect">
            <a:avLst/>
          </a:prstGeom>
          <a:noFill/>
        </p:spPr>
        <p:txBody>
          <a:bodyPr wrap="square">
            <a:spAutoFit/>
          </a:bodyPr>
          <a:lstStyle/>
          <a:p>
            <a:pPr algn="r"/>
            <a:r>
              <a:rPr lang="zh-TW" altLang="en-US"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鯤鵬実験室</a:t>
            </a:r>
            <a:r>
              <a:rPr lang="ja-JP" altLang="en-US"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en-US" altLang="zh-TW"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r"/>
            <a:r>
              <a:rPr lang="zh-TW" altLang="en-US"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zh-TW"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MEGALAB</a:t>
            </a:r>
            <a:r>
              <a:rPr lang="zh-TW" altLang="en-US"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ja-JP" altLang="en-US" sz="2000" b="1"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C8792FCC-D4CB-4DC6-A037-D3FFC9C80976}"/>
              </a:ext>
            </a:extLst>
          </p:cNvPr>
          <p:cNvSpPr txBox="1"/>
          <p:nvPr/>
        </p:nvSpPr>
        <p:spPr>
          <a:xfrm>
            <a:off x="3155958" y="6513208"/>
            <a:ext cx="7985760" cy="276999"/>
          </a:xfrm>
          <a:prstGeom prst="rect">
            <a:avLst/>
          </a:prstGeom>
          <a:solidFill>
            <a:schemeClr val="accent4">
              <a:lumMod val="40000"/>
              <a:lumOff val="60000"/>
            </a:schemeClr>
          </a:solidFill>
          <a:effectLst>
            <a:glow rad="101600">
              <a:schemeClr val="accent4">
                <a:satMod val="175000"/>
                <a:alpha val="40000"/>
              </a:schemeClr>
            </a:glow>
          </a:effectLst>
        </p:spPr>
        <p:txBody>
          <a:bodyPr wrap="square">
            <a:spAutoFit/>
          </a:bodyPr>
          <a:lstStyle/>
          <a:p>
            <a:r>
              <a:rPr lang="en-US" altLang="ja-JP" sz="1200" dirty="0">
                <a:solidFill>
                  <a:srgbClr val="0563C1"/>
                </a:solidFill>
                <a:hlinkClick r:id="rId4">
                  <a:extLst>
                    <a:ext uri="{A12FA001-AC4F-418D-AE19-62706E023703}">
                      <ahyp:hlinkClr xmlns:ahyp="http://schemas.microsoft.com/office/drawing/2018/hyperlinkcolor" val="tx"/>
                    </a:ext>
                  </a:extLst>
                </a:hlinkClick>
              </a:rPr>
              <a:t>※</a:t>
            </a:r>
            <a:r>
              <a:rPr lang="ja-JP" altLang="en-US" sz="1200" dirty="0">
                <a:solidFill>
                  <a:srgbClr val="0563C1"/>
                </a:solidFill>
                <a:hlinkClick r:id="rId4">
                  <a:extLst>
                    <a:ext uri="{A12FA001-AC4F-418D-AE19-62706E023703}">
                      <ahyp:hlinkClr xmlns:ahyp="http://schemas.microsoft.com/office/drawing/2018/hyperlinkcolor" val="tx"/>
                    </a:ext>
                  </a:extLst>
                </a:hlinkClick>
              </a:rPr>
              <a:t>出所：</a:t>
            </a:r>
            <a:r>
              <a:rPr lang="zh-CN" altLang="en-US" sz="1200" dirty="0">
                <a:solidFill>
                  <a:srgbClr val="0563C1"/>
                </a:solidFill>
                <a:hlinkClick r:id="rId4">
                  <a:extLst>
                    <a:ext uri="{A12FA001-AC4F-418D-AE19-62706E023703}">
                      <ahyp:hlinkClr xmlns:ahyp="http://schemas.microsoft.com/office/drawing/2018/hyperlinkcolor" val="tx"/>
                    </a:ext>
                  </a:extLst>
                </a:hlinkClick>
              </a:rPr>
              <a:t>镁伽鲲鹏实验室丨自动化生物实验室丨机器人自动化应用 </a:t>
            </a:r>
            <a:r>
              <a:rPr lang="en-US" altLang="zh-CN" sz="1200" dirty="0">
                <a:solidFill>
                  <a:srgbClr val="0563C1"/>
                </a:solidFill>
                <a:hlinkClick r:id="rId4">
                  <a:extLst>
                    <a:ext uri="{A12FA001-AC4F-418D-AE19-62706E023703}">
                      <ahyp:hlinkClr xmlns:ahyp="http://schemas.microsoft.com/office/drawing/2018/hyperlinkcolor" val="tx"/>
                    </a:ext>
                  </a:extLst>
                </a:hlinkClick>
              </a:rPr>
              <a:t>_ </a:t>
            </a:r>
            <a:r>
              <a:rPr lang="zh-CN" altLang="en-US" sz="1200" dirty="0">
                <a:hlinkClick r:id="rId4">
                  <a:extLst>
                    <a:ext uri="{A12FA001-AC4F-418D-AE19-62706E023703}">
                      <ahyp:hlinkClr xmlns:ahyp="http://schemas.microsoft.com/office/drawing/2018/hyperlinkcolor" val="tx"/>
                    </a:ext>
                  </a:extLst>
                </a:hlinkClick>
              </a:rPr>
              <a:t>北京镁伽机器人科技有限公司 </a:t>
            </a:r>
            <a:r>
              <a:rPr lang="en-US" altLang="zh-CN" sz="1200" dirty="0">
                <a:hlinkClick r:id="rId4">
                  <a:extLst>
                    <a:ext uri="{A12FA001-AC4F-418D-AE19-62706E023703}">
                      <ahyp:hlinkClr xmlns:ahyp="http://schemas.microsoft.com/office/drawing/2018/hyperlinkcolor" val="tx"/>
                    </a:ext>
                  </a:extLst>
                </a:hlinkClick>
              </a:rPr>
              <a:t>(megarobo.com)</a:t>
            </a:r>
            <a:endParaRPr lang="ja-JP" altLang="en-US" sz="1200" dirty="0"/>
          </a:p>
        </p:txBody>
      </p:sp>
      <p:sp>
        <p:nvSpPr>
          <p:cNvPr id="17" name="テキスト ボックス 16">
            <a:extLst>
              <a:ext uri="{FF2B5EF4-FFF2-40B4-BE49-F238E27FC236}">
                <a16:creationId xmlns:a16="http://schemas.microsoft.com/office/drawing/2014/main" id="{0454F2AA-B163-48F2-BAEE-64250AAC6C82}"/>
              </a:ext>
            </a:extLst>
          </p:cNvPr>
          <p:cNvSpPr txBox="1"/>
          <p:nvPr/>
        </p:nvSpPr>
        <p:spPr>
          <a:xfrm>
            <a:off x="5588000" y="642878"/>
            <a:ext cx="5399971" cy="523220"/>
          </a:xfrm>
          <a:prstGeom prst="rect">
            <a:avLst/>
          </a:prstGeom>
          <a:noFill/>
        </p:spPr>
        <p:txBody>
          <a:bodyPr wrap="square">
            <a:spAutoFit/>
          </a:bodyPr>
          <a:lstStyle/>
          <a:p>
            <a:r>
              <a:rPr lang="zh-CN" altLang="en-US" sz="2800" dirty="0">
                <a:solidFill>
                  <a:schemeClr val="bg1"/>
                </a:solidFill>
                <a:hlinkClick r:id="rId4">
                  <a:extLst>
                    <a:ext uri="{A12FA001-AC4F-418D-AE19-62706E023703}">
                      <ahyp:hlinkClr xmlns:ahyp="http://schemas.microsoft.com/office/drawing/2018/hyperlinkcolor" val="tx"/>
                    </a:ext>
                  </a:extLst>
                </a:hlinkClick>
              </a:rPr>
              <a:t>北京镁伽机器人科技有限公司 </a:t>
            </a:r>
            <a:endParaRPr lang="ja-JP" altLang="en-US" sz="2800" dirty="0">
              <a:solidFill>
                <a:schemeClr val="bg1"/>
              </a:solidFill>
            </a:endParaRPr>
          </a:p>
        </p:txBody>
      </p:sp>
    </p:spTree>
    <p:extLst>
      <p:ext uri="{BB962C8B-B14F-4D97-AF65-F5344CB8AC3E}">
        <p14:creationId xmlns:p14="http://schemas.microsoft.com/office/powerpoint/2010/main" val="3361022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762F743-EEA2-44A2-98CB-6B9E423B83C7}"/>
              </a:ext>
            </a:extLst>
          </p:cNvPr>
          <p:cNvSpPr txBox="1"/>
          <p:nvPr/>
        </p:nvSpPr>
        <p:spPr>
          <a:xfrm>
            <a:off x="4489226" y="11712"/>
            <a:ext cx="3537174" cy="461665"/>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肝はバイオファウンドリ</a:t>
            </a:r>
          </a:p>
        </p:txBody>
      </p:sp>
      <p:pic>
        <p:nvPicPr>
          <p:cNvPr id="27" name="object 10">
            <a:extLst>
              <a:ext uri="{FF2B5EF4-FFF2-40B4-BE49-F238E27FC236}">
                <a16:creationId xmlns:a16="http://schemas.microsoft.com/office/drawing/2014/main" id="{3BFFA3D2-18E7-4417-B732-4B701E91F71A}"/>
              </a:ext>
            </a:extLst>
          </p:cNvPr>
          <p:cNvPicPr/>
          <p:nvPr/>
        </p:nvPicPr>
        <p:blipFill>
          <a:blip r:embed="rId2" cstate="print"/>
          <a:stretch>
            <a:fillRect/>
          </a:stretch>
        </p:blipFill>
        <p:spPr>
          <a:xfrm>
            <a:off x="1219164" y="488979"/>
            <a:ext cx="9794450" cy="6339525"/>
          </a:xfrm>
          <a:prstGeom prst="rect">
            <a:avLst/>
          </a:prstGeom>
        </p:spPr>
      </p:pic>
      <p:sp>
        <p:nvSpPr>
          <p:cNvPr id="28" name="テキスト ボックス 27">
            <a:extLst>
              <a:ext uri="{FF2B5EF4-FFF2-40B4-BE49-F238E27FC236}">
                <a16:creationId xmlns:a16="http://schemas.microsoft.com/office/drawing/2014/main" id="{437AD32B-05FC-4D94-B785-065D03B54E63}"/>
              </a:ext>
            </a:extLst>
          </p:cNvPr>
          <p:cNvSpPr txBox="1"/>
          <p:nvPr/>
        </p:nvSpPr>
        <p:spPr>
          <a:xfrm>
            <a:off x="0" y="6604084"/>
            <a:ext cx="1225485" cy="253916"/>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
        <p:nvSpPr>
          <p:cNvPr id="3" name="テキスト ボックス 2">
            <a:extLst>
              <a:ext uri="{FF2B5EF4-FFF2-40B4-BE49-F238E27FC236}">
                <a16:creationId xmlns:a16="http://schemas.microsoft.com/office/drawing/2014/main" id="{E694ABC4-8171-46CB-8F5C-3CBDE4FDD4C2}"/>
              </a:ext>
            </a:extLst>
          </p:cNvPr>
          <p:cNvSpPr txBox="1"/>
          <p:nvPr/>
        </p:nvSpPr>
        <p:spPr>
          <a:xfrm>
            <a:off x="172724" y="1111045"/>
            <a:ext cx="1046440" cy="2949678"/>
          </a:xfrm>
          <a:prstGeom prst="rect">
            <a:avLst/>
          </a:prstGeom>
          <a:noFill/>
        </p:spPr>
        <p:txBody>
          <a:bodyPr vert="eaVert" wrap="square" rtlCol="0">
            <a:spAutoFit/>
          </a:bodyPr>
          <a:lstStyle/>
          <a:p>
            <a:r>
              <a:rPr kumimoji="1" lang="ja-JP" altLang="en-US" sz="2800" dirty="0">
                <a:solidFill>
                  <a:srgbClr val="C00000"/>
                </a:solidFill>
                <a:latin typeface="BIZ UDP明朝 Medium" panose="02020500000000000000" pitchFamily="18" charset="-128"/>
                <a:ea typeface="BIZ UDP明朝 Medium" panose="02020500000000000000" pitchFamily="18" charset="-128"/>
              </a:rPr>
              <a:t>↑</a:t>
            </a:r>
            <a:endParaRPr kumimoji="1" lang="en-US" altLang="ja-JP" sz="2800" dirty="0">
              <a:solidFill>
                <a:srgbClr val="C00000"/>
              </a:solidFill>
              <a:latin typeface="BIZ UDP明朝 Medium" panose="02020500000000000000" pitchFamily="18" charset="-128"/>
              <a:ea typeface="BIZ UDP明朝 Medium" panose="02020500000000000000" pitchFamily="18" charset="-128"/>
            </a:endParaRPr>
          </a:p>
          <a:p>
            <a:r>
              <a:rPr lang="ja-JP" altLang="en-US" sz="2800" dirty="0">
                <a:solidFill>
                  <a:srgbClr val="C00000"/>
                </a:solidFill>
                <a:latin typeface="BIZ UDP明朝 Medium" panose="02020500000000000000" pitchFamily="18" charset="-128"/>
                <a:ea typeface="BIZ UDP明朝 Medium" panose="02020500000000000000" pitchFamily="18" charset="-128"/>
              </a:rPr>
              <a:t>半導体産業</a:t>
            </a:r>
            <a:endParaRPr kumimoji="1" lang="ja-JP" altLang="en-US" sz="2800" dirty="0">
              <a:solidFill>
                <a:srgbClr val="C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00843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テキスト ボックス 53">
            <a:extLst>
              <a:ext uri="{FF2B5EF4-FFF2-40B4-BE49-F238E27FC236}">
                <a16:creationId xmlns:a16="http://schemas.microsoft.com/office/drawing/2014/main" id="{5B7D7F3C-734F-4974-A64B-46F95E7A9C90}"/>
              </a:ext>
            </a:extLst>
          </p:cNvPr>
          <p:cNvSpPr txBox="1"/>
          <p:nvPr/>
        </p:nvSpPr>
        <p:spPr>
          <a:xfrm>
            <a:off x="4017306" y="-46797"/>
            <a:ext cx="4178480" cy="338554"/>
          </a:xfrm>
          <a:prstGeom prst="rect">
            <a:avLst/>
          </a:prstGeom>
          <a:noFill/>
          <a:ln>
            <a:noFill/>
          </a:ln>
        </p:spPr>
        <p:txBody>
          <a:bodyPr wrap="square" rtlCol="0">
            <a:spAutoFit/>
          </a:bodyPr>
          <a:lstStyle/>
          <a:p>
            <a:pPr algn="ctr"/>
            <a:r>
              <a:rPr lang="ja-JP" altLang="en-US" sz="1600" b="1" dirty="0">
                <a:latin typeface="BIZ UDP明朝 Medium" panose="02020500000000000000" pitchFamily="18" charset="-128"/>
                <a:ea typeface="BIZ UDP明朝 Medium" panose="02020500000000000000" pitchFamily="18" charset="-128"/>
              </a:rPr>
              <a:t>主な合成生物企業</a:t>
            </a:r>
            <a:endParaRPr kumimoji="1" lang="ja-JP" altLang="en-US" sz="1600" b="1" dirty="0">
              <a:latin typeface="BIZ UDP明朝 Medium" panose="02020500000000000000" pitchFamily="18" charset="-128"/>
              <a:ea typeface="BIZ UDP明朝 Medium" panose="02020500000000000000" pitchFamily="18" charset="-128"/>
            </a:endParaRPr>
          </a:p>
        </p:txBody>
      </p:sp>
      <p:graphicFrame>
        <p:nvGraphicFramePr>
          <p:cNvPr id="12" name="表 12">
            <a:extLst>
              <a:ext uri="{FF2B5EF4-FFF2-40B4-BE49-F238E27FC236}">
                <a16:creationId xmlns:a16="http://schemas.microsoft.com/office/drawing/2014/main" id="{CD7793C1-8745-48C9-95C3-548AAC45DEC2}"/>
              </a:ext>
            </a:extLst>
          </p:cNvPr>
          <p:cNvGraphicFramePr>
            <a:graphicFrameLocks noGrp="1"/>
          </p:cNvGraphicFramePr>
          <p:nvPr/>
        </p:nvGraphicFramePr>
        <p:xfrm>
          <a:off x="33865" y="246081"/>
          <a:ext cx="12132733" cy="6588760"/>
        </p:xfrm>
        <a:graphic>
          <a:graphicData uri="http://schemas.openxmlformats.org/drawingml/2006/table">
            <a:tbl>
              <a:tblPr firstRow="1" bandRow="1">
                <a:effectLst>
                  <a:outerShdw blurRad="50800" dist="38100" dir="5400000" algn="t" rotWithShape="0">
                    <a:prstClr val="black">
                      <a:alpha val="40000"/>
                    </a:prstClr>
                  </a:outerShdw>
                </a:effectLst>
                <a:tableStyleId>{8799B23B-EC83-4686-B30A-512413B5E67A}</a:tableStyleId>
              </a:tblPr>
              <a:tblGrid>
                <a:gridCol w="2870200">
                  <a:extLst>
                    <a:ext uri="{9D8B030D-6E8A-4147-A177-3AD203B41FA5}">
                      <a16:colId xmlns:a16="http://schemas.microsoft.com/office/drawing/2014/main" val="644533516"/>
                    </a:ext>
                  </a:extLst>
                </a:gridCol>
                <a:gridCol w="1202266">
                  <a:extLst>
                    <a:ext uri="{9D8B030D-6E8A-4147-A177-3AD203B41FA5}">
                      <a16:colId xmlns:a16="http://schemas.microsoft.com/office/drawing/2014/main" val="1422615717"/>
                    </a:ext>
                  </a:extLst>
                </a:gridCol>
                <a:gridCol w="8060267">
                  <a:extLst>
                    <a:ext uri="{9D8B030D-6E8A-4147-A177-3AD203B41FA5}">
                      <a16:colId xmlns:a16="http://schemas.microsoft.com/office/drawing/2014/main" val="1954970900"/>
                    </a:ext>
                  </a:extLst>
                </a:gridCol>
              </a:tblGrid>
              <a:tr h="370840">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企業名</a:t>
                      </a:r>
                    </a:p>
                  </a:txBody>
                  <a:tcPr anchor="b">
                    <a:solidFill>
                      <a:srgbClr val="C00000"/>
                    </a:solidFill>
                  </a:tcPr>
                </a:tc>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国</a:t>
                      </a:r>
                    </a:p>
                  </a:txBody>
                  <a:tcPr anchor="b">
                    <a:solidFill>
                      <a:srgbClr val="C00000"/>
                    </a:solidFill>
                  </a:tcPr>
                </a:tc>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概要</a:t>
                      </a:r>
                    </a:p>
                  </a:txBody>
                  <a:tcPr anchor="b">
                    <a:solidFill>
                      <a:srgbClr val="C00000"/>
                    </a:solidFill>
                  </a:tcPr>
                </a:tc>
                <a:extLst>
                  <a:ext uri="{0D108BD9-81ED-4DB2-BD59-A6C34878D82A}">
                    <a16:rowId xmlns:a16="http://schemas.microsoft.com/office/drawing/2014/main" val="3952611736"/>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ギンコ・バイオワークス</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（Ginkgo Bioworks）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合成生物企業の代表的企業。細胞をプログラミング合成生物学を駆使して、医薬・化学・肥料・合成生物資材などの生産を革新する企業。</a:t>
                      </a:r>
                    </a:p>
                  </a:txBody>
                  <a:tcPr>
                    <a:solidFill>
                      <a:schemeClr val="bg1">
                        <a:lumMod val="95000"/>
                      </a:schemeClr>
                    </a:solidFill>
                  </a:tcPr>
                </a:tc>
                <a:extLst>
                  <a:ext uri="{0D108BD9-81ED-4DB2-BD59-A6C34878D82A}">
                    <a16:rowId xmlns:a16="http://schemas.microsoft.com/office/drawing/2014/main" val="1404582417"/>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カリブー・バイオサイエンシズ</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（CARIBOU BIOSCIENCES）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ゲノム編集</a:t>
                      </a:r>
                      <a:r>
                        <a:rPr kumimoji="1" lang="en-US" altLang="ja-JP" sz="1400" b="0" dirty="0">
                          <a:latin typeface="HYGungSo-Bold" panose="02030600000101010101" pitchFamily="18" charset="-127"/>
                          <a:ea typeface="BIZ UDP明朝 Medium" panose="02020500000000000000" pitchFamily="18" charset="-128"/>
                        </a:rPr>
                        <a:t>CRISPR</a:t>
                      </a:r>
                      <a:r>
                        <a:rPr kumimoji="1" lang="ja-JP" altLang="en-US" sz="1400" b="0" dirty="0">
                          <a:latin typeface="HYGungSo-Bold" panose="02030600000101010101" pitchFamily="18" charset="-127"/>
                          <a:ea typeface="BIZ UDP明朝 Medium" panose="02020500000000000000" pitchFamily="18" charset="-128"/>
                        </a:rPr>
                        <a:t>のパイオニア企業。</a:t>
                      </a:r>
                      <a:r>
                        <a:rPr kumimoji="1" lang="en-US" altLang="ja-JP" sz="1400" b="0" dirty="0" err="1">
                          <a:latin typeface="HYGungSo-Bold" panose="02030600000101010101" pitchFamily="18" charset="-127"/>
                          <a:ea typeface="BIZ UDP明朝 Medium" panose="02020500000000000000" pitchFamily="18" charset="-128"/>
                        </a:rPr>
                        <a:t>chRDNA</a:t>
                      </a:r>
                      <a:r>
                        <a:rPr kumimoji="1" lang="en-US" altLang="ja-JP" sz="1400" b="0" dirty="0">
                          <a:latin typeface="HYGungSo-Bold" panose="02030600000101010101" pitchFamily="18" charset="-127"/>
                          <a:ea typeface="BIZ UDP明朝 Medium" panose="02020500000000000000" pitchFamily="18" charset="-128"/>
                        </a:rPr>
                        <a:t> (CRISPR Hybrid RNA-DNA) </a:t>
                      </a:r>
                      <a:r>
                        <a:rPr kumimoji="1" lang="ja-JP" altLang="en-US" sz="1400" b="0" dirty="0">
                          <a:latin typeface="HYGungSo-Bold" panose="02030600000101010101" pitchFamily="18" charset="-127"/>
                          <a:ea typeface="BIZ UDP明朝 Medium" panose="02020500000000000000" pitchFamily="18" charset="-128"/>
                        </a:rPr>
                        <a:t>技術によるゲノム編集細胞療法を推進。</a:t>
                      </a:r>
                    </a:p>
                  </a:txBody>
                  <a:tcPr>
                    <a:solidFill>
                      <a:schemeClr val="bg1">
                        <a:lumMod val="95000"/>
                      </a:schemeClr>
                    </a:solidFill>
                  </a:tcPr>
                </a:tc>
                <a:extLst>
                  <a:ext uri="{0D108BD9-81ED-4DB2-BD59-A6C34878D82A}">
                    <a16:rowId xmlns:a16="http://schemas.microsoft.com/office/drawing/2014/main" val="1126628052"/>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ジーバイオテックス</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（ZBIOTICS）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世界初の遺伝子組換えプロバイオティックス（二日酔い緩和：納豆菌）開発企業。感染症に対抗する微生物の開発など新機軸の商品を開発。</a:t>
                      </a:r>
                    </a:p>
                  </a:txBody>
                  <a:tcPr>
                    <a:solidFill>
                      <a:schemeClr val="bg1">
                        <a:lumMod val="95000"/>
                      </a:schemeClr>
                    </a:solidFill>
                  </a:tcPr>
                </a:tc>
                <a:extLst>
                  <a:ext uri="{0D108BD9-81ED-4DB2-BD59-A6C34878D82A}">
                    <a16:rowId xmlns:a16="http://schemas.microsoft.com/office/drawing/2014/main" val="1402032667"/>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ツイスト・バイオサイエンス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Twist Bioscience</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合成</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による</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データストレージ技術の開発、及び世界の人種など遺伝的差異を利用した創薬標的の特定と開発促進などの研究開発。</a:t>
                      </a:r>
                    </a:p>
                  </a:txBody>
                  <a:tcPr>
                    <a:solidFill>
                      <a:schemeClr val="bg1">
                        <a:lumMod val="95000"/>
                      </a:schemeClr>
                    </a:solidFill>
                  </a:tcPr>
                </a:tc>
                <a:extLst>
                  <a:ext uri="{0D108BD9-81ED-4DB2-BD59-A6C34878D82A}">
                    <a16:rowId xmlns:a16="http://schemas.microsoft.com/office/drawing/2014/main" val="4287173040"/>
                  </a:ext>
                </a:extLst>
              </a:tr>
              <a:tr h="370840">
                <a:tc>
                  <a:txBody>
                    <a:bodyPr/>
                    <a:lstStyle/>
                    <a:p>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バッカス・バイオ・イノベーション</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a:t>
                      </a:r>
                      <a:r>
                        <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Bacchus Bio innovation</a:t>
                      </a:r>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日本</a:t>
                      </a:r>
                      <a:endParaRPr kumimoji="1" lang="en-US" altLang="ja-JP" sz="1400" b="0" dirty="0">
                        <a:latin typeface="BIZ UDP明朝 Medium" panose="02020500000000000000" pitchFamily="18" charset="-128"/>
                        <a:ea typeface="BIZ UDP明朝 Medium" panose="02020500000000000000" pitchFamily="18" charset="-128"/>
                      </a:endParaRP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統合型バイオファウンドリ企業。神戸大学発の</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バイオパレット 社（ゲノム編集）、シンプロジェン社 （</a:t>
                      </a:r>
                      <a:r>
                        <a:rPr kumimoji="1" lang="en-US" altLang="ja-JP" sz="1400" b="0" i="0" kern="1200" dirty="0">
                          <a:solidFill>
                            <a:schemeClr val="tx1"/>
                          </a:solidFill>
                          <a:effectLst/>
                          <a:latin typeface="HYGungSo-Bold" panose="02030600000101010101" pitchFamily="18" charset="-127"/>
                          <a:ea typeface="HYGungSo-Bold" panose="02030600000101010101" pitchFamily="18" charset="-127"/>
                          <a:cs typeface="+mn-cs"/>
                        </a:rPr>
                        <a:t>DNA </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合成）との連携による事業推進。</a:t>
                      </a:r>
                      <a:endParaRPr kumimoji="1" lang="ja-JP" altLang="en-US" sz="1400" b="0" dirty="0">
                        <a:latin typeface="HYGungSo-Bold" panose="02030600000101010101" pitchFamily="18" charset="-127"/>
                        <a:ea typeface="BIZ UDP明朝 Medium" panose="02020500000000000000" pitchFamily="18" charset="-128"/>
                      </a:endParaRPr>
                    </a:p>
                  </a:txBody>
                  <a:tcPr>
                    <a:solidFill>
                      <a:schemeClr val="bg1">
                        <a:lumMod val="95000"/>
                      </a:schemeClr>
                    </a:solidFill>
                  </a:tcPr>
                </a:tc>
                <a:extLst>
                  <a:ext uri="{0D108BD9-81ED-4DB2-BD59-A6C34878D82A}">
                    <a16:rowId xmlns:a16="http://schemas.microsoft.com/office/drawing/2014/main" val="2080159250"/>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アミリス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Amyris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フレーバー </a:t>
                      </a:r>
                      <a:r>
                        <a:rPr kumimoji="1" lang="en-US" altLang="ja-JP" sz="1400" b="0" dirty="0">
                          <a:latin typeface="HYGungSo-Bold" panose="02030600000101010101" pitchFamily="18" charset="-127"/>
                          <a:ea typeface="HYGungSo-Bold" panose="02030600000101010101" pitchFamily="18" charset="-127"/>
                        </a:rPr>
                        <a:t>&amp;</a:t>
                      </a:r>
                      <a:r>
                        <a:rPr kumimoji="1" lang="ja-JP" altLang="en-US" sz="1400" b="0" dirty="0">
                          <a:latin typeface="HYGungSo-Bold" panose="02030600000101010101" pitchFamily="18" charset="-127"/>
                          <a:ea typeface="BIZ UDP明朝 Medium" panose="02020500000000000000" pitchFamily="18" charset="-128"/>
                        </a:rPr>
                        <a:t>フレグランス </a:t>
                      </a:r>
                      <a:r>
                        <a:rPr kumimoji="1" lang="en-US" altLang="ja-JP" sz="1400" b="0" dirty="0">
                          <a:latin typeface="HYGungSo-Bold" panose="02030600000101010101" pitchFamily="18" charset="-127"/>
                          <a:ea typeface="HYGungSo-Bold" panose="02030600000101010101" pitchFamily="18" charset="-127"/>
                        </a:rPr>
                        <a:t>(F&amp;F) </a:t>
                      </a:r>
                      <a:r>
                        <a:rPr kumimoji="1" lang="ja-JP" altLang="en-US" sz="1400" b="0" dirty="0">
                          <a:latin typeface="HYGungSo-Bold" panose="02030600000101010101" pitchFamily="18" charset="-127"/>
                          <a:ea typeface="BIZ UDP明朝 Medium" panose="02020500000000000000" pitchFamily="18" charset="-128"/>
                        </a:rPr>
                        <a:t>市場向けの原料を生産する合成生物企業。感染症研究所と共同で</a:t>
                      </a:r>
                      <a:r>
                        <a:rPr kumimoji="1" lang="en-US" altLang="ja-JP" sz="1400" b="0" dirty="0">
                          <a:latin typeface="HYGungSo-Bold" panose="02030600000101010101" pitchFamily="18" charset="-127"/>
                          <a:ea typeface="HYGungSo-Bold" panose="02030600000101010101" pitchFamily="18" charset="-127"/>
                        </a:rPr>
                        <a:t>COVID-19</a:t>
                      </a:r>
                      <a:r>
                        <a:rPr kumimoji="1" lang="ja-JP" altLang="en-US" sz="1400" b="0" dirty="0">
                          <a:latin typeface="HYGungSo-Bold" panose="02030600000101010101" pitchFamily="18" charset="-127"/>
                          <a:ea typeface="BIZ UDP明朝 Medium" panose="02020500000000000000" pitchFamily="18" charset="-128"/>
                        </a:rPr>
                        <a:t>ワクチンの開発実績。</a:t>
                      </a:r>
                    </a:p>
                  </a:txBody>
                  <a:tcPr>
                    <a:solidFill>
                      <a:schemeClr val="bg1">
                        <a:lumMod val="95000"/>
                      </a:schemeClr>
                    </a:solidFill>
                  </a:tcPr>
                </a:tc>
                <a:extLst>
                  <a:ext uri="{0D108BD9-81ED-4DB2-BD59-A6C34878D82A}">
                    <a16:rowId xmlns:a16="http://schemas.microsoft.com/office/drawing/2014/main" val="3095742567"/>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ナショナル・レジリエンス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National </a:t>
                      </a:r>
                      <a:r>
                        <a:rPr kumimoji="1" lang="en-US" altLang="ja-JP" sz="1400" b="1" dirty="0" err="1">
                          <a:latin typeface="BIZ UDP明朝 Medium" panose="02020500000000000000" pitchFamily="18" charset="-128"/>
                          <a:ea typeface="BIZ UDP明朝 Medium" panose="02020500000000000000" pitchFamily="18" charset="-128"/>
                        </a:rPr>
                        <a:t>Resilienc</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カナダ</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次世代のライフサイエンス企業を標榜する合成生物企業。医薬品と生物製剤の開発及び生産を行う。</a:t>
                      </a:r>
                    </a:p>
                  </a:txBody>
                  <a:tcPr anchor="ctr">
                    <a:solidFill>
                      <a:schemeClr val="bg1">
                        <a:lumMod val="95000"/>
                      </a:schemeClr>
                    </a:solidFill>
                  </a:tcPr>
                </a:tc>
                <a:extLst>
                  <a:ext uri="{0D108BD9-81ED-4DB2-BD59-A6C34878D82A}">
                    <a16:rowId xmlns:a16="http://schemas.microsoft.com/office/drawing/2014/main" val="664367192"/>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コーデックス</a:t>
                      </a:r>
                      <a:r>
                        <a:rPr kumimoji="1" lang="en-US" altLang="ja-JP" sz="1400" b="1" dirty="0">
                          <a:latin typeface="BIZ UDP明朝 Medium" panose="02020500000000000000" pitchFamily="18" charset="-128"/>
                          <a:ea typeface="BIZ UDP明朝 Medium" panose="02020500000000000000" pitchFamily="18" charset="-128"/>
                        </a:rPr>
                        <a:t>DNA</a:t>
                      </a:r>
                    </a:p>
                    <a:p>
                      <a:r>
                        <a:rPr kumimoji="1" lang="en-US" altLang="ja-JP" sz="1400" b="1" dirty="0">
                          <a:latin typeface="BIZ UDP明朝 Medium" panose="02020500000000000000" pitchFamily="18" charset="-128"/>
                          <a:ea typeface="BIZ UDP明朝 Medium" panose="02020500000000000000" pitchFamily="18" charset="-128"/>
                        </a:rPr>
                        <a:t>Codex DNA</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配列情報から、合成</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／合成ｍ</a:t>
                      </a:r>
                      <a:r>
                        <a:rPr kumimoji="1" lang="en-US" altLang="ja-JP" sz="1400" b="0" dirty="0">
                          <a:latin typeface="HYGungSo-Bold" panose="02030600000101010101" pitchFamily="18" charset="-127"/>
                          <a:ea typeface="HYGungSo-Bold" panose="02030600000101010101" pitchFamily="18" charset="-127"/>
                        </a:rPr>
                        <a:t>RNA</a:t>
                      </a:r>
                      <a:r>
                        <a:rPr kumimoji="1" lang="ja-JP" altLang="en-US" sz="1400" b="0" dirty="0">
                          <a:latin typeface="HYGungSo-Bold" panose="02030600000101010101" pitchFamily="18" charset="-127"/>
                          <a:ea typeface="BIZ UDP明朝 Medium" panose="02020500000000000000" pitchFamily="18" charset="-128"/>
                        </a:rPr>
                        <a:t>を生成する遺伝子合成技術や短いアミノ酸配列のペプチドを完全自動で生産するシステムなど。</a:t>
                      </a:r>
                    </a:p>
                  </a:txBody>
                  <a:tcPr>
                    <a:solidFill>
                      <a:schemeClr val="bg1">
                        <a:lumMod val="95000"/>
                      </a:schemeClr>
                    </a:solidFill>
                  </a:tcPr>
                </a:tc>
                <a:extLst>
                  <a:ext uri="{0D108BD9-81ED-4DB2-BD59-A6C34878D82A}">
                    <a16:rowId xmlns:a16="http://schemas.microsoft.com/office/drawing/2014/main" val="500588790"/>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ジメルゲン</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Zymergen</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ソフト工学や</a:t>
                      </a:r>
                      <a:r>
                        <a:rPr kumimoji="1" lang="en-US" altLang="ja-JP" sz="1400" b="0" dirty="0">
                          <a:latin typeface="HYGungSo-Bold" panose="02030600000101010101" pitchFamily="18" charset="-127"/>
                          <a:ea typeface="HYGungSo-Bold" panose="02030600000101010101" pitchFamily="18" charset="-127"/>
                        </a:rPr>
                        <a:t>AI</a:t>
                      </a:r>
                      <a:r>
                        <a:rPr kumimoji="1" lang="ja-JP" altLang="en-US" sz="1400" b="0" dirty="0">
                          <a:latin typeface="HYGungSo-Bold" panose="02030600000101010101" pitchFamily="18" charset="-127"/>
                          <a:ea typeface="BIZ UDP明朝 Medium" panose="02020500000000000000" pitchFamily="18" charset="-128"/>
                        </a:rPr>
                        <a:t>により統合化されたオートメーションシステムにより、従来の化学物質、生物資材を従来の半分の時間と</a:t>
                      </a:r>
                      <a:r>
                        <a:rPr kumimoji="1" lang="en-US" altLang="ja-JP" sz="1400" b="0" dirty="0">
                          <a:latin typeface="HYGungSo-Bold" panose="02030600000101010101" pitchFamily="18" charset="-127"/>
                          <a:ea typeface="HYGungSo-Bold" panose="02030600000101010101" pitchFamily="18" charset="-127"/>
                        </a:rPr>
                        <a:t>1/10</a:t>
                      </a:r>
                      <a:r>
                        <a:rPr kumimoji="1" lang="ja-JP" altLang="en-US" sz="1400" b="0" dirty="0">
                          <a:latin typeface="HYGungSo-Bold" panose="02030600000101010101" pitchFamily="18" charset="-127"/>
                          <a:ea typeface="BIZ UDP明朝 Medium" panose="02020500000000000000" pitchFamily="18" charset="-128"/>
                        </a:rPr>
                        <a:t>以下のコストで生産。</a:t>
                      </a:r>
                    </a:p>
                  </a:txBody>
                  <a:tcPr>
                    <a:solidFill>
                      <a:schemeClr val="bg1">
                        <a:lumMod val="95000"/>
                      </a:schemeClr>
                    </a:solidFill>
                  </a:tcPr>
                </a:tc>
                <a:extLst>
                  <a:ext uri="{0D108BD9-81ED-4DB2-BD59-A6C34878D82A}">
                    <a16:rowId xmlns:a16="http://schemas.microsoft.com/office/drawing/2014/main" val="2292079654"/>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アピール・サイエンス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Apeel Sciences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生鮮食料品をサプライチェーン全体にわたり新鮮に保つ植物由来のコーディングを生産。食品廃棄物の抑制（最小化）を目指す。</a:t>
                      </a:r>
                    </a:p>
                  </a:txBody>
                  <a:tcPr>
                    <a:solidFill>
                      <a:schemeClr val="bg1">
                        <a:lumMod val="95000"/>
                      </a:schemeClr>
                    </a:solidFill>
                  </a:tcPr>
                </a:tc>
                <a:extLst>
                  <a:ext uri="{0D108BD9-81ED-4DB2-BD59-A6C34878D82A}">
                    <a16:rowId xmlns:a16="http://schemas.microsoft.com/office/drawing/2014/main" val="3899911241"/>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プレシゲン</a:t>
                      </a:r>
                      <a:endParaRPr kumimoji="1" lang="en-US" altLang="ja-JP" sz="1400" b="1" dirty="0">
                        <a:latin typeface="BIZ UDP明朝 Medium" panose="02020500000000000000" pitchFamily="18" charset="-128"/>
                        <a:ea typeface="BIZ UDP明朝 Medium" panose="020205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Precigen</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独自の</a:t>
                      </a:r>
                      <a:r>
                        <a:rPr kumimoji="1" lang="en-US" altLang="ja-JP" sz="1400" b="0" i="0" kern="1200" dirty="0" err="1">
                          <a:solidFill>
                            <a:schemeClr val="tx1"/>
                          </a:solidFill>
                          <a:effectLst/>
                          <a:latin typeface="HYGungSo-Bold" panose="02030600000101010101" pitchFamily="18" charset="-127"/>
                          <a:ea typeface="HYGungSo-Bold" panose="02030600000101010101" pitchFamily="18" charset="-127"/>
                          <a:cs typeface="+mn-cs"/>
                        </a:rPr>
                        <a:t>ActoBiotics</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プラットフォームを利用した微生物ベースの糖尿病薬</a:t>
                      </a:r>
                      <a:r>
                        <a:rPr kumimoji="1" lang="en-US" altLang="ja-JP" sz="1400" b="0" i="0" kern="1200" dirty="0">
                          <a:solidFill>
                            <a:schemeClr val="tx1"/>
                          </a:solidFill>
                          <a:effectLst/>
                          <a:latin typeface="HYGungSo-Bold" panose="02030600000101010101" pitchFamily="18" charset="-127"/>
                          <a:ea typeface="HYGungSo-Bold" panose="02030600000101010101" pitchFamily="18" charset="-127"/>
                          <a:cs typeface="+mn-cs"/>
                        </a:rPr>
                        <a:t>AG019</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や感染症、ガン、白血病などの治療薬や免疫療法を開発。</a:t>
                      </a:r>
                      <a:endParaRPr kumimoji="1" lang="ja-JP" altLang="en-US" sz="1400" b="0" dirty="0">
                        <a:latin typeface="HYGungSo-Bold" panose="02030600000101010101" pitchFamily="18" charset="-127"/>
                        <a:ea typeface="BIZ UDP明朝 Medium" panose="02020500000000000000" pitchFamily="18" charset="-128"/>
                      </a:endParaRPr>
                    </a:p>
                  </a:txBody>
                  <a:tcPr>
                    <a:solidFill>
                      <a:schemeClr val="bg1">
                        <a:lumMod val="95000"/>
                      </a:schemeClr>
                    </a:solidFill>
                  </a:tcPr>
                </a:tc>
                <a:extLst>
                  <a:ext uri="{0D108BD9-81ED-4DB2-BD59-A6C34878D82A}">
                    <a16:rowId xmlns:a16="http://schemas.microsoft.com/office/drawing/2014/main" val="4662346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kern="1200" dirty="0">
                          <a:solidFill>
                            <a:schemeClr val="tx1"/>
                          </a:solidFill>
                          <a:effectLst/>
                          <a:latin typeface="BIZ UDP明朝 Medium" panose="02020500000000000000" pitchFamily="18" charset="-128"/>
                          <a:ea typeface="BIZ UDP明朝 Medium" panose="02020500000000000000" pitchFamily="18" charset="-128"/>
                          <a:cs typeface="+mn-cs"/>
                        </a:rPr>
                        <a:t>リニューアル・バイオ</a:t>
                      </a:r>
                      <a:endPar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Renewal Bio</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イスラエル</a:t>
                      </a:r>
                    </a:p>
                  </a:txBody>
                  <a:tcPr anchor="ctr">
                    <a:solidFill>
                      <a:schemeClr val="bg1">
                        <a:lumMod val="95000"/>
                      </a:schemeClr>
                    </a:solidFill>
                  </a:tcPr>
                </a:tc>
                <a:tc>
                  <a:txBody>
                    <a:bodyPr/>
                    <a:lstStyle/>
                    <a:p>
                      <a:r>
                        <a:rPr kumimoji="1" lang="ja-JP" altLang="en-US" sz="1400" b="0" dirty="0">
                          <a:latin typeface="BIZ UDP明朝 Medium" panose="02020500000000000000" pitchFamily="18" charset="-128"/>
                          <a:ea typeface="BIZ UDP明朝 Medium" panose="02020500000000000000" pitchFamily="18" charset="-128"/>
                        </a:rPr>
                        <a:t>幹細胞技術と人工子宮を使って人工胚を成長させ、移植用の臓器を培養する技術。精子と卵子を必要としない最新のオルガノイド技術。</a:t>
                      </a:r>
                    </a:p>
                  </a:txBody>
                  <a:tcPr>
                    <a:solidFill>
                      <a:schemeClr val="bg1">
                        <a:lumMod val="95000"/>
                      </a:schemeClr>
                    </a:solidFill>
                  </a:tcPr>
                </a:tc>
                <a:extLst>
                  <a:ext uri="{0D108BD9-81ED-4DB2-BD59-A6C34878D82A}">
                    <a16:rowId xmlns:a16="http://schemas.microsoft.com/office/drawing/2014/main" val="1140694257"/>
                  </a:ext>
                </a:extLst>
              </a:tr>
            </a:tbl>
          </a:graphicData>
        </a:graphic>
      </p:graphicFrame>
    </p:spTree>
    <p:extLst>
      <p:ext uri="{BB962C8B-B14F-4D97-AF65-F5344CB8AC3E}">
        <p14:creationId xmlns:p14="http://schemas.microsoft.com/office/powerpoint/2010/main" val="3842418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230397" y="683092"/>
            <a:ext cx="9477756" cy="2778252"/>
          </a:xfrm>
          <a:prstGeom prst="rect">
            <a:avLst/>
          </a:prstGeom>
        </p:spPr>
      </p:pic>
      <p:sp>
        <p:nvSpPr>
          <p:cNvPr id="5" name="object 5"/>
          <p:cNvSpPr txBox="1"/>
          <p:nvPr/>
        </p:nvSpPr>
        <p:spPr>
          <a:xfrm>
            <a:off x="4469915" y="3532086"/>
            <a:ext cx="3523615" cy="327654"/>
          </a:xfrm>
          <a:prstGeom prst="rect">
            <a:avLst/>
          </a:prstGeom>
          <a:solidFill>
            <a:srgbClr val="92D050"/>
          </a:solidFill>
          <a:ln w="25908">
            <a:solidFill>
              <a:srgbClr val="000000"/>
            </a:solidFill>
          </a:ln>
        </p:spPr>
        <p:txBody>
          <a:bodyPr vert="horz" wrap="square" lIns="0" tIns="50165" rIns="0" bIns="0" rtlCol="0">
            <a:spAutoFit/>
          </a:bodyPr>
          <a:lstStyle/>
          <a:p>
            <a:pPr marL="511175">
              <a:spcBef>
                <a:spcPts val="395"/>
              </a:spcBef>
            </a:pPr>
            <a:r>
              <a:rPr b="1" spc="-15" dirty="0" err="1">
                <a:solidFill>
                  <a:srgbClr val="FF0000"/>
                </a:solidFill>
                <a:latin typeface="Meiryo UI"/>
                <a:cs typeface="Meiryo UI"/>
              </a:rPr>
              <a:t>バイオファウンドリ</a:t>
            </a:r>
            <a:endParaRPr dirty="0">
              <a:latin typeface="Meiryo UI"/>
              <a:cs typeface="Meiryo UI"/>
            </a:endParaRPr>
          </a:p>
        </p:txBody>
      </p:sp>
      <p:sp>
        <p:nvSpPr>
          <p:cNvPr id="6" name="object 6"/>
          <p:cNvSpPr txBox="1"/>
          <p:nvPr/>
        </p:nvSpPr>
        <p:spPr>
          <a:xfrm>
            <a:off x="9972975" y="3580030"/>
            <a:ext cx="1475105" cy="453390"/>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・有価物生産</a:t>
            </a:r>
            <a:endParaRPr sz="1400">
              <a:latin typeface="Meiryo UI"/>
              <a:cs typeface="Meiryo UI"/>
            </a:endParaRPr>
          </a:p>
          <a:p>
            <a:pPr marL="12700">
              <a:spcBef>
                <a:spcPts val="5"/>
              </a:spcBef>
            </a:pPr>
            <a:r>
              <a:rPr sz="1400" spc="-15" dirty="0">
                <a:latin typeface="Meiryo UI"/>
                <a:cs typeface="Meiryo UI"/>
              </a:rPr>
              <a:t>・都市計画への反映</a:t>
            </a:r>
            <a:endParaRPr sz="1400">
              <a:latin typeface="Meiryo UI"/>
              <a:cs typeface="Meiryo UI"/>
            </a:endParaRPr>
          </a:p>
        </p:txBody>
      </p:sp>
      <p:grpSp>
        <p:nvGrpSpPr>
          <p:cNvPr id="7" name="object 7"/>
          <p:cNvGrpSpPr/>
          <p:nvPr/>
        </p:nvGrpSpPr>
        <p:grpSpPr>
          <a:xfrm>
            <a:off x="4450674" y="1769517"/>
            <a:ext cx="7143750" cy="2134235"/>
            <a:chOff x="2543365" y="4021645"/>
            <a:chExt cx="7143750" cy="2134235"/>
          </a:xfrm>
        </p:grpSpPr>
        <p:sp>
          <p:nvSpPr>
            <p:cNvPr id="8" name="object 8"/>
            <p:cNvSpPr/>
            <p:nvPr/>
          </p:nvSpPr>
          <p:spPr>
            <a:xfrm>
              <a:off x="2668523" y="4026408"/>
              <a:ext cx="645160" cy="716280"/>
            </a:xfrm>
            <a:custGeom>
              <a:avLst/>
              <a:gdLst/>
              <a:ahLst/>
              <a:cxnLst/>
              <a:rect l="l" t="t" r="r" b="b"/>
              <a:pathLst>
                <a:path w="645160" h="716279">
                  <a:moveTo>
                    <a:pt x="322326" y="0"/>
                  </a:moveTo>
                  <a:lnTo>
                    <a:pt x="322326" y="179070"/>
                  </a:lnTo>
                  <a:lnTo>
                    <a:pt x="0" y="179070"/>
                  </a:lnTo>
                  <a:lnTo>
                    <a:pt x="0" y="537210"/>
                  </a:lnTo>
                  <a:lnTo>
                    <a:pt x="322326" y="537210"/>
                  </a:lnTo>
                  <a:lnTo>
                    <a:pt x="322326" y="716280"/>
                  </a:lnTo>
                  <a:lnTo>
                    <a:pt x="644652" y="358140"/>
                  </a:lnTo>
                  <a:lnTo>
                    <a:pt x="322326" y="0"/>
                  </a:lnTo>
                  <a:close/>
                </a:path>
              </a:pathLst>
            </a:custGeom>
            <a:solidFill>
              <a:srgbClr val="808080"/>
            </a:solidFill>
          </p:spPr>
          <p:txBody>
            <a:bodyPr wrap="square" lIns="0" tIns="0" rIns="0" bIns="0" rtlCol="0"/>
            <a:lstStyle/>
            <a:p>
              <a:endParaRPr/>
            </a:p>
          </p:txBody>
        </p:sp>
        <p:sp>
          <p:nvSpPr>
            <p:cNvPr id="9" name="object 9"/>
            <p:cNvSpPr/>
            <p:nvPr/>
          </p:nvSpPr>
          <p:spPr>
            <a:xfrm>
              <a:off x="2668523" y="4026408"/>
              <a:ext cx="645160" cy="716280"/>
            </a:xfrm>
            <a:custGeom>
              <a:avLst/>
              <a:gdLst/>
              <a:ahLst/>
              <a:cxnLst/>
              <a:rect l="l" t="t" r="r" b="b"/>
              <a:pathLst>
                <a:path w="645160" h="716279">
                  <a:moveTo>
                    <a:pt x="0" y="179070"/>
                  </a:moveTo>
                  <a:lnTo>
                    <a:pt x="322326" y="179070"/>
                  </a:lnTo>
                  <a:lnTo>
                    <a:pt x="322326" y="0"/>
                  </a:lnTo>
                  <a:lnTo>
                    <a:pt x="644652" y="358140"/>
                  </a:lnTo>
                  <a:lnTo>
                    <a:pt x="322326" y="716280"/>
                  </a:lnTo>
                  <a:lnTo>
                    <a:pt x="322326" y="537210"/>
                  </a:lnTo>
                  <a:lnTo>
                    <a:pt x="0" y="537210"/>
                  </a:lnTo>
                  <a:lnTo>
                    <a:pt x="0" y="179070"/>
                  </a:lnTo>
                  <a:close/>
                </a:path>
              </a:pathLst>
            </a:custGeom>
            <a:ln w="9144">
              <a:solidFill>
                <a:srgbClr val="FFFFFF"/>
              </a:solidFill>
            </a:ln>
          </p:spPr>
          <p:txBody>
            <a:bodyPr wrap="square" lIns="0" tIns="0" rIns="0" bIns="0" rtlCol="0"/>
            <a:lstStyle/>
            <a:p>
              <a:endParaRPr/>
            </a:p>
          </p:txBody>
        </p:sp>
        <p:sp>
          <p:nvSpPr>
            <p:cNvPr id="10" name="object 10"/>
            <p:cNvSpPr/>
            <p:nvPr/>
          </p:nvSpPr>
          <p:spPr>
            <a:xfrm>
              <a:off x="2548127" y="4364736"/>
              <a:ext cx="4680585" cy="1388745"/>
            </a:xfrm>
            <a:custGeom>
              <a:avLst/>
              <a:gdLst/>
              <a:ahLst/>
              <a:cxnLst/>
              <a:rect l="l" t="t" r="r" b="b"/>
              <a:pathLst>
                <a:path w="4680584" h="1388745">
                  <a:moveTo>
                    <a:pt x="4680204" y="0"/>
                  </a:moveTo>
                  <a:lnTo>
                    <a:pt x="1167561" y="0"/>
                  </a:lnTo>
                  <a:lnTo>
                    <a:pt x="0" y="1388364"/>
                  </a:lnTo>
                  <a:lnTo>
                    <a:pt x="3512642" y="1388364"/>
                  </a:lnTo>
                  <a:lnTo>
                    <a:pt x="4680204" y="0"/>
                  </a:lnTo>
                  <a:close/>
                </a:path>
              </a:pathLst>
            </a:custGeom>
            <a:solidFill>
              <a:srgbClr val="FFFFFF"/>
            </a:solidFill>
          </p:spPr>
          <p:txBody>
            <a:bodyPr wrap="square" lIns="0" tIns="0" rIns="0" bIns="0" rtlCol="0"/>
            <a:lstStyle/>
            <a:p>
              <a:endParaRPr/>
            </a:p>
          </p:txBody>
        </p:sp>
        <p:sp>
          <p:nvSpPr>
            <p:cNvPr id="11" name="object 11"/>
            <p:cNvSpPr/>
            <p:nvPr/>
          </p:nvSpPr>
          <p:spPr>
            <a:xfrm>
              <a:off x="2548127" y="4364736"/>
              <a:ext cx="4680585" cy="1388745"/>
            </a:xfrm>
            <a:custGeom>
              <a:avLst/>
              <a:gdLst/>
              <a:ahLst/>
              <a:cxnLst/>
              <a:rect l="l" t="t" r="r" b="b"/>
              <a:pathLst>
                <a:path w="4680584" h="1388745">
                  <a:moveTo>
                    <a:pt x="0" y="1388364"/>
                  </a:moveTo>
                  <a:lnTo>
                    <a:pt x="1167561" y="0"/>
                  </a:lnTo>
                  <a:lnTo>
                    <a:pt x="4680204" y="0"/>
                  </a:lnTo>
                  <a:lnTo>
                    <a:pt x="3512642" y="1388364"/>
                  </a:lnTo>
                  <a:lnTo>
                    <a:pt x="0" y="1388364"/>
                  </a:lnTo>
                  <a:close/>
                </a:path>
              </a:pathLst>
            </a:custGeom>
            <a:ln w="9143">
              <a:solidFill>
                <a:srgbClr val="000000"/>
              </a:solidFill>
            </a:ln>
          </p:spPr>
          <p:txBody>
            <a:bodyPr wrap="square" lIns="0" tIns="0" rIns="0" bIns="0" rtlCol="0"/>
            <a:lstStyle/>
            <a:p>
              <a:endParaRPr/>
            </a:p>
          </p:txBody>
        </p:sp>
        <p:sp>
          <p:nvSpPr>
            <p:cNvPr id="12" name="object 12"/>
            <p:cNvSpPr/>
            <p:nvPr/>
          </p:nvSpPr>
          <p:spPr>
            <a:xfrm>
              <a:off x="6082283" y="4346448"/>
              <a:ext cx="1146175" cy="1804670"/>
            </a:xfrm>
            <a:custGeom>
              <a:avLst/>
              <a:gdLst/>
              <a:ahLst/>
              <a:cxnLst/>
              <a:rect l="l" t="t" r="r" b="b"/>
              <a:pathLst>
                <a:path w="1146175" h="1804670">
                  <a:moveTo>
                    <a:pt x="1146048" y="0"/>
                  </a:moveTo>
                  <a:lnTo>
                    <a:pt x="0" y="1408874"/>
                  </a:lnTo>
                  <a:lnTo>
                    <a:pt x="0" y="1804415"/>
                  </a:lnTo>
                  <a:lnTo>
                    <a:pt x="1146048" y="395541"/>
                  </a:lnTo>
                  <a:lnTo>
                    <a:pt x="1146048" y="0"/>
                  </a:lnTo>
                  <a:close/>
                </a:path>
              </a:pathLst>
            </a:custGeom>
            <a:solidFill>
              <a:srgbClr val="92D050"/>
            </a:solidFill>
          </p:spPr>
          <p:txBody>
            <a:bodyPr wrap="square" lIns="0" tIns="0" rIns="0" bIns="0" rtlCol="0"/>
            <a:lstStyle/>
            <a:p>
              <a:endParaRPr/>
            </a:p>
          </p:txBody>
        </p:sp>
        <p:sp>
          <p:nvSpPr>
            <p:cNvPr id="13" name="object 13"/>
            <p:cNvSpPr/>
            <p:nvPr/>
          </p:nvSpPr>
          <p:spPr>
            <a:xfrm>
              <a:off x="6082283" y="4346448"/>
              <a:ext cx="1146175" cy="1804670"/>
            </a:xfrm>
            <a:custGeom>
              <a:avLst/>
              <a:gdLst/>
              <a:ahLst/>
              <a:cxnLst/>
              <a:rect l="l" t="t" r="r" b="b"/>
              <a:pathLst>
                <a:path w="1146175" h="1804670">
                  <a:moveTo>
                    <a:pt x="0" y="1804415"/>
                  </a:moveTo>
                  <a:lnTo>
                    <a:pt x="1146048" y="395541"/>
                  </a:lnTo>
                  <a:lnTo>
                    <a:pt x="1146048" y="0"/>
                  </a:lnTo>
                  <a:lnTo>
                    <a:pt x="0" y="1408874"/>
                  </a:lnTo>
                  <a:lnTo>
                    <a:pt x="0" y="1804415"/>
                  </a:lnTo>
                  <a:close/>
                </a:path>
              </a:pathLst>
            </a:custGeom>
            <a:ln w="9143">
              <a:solidFill>
                <a:srgbClr val="000000"/>
              </a:solidFill>
            </a:ln>
          </p:spPr>
          <p:txBody>
            <a:bodyPr wrap="square" lIns="0" tIns="0" rIns="0" bIns="0" rtlCol="0"/>
            <a:lstStyle/>
            <a:p>
              <a:endParaRPr/>
            </a:p>
          </p:txBody>
        </p:sp>
        <p:sp>
          <p:nvSpPr>
            <p:cNvPr id="14" name="object 14"/>
            <p:cNvSpPr/>
            <p:nvPr/>
          </p:nvSpPr>
          <p:spPr>
            <a:xfrm>
              <a:off x="7181087" y="4669533"/>
              <a:ext cx="708660" cy="1103630"/>
            </a:xfrm>
            <a:custGeom>
              <a:avLst/>
              <a:gdLst/>
              <a:ahLst/>
              <a:cxnLst/>
              <a:rect l="l" t="t" r="r" b="b"/>
              <a:pathLst>
                <a:path w="708659" h="1103629">
                  <a:moveTo>
                    <a:pt x="354330" y="0"/>
                  </a:moveTo>
                  <a:lnTo>
                    <a:pt x="354330" y="216827"/>
                  </a:lnTo>
                  <a:lnTo>
                    <a:pt x="0" y="216827"/>
                  </a:lnTo>
                  <a:lnTo>
                    <a:pt x="0" y="886548"/>
                  </a:lnTo>
                  <a:lnTo>
                    <a:pt x="354330" y="886548"/>
                  </a:lnTo>
                  <a:lnTo>
                    <a:pt x="354330" y="1103376"/>
                  </a:lnTo>
                  <a:lnTo>
                    <a:pt x="708660" y="551688"/>
                  </a:lnTo>
                  <a:lnTo>
                    <a:pt x="354330" y="0"/>
                  </a:lnTo>
                  <a:close/>
                </a:path>
              </a:pathLst>
            </a:custGeom>
            <a:solidFill>
              <a:srgbClr val="808080"/>
            </a:solidFill>
          </p:spPr>
          <p:txBody>
            <a:bodyPr wrap="square" lIns="0" tIns="0" rIns="0" bIns="0" rtlCol="0"/>
            <a:lstStyle/>
            <a:p>
              <a:endParaRPr/>
            </a:p>
          </p:txBody>
        </p:sp>
        <p:sp>
          <p:nvSpPr>
            <p:cNvPr id="15" name="object 15"/>
            <p:cNvSpPr/>
            <p:nvPr/>
          </p:nvSpPr>
          <p:spPr>
            <a:xfrm>
              <a:off x="7972043" y="4748787"/>
              <a:ext cx="1714500" cy="996950"/>
            </a:xfrm>
            <a:custGeom>
              <a:avLst/>
              <a:gdLst/>
              <a:ahLst/>
              <a:cxnLst/>
              <a:rect l="l" t="t" r="r" b="b"/>
              <a:pathLst>
                <a:path w="1714500" h="996950">
                  <a:moveTo>
                    <a:pt x="1548384" y="0"/>
                  </a:moveTo>
                  <a:lnTo>
                    <a:pt x="166116" y="0"/>
                  </a:lnTo>
                  <a:lnTo>
                    <a:pt x="121955" y="5933"/>
                  </a:lnTo>
                  <a:lnTo>
                    <a:pt x="82273" y="22679"/>
                  </a:lnTo>
                  <a:lnTo>
                    <a:pt x="48653" y="48653"/>
                  </a:lnTo>
                  <a:lnTo>
                    <a:pt x="22679" y="82273"/>
                  </a:lnTo>
                  <a:lnTo>
                    <a:pt x="5933" y="121955"/>
                  </a:lnTo>
                  <a:lnTo>
                    <a:pt x="0" y="166116"/>
                  </a:lnTo>
                  <a:lnTo>
                    <a:pt x="0" y="830567"/>
                  </a:lnTo>
                  <a:lnTo>
                    <a:pt x="5933" y="874728"/>
                  </a:lnTo>
                  <a:lnTo>
                    <a:pt x="22679" y="914413"/>
                  </a:lnTo>
                  <a:lnTo>
                    <a:pt x="48653" y="948035"/>
                  </a:lnTo>
                  <a:lnTo>
                    <a:pt x="82273" y="974013"/>
                  </a:lnTo>
                  <a:lnTo>
                    <a:pt x="121955" y="990761"/>
                  </a:lnTo>
                  <a:lnTo>
                    <a:pt x="166116" y="996696"/>
                  </a:lnTo>
                  <a:lnTo>
                    <a:pt x="1548384" y="996696"/>
                  </a:lnTo>
                  <a:lnTo>
                    <a:pt x="1592544" y="990761"/>
                  </a:lnTo>
                  <a:lnTo>
                    <a:pt x="1632226" y="974013"/>
                  </a:lnTo>
                  <a:lnTo>
                    <a:pt x="1665846" y="948035"/>
                  </a:lnTo>
                  <a:lnTo>
                    <a:pt x="1691820" y="914413"/>
                  </a:lnTo>
                  <a:lnTo>
                    <a:pt x="1708566" y="874728"/>
                  </a:lnTo>
                  <a:lnTo>
                    <a:pt x="1714500" y="830567"/>
                  </a:lnTo>
                  <a:lnTo>
                    <a:pt x="1714500" y="166116"/>
                  </a:lnTo>
                  <a:lnTo>
                    <a:pt x="1708566" y="121955"/>
                  </a:lnTo>
                  <a:lnTo>
                    <a:pt x="1691820" y="82273"/>
                  </a:lnTo>
                  <a:lnTo>
                    <a:pt x="1665846" y="48653"/>
                  </a:lnTo>
                  <a:lnTo>
                    <a:pt x="1632226" y="22679"/>
                  </a:lnTo>
                  <a:lnTo>
                    <a:pt x="1592544" y="5933"/>
                  </a:lnTo>
                  <a:lnTo>
                    <a:pt x="1548384" y="0"/>
                  </a:lnTo>
                  <a:close/>
                </a:path>
              </a:pathLst>
            </a:custGeom>
            <a:solidFill>
              <a:srgbClr val="FFC000"/>
            </a:solidFill>
          </p:spPr>
          <p:txBody>
            <a:bodyPr wrap="square" lIns="0" tIns="0" rIns="0" bIns="0" rtlCol="0"/>
            <a:lstStyle/>
            <a:p>
              <a:endParaRPr/>
            </a:p>
          </p:txBody>
        </p:sp>
      </p:grpSp>
      <p:sp>
        <p:nvSpPr>
          <p:cNvPr id="16" name="object 16"/>
          <p:cNvSpPr txBox="1"/>
          <p:nvPr/>
        </p:nvSpPr>
        <p:spPr>
          <a:xfrm>
            <a:off x="10092774" y="2686398"/>
            <a:ext cx="1337945" cy="574040"/>
          </a:xfrm>
          <a:prstGeom prst="rect">
            <a:avLst/>
          </a:prstGeom>
        </p:spPr>
        <p:txBody>
          <a:bodyPr vert="horz" wrap="square" lIns="0" tIns="12700" rIns="0" bIns="0" rtlCol="0">
            <a:spAutoFit/>
          </a:bodyPr>
          <a:lstStyle/>
          <a:p>
            <a:pPr marL="12700">
              <a:spcBef>
                <a:spcPts val="100"/>
              </a:spcBef>
            </a:pPr>
            <a:r>
              <a:rPr b="1" spc="-15" dirty="0">
                <a:solidFill>
                  <a:srgbClr val="002060"/>
                </a:solidFill>
                <a:latin typeface="Meiryo UI"/>
                <a:cs typeface="Meiryo UI"/>
              </a:rPr>
              <a:t>社会実装</a:t>
            </a:r>
            <a:endParaRPr>
              <a:latin typeface="Meiryo UI"/>
              <a:cs typeface="Meiryo UI"/>
            </a:endParaRPr>
          </a:p>
          <a:p>
            <a:pPr marL="12700"/>
            <a:r>
              <a:rPr b="1" spc="-15" dirty="0">
                <a:solidFill>
                  <a:srgbClr val="002060"/>
                </a:solidFill>
                <a:latin typeface="Meiryo UI"/>
                <a:cs typeface="Meiryo UI"/>
              </a:rPr>
              <a:t>市場への投入</a:t>
            </a:r>
            <a:endParaRPr>
              <a:latin typeface="Meiryo UI"/>
              <a:cs typeface="Meiryo UI"/>
            </a:endParaRPr>
          </a:p>
        </p:txBody>
      </p:sp>
      <p:grpSp>
        <p:nvGrpSpPr>
          <p:cNvPr id="17" name="object 17"/>
          <p:cNvGrpSpPr/>
          <p:nvPr/>
        </p:nvGrpSpPr>
        <p:grpSpPr>
          <a:xfrm>
            <a:off x="2219729" y="1624927"/>
            <a:ext cx="6416040" cy="1868805"/>
            <a:chOff x="312420" y="3877055"/>
            <a:chExt cx="6416040" cy="1868805"/>
          </a:xfrm>
        </p:grpSpPr>
        <p:sp>
          <p:nvSpPr>
            <p:cNvPr id="18" name="object 18"/>
            <p:cNvSpPr/>
            <p:nvPr/>
          </p:nvSpPr>
          <p:spPr>
            <a:xfrm>
              <a:off x="312420" y="4536951"/>
              <a:ext cx="1816735" cy="1209040"/>
            </a:xfrm>
            <a:custGeom>
              <a:avLst/>
              <a:gdLst/>
              <a:ahLst/>
              <a:cxnLst/>
              <a:rect l="l" t="t" r="r" b="b"/>
              <a:pathLst>
                <a:path w="1816735" h="1209039">
                  <a:moveTo>
                    <a:pt x="1615186" y="0"/>
                  </a:moveTo>
                  <a:lnTo>
                    <a:pt x="201422" y="0"/>
                  </a:lnTo>
                  <a:lnTo>
                    <a:pt x="155238" y="5319"/>
                  </a:lnTo>
                  <a:lnTo>
                    <a:pt x="112843" y="20473"/>
                  </a:lnTo>
                  <a:lnTo>
                    <a:pt x="75444" y="44251"/>
                  </a:lnTo>
                  <a:lnTo>
                    <a:pt x="44251" y="75444"/>
                  </a:lnTo>
                  <a:lnTo>
                    <a:pt x="20473" y="112843"/>
                  </a:lnTo>
                  <a:lnTo>
                    <a:pt x="5319" y="155238"/>
                  </a:lnTo>
                  <a:lnTo>
                    <a:pt x="0" y="201422"/>
                  </a:lnTo>
                  <a:lnTo>
                    <a:pt x="0" y="1007097"/>
                  </a:lnTo>
                  <a:lnTo>
                    <a:pt x="5319" y="1053285"/>
                  </a:lnTo>
                  <a:lnTo>
                    <a:pt x="20473" y="1095684"/>
                  </a:lnTo>
                  <a:lnTo>
                    <a:pt x="44251" y="1133085"/>
                  </a:lnTo>
                  <a:lnTo>
                    <a:pt x="75444" y="1164279"/>
                  </a:lnTo>
                  <a:lnTo>
                    <a:pt x="112843" y="1188058"/>
                  </a:lnTo>
                  <a:lnTo>
                    <a:pt x="155238" y="1203212"/>
                  </a:lnTo>
                  <a:lnTo>
                    <a:pt x="201422" y="1208532"/>
                  </a:lnTo>
                  <a:lnTo>
                    <a:pt x="1615186" y="1208532"/>
                  </a:lnTo>
                  <a:lnTo>
                    <a:pt x="1661369" y="1203212"/>
                  </a:lnTo>
                  <a:lnTo>
                    <a:pt x="1703764" y="1188058"/>
                  </a:lnTo>
                  <a:lnTo>
                    <a:pt x="1741163" y="1164279"/>
                  </a:lnTo>
                  <a:lnTo>
                    <a:pt x="1772356" y="1133085"/>
                  </a:lnTo>
                  <a:lnTo>
                    <a:pt x="1796134" y="1095684"/>
                  </a:lnTo>
                  <a:lnTo>
                    <a:pt x="1811288" y="1053285"/>
                  </a:lnTo>
                  <a:lnTo>
                    <a:pt x="1816608" y="1007097"/>
                  </a:lnTo>
                  <a:lnTo>
                    <a:pt x="1816608" y="201422"/>
                  </a:lnTo>
                  <a:lnTo>
                    <a:pt x="1811288" y="155238"/>
                  </a:lnTo>
                  <a:lnTo>
                    <a:pt x="1796134" y="112843"/>
                  </a:lnTo>
                  <a:lnTo>
                    <a:pt x="1772356" y="75444"/>
                  </a:lnTo>
                  <a:lnTo>
                    <a:pt x="1741163" y="44251"/>
                  </a:lnTo>
                  <a:lnTo>
                    <a:pt x="1703764" y="20473"/>
                  </a:lnTo>
                  <a:lnTo>
                    <a:pt x="1661369" y="5319"/>
                  </a:lnTo>
                  <a:lnTo>
                    <a:pt x="1615186" y="0"/>
                  </a:lnTo>
                  <a:close/>
                </a:path>
              </a:pathLst>
            </a:custGeom>
            <a:solidFill>
              <a:srgbClr val="FFC000"/>
            </a:solidFill>
          </p:spPr>
          <p:txBody>
            <a:bodyPr wrap="square" lIns="0" tIns="0" rIns="0" bIns="0" rtlCol="0"/>
            <a:lstStyle/>
            <a:p>
              <a:endParaRPr/>
            </a:p>
          </p:txBody>
        </p:sp>
        <p:pic>
          <p:nvPicPr>
            <p:cNvPr id="19" name="object 19"/>
            <p:cNvPicPr/>
            <p:nvPr/>
          </p:nvPicPr>
          <p:blipFill>
            <a:blip r:embed="rId3" cstate="print"/>
            <a:stretch>
              <a:fillRect/>
            </a:stretch>
          </p:blipFill>
          <p:spPr>
            <a:xfrm>
              <a:off x="6012180" y="3877055"/>
              <a:ext cx="716279" cy="923543"/>
            </a:xfrm>
            <a:prstGeom prst="rect">
              <a:avLst/>
            </a:prstGeom>
          </p:spPr>
        </p:pic>
      </p:grpSp>
      <p:sp>
        <p:nvSpPr>
          <p:cNvPr id="20" name="object 20"/>
          <p:cNvSpPr txBox="1"/>
          <p:nvPr/>
        </p:nvSpPr>
        <p:spPr>
          <a:xfrm>
            <a:off x="4261943" y="3948728"/>
            <a:ext cx="4640580" cy="256480"/>
          </a:xfrm>
          <a:prstGeom prst="rect">
            <a:avLst/>
          </a:prstGeom>
        </p:spPr>
        <p:txBody>
          <a:bodyPr vert="horz" wrap="square" lIns="0" tIns="40640" rIns="0" bIns="0" rtlCol="0">
            <a:spAutoFit/>
          </a:bodyPr>
          <a:lstStyle/>
          <a:p>
            <a:pPr marL="755650">
              <a:spcBef>
                <a:spcPts val="320"/>
              </a:spcBef>
            </a:pPr>
            <a:r>
              <a:rPr sz="1400" spc="-20" dirty="0">
                <a:latin typeface="Meiryo UI"/>
                <a:cs typeface="Meiryo UI"/>
              </a:rPr>
              <a:t>・</a:t>
            </a:r>
            <a:r>
              <a:rPr sz="1400" spc="-20" dirty="0" err="1">
                <a:latin typeface="Meiryo UI"/>
                <a:cs typeface="Meiryo UI"/>
              </a:rPr>
              <a:t>アンダーワンルーフでの共用機器・技術の集積と連携</a:t>
            </a:r>
            <a:endParaRPr dirty="0">
              <a:latin typeface="Meiryo UI"/>
              <a:cs typeface="Meiryo UI"/>
            </a:endParaRPr>
          </a:p>
        </p:txBody>
      </p:sp>
      <p:sp>
        <p:nvSpPr>
          <p:cNvPr id="21" name="object 21"/>
          <p:cNvSpPr txBox="1"/>
          <p:nvPr/>
        </p:nvSpPr>
        <p:spPr>
          <a:xfrm>
            <a:off x="5379743" y="1191476"/>
            <a:ext cx="3693160" cy="297517"/>
          </a:xfrm>
          <a:prstGeom prst="rect">
            <a:avLst/>
          </a:prstGeom>
          <a:solidFill>
            <a:srgbClr val="FDEADA"/>
          </a:solidFill>
          <a:ln w="25907">
            <a:solidFill>
              <a:srgbClr val="000000"/>
            </a:solidFill>
          </a:ln>
        </p:spPr>
        <p:txBody>
          <a:bodyPr vert="horz" wrap="square" lIns="0" tIns="81280" rIns="0" bIns="0" rtlCol="0" anchor="b">
            <a:spAutoFit/>
          </a:bodyPr>
          <a:lstStyle/>
          <a:p>
            <a:pPr marL="149860">
              <a:spcBef>
                <a:spcPts val="640"/>
              </a:spcBef>
            </a:pPr>
            <a:r>
              <a:rPr sz="1400" b="1" spc="15" dirty="0">
                <a:latin typeface="Meiryo UI"/>
                <a:cs typeface="Meiryo UI"/>
              </a:rPr>
              <a:t>先端の合成生物学 ＋ 共用デモ生産プラント</a:t>
            </a:r>
            <a:endParaRPr sz="1400" dirty="0">
              <a:latin typeface="Meiryo UI"/>
              <a:cs typeface="Meiryo UI"/>
            </a:endParaRPr>
          </a:p>
        </p:txBody>
      </p:sp>
      <p:sp>
        <p:nvSpPr>
          <p:cNvPr id="22" name="object 22"/>
          <p:cNvSpPr txBox="1"/>
          <p:nvPr/>
        </p:nvSpPr>
        <p:spPr>
          <a:xfrm>
            <a:off x="2140959" y="2360884"/>
            <a:ext cx="2027555" cy="1887220"/>
          </a:xfrm>
          <a:prstGeom prst="rect">
            <a:avLst/>
          </a:prstGeom>
        </p:spPr>
        <p:txBody>
          <a:bodyPr vert="horz" wrap="square" lIns="0" tIns="12065" rIns="0" bIns="0" rtlCol="0">
            <a:spAutoFit/>
          </a:bodyPr>
          <a:lstStyle/>
          <a:p>
            <a:pPr marL="383540" marR="320675">
              <a:spcBef>
                <a:spcPts val="95"/>
              </a:spcBef>
            </a:pPr>
            <a:r>
              <a:rPr sz="1600" b="1" spc="-25" dirty="0">
                <a:solidFill>
                  <a:srgbClr val="002060"/>
                </a:solidFill>
                <a:latin typeface="Meiryo UI"/>
                <a:cs typeface="Meiryo UI"/>
              </a:rPr>
              <a:t>大学・ベン</a:t>
            </a:r>
            <a:r>
              <a:rPr sz="1600" b="1" spc="-20" dirty="0">
                <a:solidFill>
                  <a:srgbClr val="002060"/>
                </a:solidFill>
                <a:latin typeface="Meiryo UI"/>
                <a:cs typeface="Meiryo UI"/>
              </a:rPr>
              <a:t>チャ</a:t>
            </a:r>
            <a:r>
              <a:rPr sz="1600" b="1" spc="-50" dirty="0">
                <a:solidFill>
                  <a:srgbClr val="002060"/>
                </a:solidFill>
                <a:latin typeface="Meiryo UI"/>
                <a:cs typeface="Meiryo UI"/>
              </a:rPr>
              <a:t>ー</a:t>
            </a:r>
            <a:r>
              <a:rPr sz="1600" b="1" spc="-25" dirty="0">
                <a:solidFill>
                  <a:srgbClr val="002060"/>
                </a:solidFill>
                <a:latin typeface="Meiryo UI"/>
                <a:cs typeface="Meiryo UI"/>
              </a:rPr>
              <a:t>の</a:t>
            </a:r>
            <a:r>
              <a:rPr sz="1600" b="1" spc="-30" dirty="0">
                <a:solidFill>
                  <a:srgbClr val="002060"/>
                </a:solidFill>
                <a:latin typeface="Meiryo UI"/>
                <a:cs typeface="Meiryo UI"/>
              </a:rPr>
              <a:t>技術</a:t>
            </a:r>
            <a:r>
              <a:rPr sz="1600" b="1" spc="-35" dirty="0">
                <a:solidFill>
                  <a:srgbClr val="002060"/>
                </a:solidFill>
                <a:latin typeface="Meiryo UI"/>
                <a:cs typeface="Meiryo UI"/>
              </a:rPr>
              <a:t>シーズ</a:t>
            </a:r>
            <a:endParaRPr sz="1600" dirty="0">
              <a:latin typeface="Meiryo UI"/>
              <a:cs typeface="Meiryo UI"/>
            </a:endParaRPr>
          </a:p>
          <a:p>
            <a:pPr marL="383540" marR="511809">
              <a:spcBef>
                <a:spcPts val="480"/>
              </a:spcBef>
            </a:pPr>
            <a:r>
              <a:rPr sz="1600" b="1" spc="-20" dirty="0">
                <a:solidFill>
                  <a:srgbClr val="002060"/>
                </a:solidFill>
                <a:latin typeface="Meiryo UI"/>
                <a:cs typeface="Meiryo UI"/>
              </a:rPr>
              <a:t>地域特有</a:t>
            </a:r>
            <a:r>
              <a:rPr sz="1600" b="1" spc="-15" dirty="0">
                <a:solidFill>
                  <a:srgbClr val="002060"/>
                </a:solidFill>
                <a:latin typeface="Meiryo UI"/>
                <a:cs typeface="Meiryo UI"/>
              </a:rPr>
              <a:t>の</a:t>
            </a:r>
            <a:r>
              <a:rPr sz="1600" b="1" spc="-20" dirty="0">
                <a:solidFill>
                  <a:srgbClr val="002060"/>
                </a:solidFill>
                <a:latin typeface="Meiryo UI"/>
                <a:cs typeface="Meiryo UI"/>
              </a:rPr>
              <a:t>リソー</a:t>
            </a:r>
            <a:r>
              <a:rPr sz="1600" b="1" spc="-15" dirty="0">
                <a:solidFill>
                  <a:srgbClr val="002060"/>
                </a:solidFill>
                <a:latin typeface="Meiryo UI"/>
                <a:cs typeface="Meiryo UI"/>
              </a:rPr>
              <a:t>ス・</a:t>
            </a:r>
            <a:r>
              <a:rPr sz="1600" b="1" spc="-20" dirty="0">
                <a:solidFill>
                  <a:srgbClr val="002060"/>
                </a:solidFill>
                <a:latin typeface="Meiryo UI"/>
                <a:cs typeface="Meiryo UI"/>
              </a:rPr>
              <a:t>強</a:t>
            </a:r>
            <a:r>
              <a:rPr sz="1600" b="1" spc="-15" dirty="0">
                <a:solidFill>
                  <a:srgbClr val="002060"/>
                </a:solidFill>
                <a:latin typeface="Meiryo UI"/>
                <a:cs typeface="Meiryo UI"/>
              </a:rPr>
              <a:t>み</a:t>
            </a:r>
            <a:endParaRPr sz="1600" dirty="0">
              <a:latin typeface="Meiryo UI"/>
              <a:cs typeface="Meiryo UI"/>
            </a:endParaRPr>
          </a:p>
          <a:p>
            <a:pPr marL="12700" marR="5080">
              <a:spcBef>
                <a:spcPts val="1460"/>
              </a:spcBef>
            </a:pPr>
            <a:r>
              <a:rPr sz="1400" spc="-15" dirty="0">
                <a:latin typeface="Meiryo UI"/>
                <a:cs typeface="Meiryo UI"/>
              </a:rPr>
              <a:t>・廃棄物・未利用残渣、バイ</a:t>
            </a:r>
            <a:r>
              <a:rPr sz="1400" spc="-20" dirty="0">
                <a:latin typeface="Meiryo UI"/>
                <a:cs typeface="Meiryo UI"/>
              </a:rPr>
              <a:t>オマス等、地域のバイオ資源</a:t>
            </a:r>
            <a:endParaRPr sz="1400" dirty="0">
              <a:latin typeface="Meiryo UI"/>
              <a:cs typeface="Meiryo UI"/>
            </a:endParaRPr>
          </a:p>
          <a:p>
            <a:pPr marL="12700"/>
            <a:r>
              <a:rPr sz="1400" spc="-15" dirty="0">
                <a:latin typeface="Meiryo UI"/>
                <a:cs typeface="Meiryo UI"/>
              </a:rPr>
              <a:t>・企業・大学の技術</a:t>
            </a:r>
            <a:endParaRPr sz="1400" dirty="0">
              <a:latin typeface="Meiryo UI"/>
              <a:cs typeface="Meiryo UI"/>
            </a:endParaRPr>
          </a:p>
        </p:txBody>
      </p:sp>
      <p:grpSp>
        <p:nvGrpSpPr>
          <p:cNvPr id="24" name="object 24"/>
          <p:cNvGrpSpPr/>
          <p:nvPr/>
        </p:nvGrpSpPr>
        <p:grpSpPr>
          <a:xfrm>
            <a:off x="2157258" y="1120482"/>
            <a:ext cx="9497695" cy="2336800"/>
            <a:chOff x="249948" y="3372611"/>
            <a:chExt cx="9497695" cy="2336800"/>
          </a:xfrm>
        </p:grpSpPr>
        <p:pic>
          <p:nvPicPr>
            <p:cNvPr id="25" name="object 25"/>
            <p:cNvPicPr/>
            <p:nvPr/>
          </p:nvPicPr>
          <p:blipFill>
            <a:blip r:embed="rId4" cstate="print"/>
            <a:stretch>
              <a:fillRect/>
            </a:stretch>
          </p:blipFill>
          <p:spPr>
            <a:xfrm>
              <a:off x="249948" y="3477767"/>
              <a:ext cx="1885175" cy="1633715"/>
            </a:xfrm>
            <a:prstGeom prst="rect">
              <a:avLst/>
            </a:prstGeom>
          </p:spPr>
        </p:pic>
        <p:pic>
          <p:nvPicPr>
            <p:cNvPr id="26" name="object 26"/>
            <p:cNvPicPr/>
            <p:nvPr/>
          </p:nvPicPr>
          <p:blipFill>
            <a:blip r:embed="rId5" cstate="print"/>
            <a:stretch>
              <a:fillRect/>
            </a:stretch>
          </p:blipFill>
          <p:spPr>
            <a:xfrm>
              <a:off x="7853184" y="3372611"/>
              <a:ext cx="1894319" cy="1618475"/>
            </a:xfrm>
            <a:prstGeom prst="rect">
              <a:avLst/>
            </a:prstGeom>
          </p:spPr>
        </p:pic>
        <p:pic>
          <p:nvPicPr>
            <p:cNvPr id="27" name="object 27"/>
            <p:cNvPicPr/>
            <p:nvPr/>
          </p:nvPicPr>
          <p:blipFill>
            <a:blip r:embed="rId6" cstate="print"/>
            <a:stretch>
              <a:fillRect/>
            </a:stretch>
          </p:blipFill>
          <p:spPr>
            <a:xfrm>
              <a:off x="510539" y="3505199"/>
              <a:ext cx="981455" cy="850391"/>
            </a:xfrm>
            <a:prstGeom prst="rect">
              <a:avLst/>
            </a:prstGeom>
          </p:spPr>
        </p:pic>
        <p:pic>
          <p:nvPicPr>
            <p:cNvPr id="28" name="object 28"/>
            <p:cNvPicPr/>
            <p:nvPr/>
          </p:nvPicPr>
          <p:blipFill>
            <a:blip r:embed="rId7" cstate="print"/>
            <a:stretch>
              <a:fillRect/>
            </a:stretch>
          </p:blipFill>
          <p:spPr>
            <a:xfrm>
              <a:off x="1210055" y="3570732"/>
              <a:ext cx="841247" cy="723899"/>
            </a:xfrm>
            <a:prstGeom prst="rect">
              <a:avLst/>
            </a:prstGeom>
          </p:spPr>
        </p:pic>
        <p:pic>
          <p:nvPicPr>
            <p:cNvPr id="29" name="object 29"/>
            <p:cNvPicPr/>
            <p:nvPr/>
          </p:nvPicPr>
          <p:blipFill>
            <a:blip r:embed="rId8" cstate="print"/>
            <a:stretch>
              <a:fillRect/>
            </a:stretch>
          </p:blipFill>
          <p:spPr>
            <a:xfrm>
              <a:off x="3265932" y="4817363"/>
              <a:ext cx="1005839" cy="871727"/>
            </a:xfrm>
            <a:prstGeom prst="rect">
              <a:avLst/>
            </a:prstGeom>
          </p:spPr>
        </p:pic>
        <p:pic>
          <p:nvPicPr>
            <p:cNvPr id="30" name="object 30"/>
            <p:cNvPicPr/>
            <p:nvPr/>
          </p:nvPicPr>
          <p:blipFill>
            <a:blip r:embed="rId8" cstate="print"/>
            <a:stretch>
              <a:fillRect/>
            </a:stretch>
          </p:blipFill>
          <p:spPr>
            <a:xfrm>
              <a:off x="4788408" y="3921251"/>
              <a:ext cx="1005839" cy="873251"/>
            </a:xfrm>
            <a:prstGeom prst="rect">
              <a:avLst/>
            </a:prstGeom>
          </p:spPr>
        </p:pic>
        <p:pic>
          <p:nvPicPr>
            <p:cNvPr id="31" name="object 31"/>
            <p:cNvPicPr/>
            <p:nvPr/>
          </p:nvPicPr>
          <p:blipFill>
            <a:blip r:embed="rId8" cstate="print"/>
            <a:stretch>
              <a:fillRect/>
            </a:stretch>
          </p:blipFill>
          <p:spPr>
            <a:xfrm>
              <a:off x="5228844" y="4835651"/>
              <a:ext cx="1005839" cy="873251"/>
            </a:xfrm>
            <a:prstGeom prst="rect">
              <a:avLst/>
            </a:prstGeom>
          </p:spPr>
        </p:pic>
        <p:pic>
          <p:nvPicPr>
            <p:cNvPr id="32" name="object 32"/>
            <p:cNvPicPr/>
            <p:nvPr/>
          </p:nvPicPr>
          <p:blipFill>
            <a:blip r:embed="rId9" cstate="print"/>
            <a:stretch>
              <a:fillRect/>
            </a:stretch>
          </p:blipFill>
          <p:spPr>
            <a:xfrm>
              <a:off x="3451860" y="5000244"/>
              <a:ext cx="659891" cy="569975"/>
            </a:xfrm>
            <a:prstGeom prst="rect">
              <a:avLst/>
            </a:prstGeom>
          </p:spPr>
        </p:pic>
      </p:grpSp>
      <p:sp>
        <p:nvSpPr>
          <p:cNvPr id="33" name="object 33"/>
          <p:cNvSpPr txBox="1"/>
          <p:nvPr/>
        </p:nvSpPr>
        <p:spPr>
          <a:xfrm>
            <a:off x="5506450" y="2818084"/>
            <a:ext cx="344805" cy="330835"/>
          </a:xfrm>
          <a:prstGeom prst="rect">
            <a:avLst/>
          </a:prstGeom>
        </p:spPr>
        <p:txBody>
          <a:bodyPr vert="horz" wrap="square" lIns="0" tIns="12700" rIns="0" bIns="0" rtlCol="0">
            <a:spAutoFit/>
          </a:bodyPr>
          <a:lstStyle/>
          <a:p>
            <a:pPr marL="12700">
              <a:spcBef>
                <a:spcPts val="100"/>
              </a:spcBef>
            </a:pPr>
            <a:r>
              <a:rPr sz="2000" b="1" spc="-25" dirty="0">
                <a:solidFill>
                  <a:srgbClr val="FF0000"/>
                </a:solidFill>
                <a:latin typeface="Meiryo UI"/>
                <a:cs typeface="Meiryo UI"/>
              </a:rPr>
              <a:t>AI</a:t>
            </a:r>
            <a:endParaRPr sz="2000">
              <a:latin typeface="Meiryo UI"/>
              <a:cs typeface="Meiryo UI"/>
            </a:endParaRPr>
          </a:p>
        </p:txBody>
      </p:sp>
      <p:pic>
        <p:nvPicPr>
          <p:cNvPr id="34" name="object 34"/>
          <p:cNvPicPr/>
          <p:nvPr/>
        </p:nvPicPr>
        <p:blipFill>
          <a:blip r:embed="rId10" cstate="print"/>
          <a:stretch>
            <a:fillRect/>
          </a:stretch>
        </p:blipFill>
        <p:spPr>
          <a:xfrm>
            <a:off x="6686574" y="1937348"/>
            <a:ext cx="979931" cy="569975"/>
          </a:xfrm>
          <a:prstGeom prst="rect">
            <a:avLst/>
          </a:prstGeom>
        </p:spPr>
      </p:pic>
      <p:sp>
        <p:nvSpPr>
          <p:cNvPr id="35" name="object 35"/>
          <p:cNvSpPr txBox="1"/>
          <p:nvPr/>
        </p:nvSpPr>
        <p:spPr>
          <a:xfrm>
            <a:off x="6834061" y="2007634"/>
            <a:ext cx="664845" cy="330835"/>
          </a:xfrm>
          <a:prstGeom prst="rect">
            <a:avLst/>
          </a:prstGeom>
        </p:spPr>
        <p:txBody>
          <a:bodyPr vert="horz" wrap="square" lIns="0" tIns="12700" rIns="0" bIns="0" rtlCol="0">
            <a:spAutoFit/>
          </a:bodyPr>
          <a:lstStyle/>
          <a:p>
            <a:pPr marL="12700">
              <a:spcBef>
                <a:spcPts val="100"/>
              </a:spcBef>
            </a:pPr>
            <a:r>
              <a:rPr sz="2000" b="1" spc="-20" dirty="0">
                <a:solidFill>
                  <a:srgbClr val="FF5A00"/>
                </a:solidFill>
                <a:latin typeface="Meiryo UI"/>
                <a:cs typeface="Meiryo UI"/>
              </a:rPr>
              <a:t>バイオ</a:t>
            </a:r>
            <a:endParaRPr sz="2000">
              <a:latin typeface="Meiryo UI"/>
              <a:cs typeface="Meiryo UI"/>
            </a:endParaRPr>
          </a:p>
        </p:txBody>
      </p:sp>
      <p:sp>
        <p:nvSpPr>
          <p:cNvPr id="36" name="object 36"/>
          <p:cNvSpPr txBox="1"/>
          <p:nvPr/>
        </p:nvSpPr>
        <p:spPr>
          <a:xfrm>
            <a:off x="7397050" y="2845761"/>
            <a:ext cx="534670" cy="330835"/>
          </a:xfrm>
          <a:prstGeom prst="rect">
            <a:avLst/>
          </a:prstGeom>
        </p:spPr>
        <p:txBody>
          <a:bodyPr vert="horz" wrap="square" lIns="0" tIns="12700" rIns="0" bIns="0" rtlCol="0">
            <a:spAutoFit/>
          </a:bodyPr>
          <a:lstStyle/>
          <a:p>
            <a:pPr marL="12700">
              <a:spcBef>
                <a:spcPts val="100"/>
              </a:spcBef>
            </a:pPr>
            <a:r>
              <a:rPr sz="2000" b="1" spc="-25" dirty="0">
                <a:solidFill>
                  <a:srgbClr val="050505"/>
                </a:solidFill>
                <a:latin typeface="Meiryo UI"/>
                <a:cs typeface="Meiryo UI"/>
              </a:rPr>
              <a:t>工学</a:t>
            </a:r>
            <a:endParaRPr sz="2000">
              <a:latin typeface="Meiryo UI"/>
              <a:cs typeface="Meiryo UI"/>
            </a:endParaRPr>
          </a:p>
        </p:txBody>
      </p:sp>
      <p:grpSp>
        <p:nvGrpSpPr>
          <p:cNvPr id="37" name="object 37"/>
          <p:cNvGrpSpPr/>
          <p:nvPr/>
        </p:nvGrpSpPr>
        <p:grpSpPr>
          <a:xfrm>
            <a:off x="4054435" y="1666074"/>
            <a:ext cx="5989955" cy="1833880"/>
            <a:chOff x="2147125" y="3918203"/>
            <a:chExt cx="5989955" cy="1833880"/>
          </a:xfrm>
        </p:grpSpPr>
        <p:pic>
          <p:nvPicPr>
            <p:cNvPr id="38" name="object 38"/>
            <p:cNvPicPr/>
            <p:nvPr/>
          </p:nvPicPr>
          <p:blipFill>
            <a:blip r:embed="rId11" cstate="print"/>
            <a:stretch>
              <a:fillRect/>
            </a:stretch>
          </p:blipFill>
          <p:spPr>
            <a:xfrm>
              <a:off x="7165848" y="3918203"/>
              <a:ext cx="970787" cy="841247"/>
            </a:xfrm>
            <a:prstGeom prst="rect">
              <a:avLst/>
            </a:prstGeom>
          </p:spPr>
        </p:pic>
        <p:sp>
          <p:nvSpPr>
            <p:cNvPr id="39" name="object 39"/>
            <p:cNvSpPr/>
            <p:nvPr/>
          </p:nvSpPr>
          <p:spPr>
            <a:xfrm>
              <a:off x="2375916" y="4433315"/>
              <a:ext cx="643255" cy="715010"/>
            </a:xfrm>
            <a:custGeom>
              <a:avLst/>
              <a:gdLst/>
              <a:ahLst/>
              <a:cxnLst/>
              <a:rect l="l" t="t" r="r" b="b"/>
              <a:pathLst>
                <a:path w="643255" h="715010">
                  <a:moveTo>
                    <a:pt x="321564" y="0"/>
                  </a:moveTo>
                  <a:lnTo>
                    <a:pt x="321564" y="178688"/>
                  </a:lnTo>
                  <a:lnTo>
                    <a:pt x="0" y="178688"/>
                  </a:lnTo>
                  <a:lnTo>
                    <a:pt x="0" y="536066"/>
                  </a:lnTo>
                  <a:lnTo>
                    <a:pt x="321564" y="536066"/>
                  </a:lnTo>
                  <a:lnTo>
                    <a:pt x="321564" y="714755"/>
                  </a:lnTo>
                  <a:lnTo>
                    <a:pt x="643128" y="357377"/>
                  </a:lnTo>
                  <a:lnTo>
                    <a:pt x="321564" y="0"/>
                  </a:lnTo>
                  <a:close/>
                </a:path>
              </a:pathLst>
            </a:custGeom>
            <a:solidFill>
              <a:srgbClr val="808080"/>
            </a:solidFill>
          </p:spPr>
          <p:txBody>
            <a:bodyPr wrap="square" lIns="0" tIns="0" rIns="0" bIns="0" rtlCol="0"/>
            <a:lstStyle/>
            <a:p>
              <a:endParaRPr/>
            </a:p>
          </p:txBody>
        </p:sp>
        <p:sp>
          <p:nvSpPr>
            <p:cNvPr id="40" name="object 40"/>
            <p:cNvSpPr/>
            <p:nvPr/>
          </p:nvSpPr>
          <p:spPr>
            <a:xfrm>
              <a:off x="2375916" y="4433315"/>
              <a:ext cx="643255" cy="715010"/>
            </a:xfrm>
            <a:custGeom>
              <a:avLst/>
              <a:gdLst/>
              <a:ahLst/>
              <a:cxnLst/>
              <a:rect l="l" t="t" r="r" b="b"/>
              <a:pathLst>
                <a:path w="643255" h="715010">
                  <a:moveTo>
                    <a:pt x="0" y="178688"/>
                  </a:moveTo>
                  <a:lnTo>
                    <a:pt x="321564" y="178688"/>
                  </a:lnTo>
                  <a:lnTo>
                    <a:pt x="321564" y="0"/>
                  </a:lnTo>
                  <a:lnTo>
                    <a:pt x="643128" y="357377"/>
                  </a:lnTo>
                  <a:lnTo>
                    <a:pt x="321564" y="714755"/>
                  </a:lnTo>
                  <a:lnTo>
                    <a:pt x="321564" y="536066"/>
                  </a:lnTo>
                  <a:lnTo>
                    <a:pt x="0" y="536066"/>
                  </a:lnTo>
                  <a:lnTo>
                    <a:pt x="0" y="178688"/>
                  </a:lnTo>
                  <a:close/>
                </a:path>
              </a:pathLst>
            </a:custGeom>
            <a:ln w="9144">
              <a:solidFill>
                <a:srgbClr val="FFFFFF"/>
              </a:solidFill>
            </a:ln>
          </p:spPr>
          <p:txBody>
            <a:bodyPr wrap="square" lIns="0" tIns="0" rIns="0" bIns="0" rtlCol="0"/>
            <a:lstStyle/>
            <a:p>
              <a:endParaRPr/>
            </a:p>
          </p:txBody>
        </p:sp>
        <p:sp>
          <p:nvSpPr>
            <p:cNvPr id="41" name="object 41"/>
            <p:cNvSpPr/>
            <p:nvPr/>
          </p:nvSpPr>
          <p:spPr>
            <a:xfrm>
              <a:off x="2151888" y="4852415"/>
              <a:ext cx="643255" cy="715010"/>
            </a:xfrm>
            <a:custGeom>
              <a:avLst/>
              <a:gdLst/>
              <a:ahLst/>
              <a:cxnLst/>
              <a:rect l="l" t="t" r="r" b="b"/>
              <a:pathLst>
                <a:path w="643255" h="715010">
                  <a:moveTo>
                    <a:pt x="321564" y="0"/>
                  </a:moveTo>
                  <a:lnTo>
                    <a:pt x="321564" y="178688"/>
                  </a:lnTo>
                  <a:lnTo>
                    <a:pt x="0" y="178688"/>
                  </a:lnTo>
                  <a:lnTo>
                    <a:pt x="0" y="536066"/>
                  </a:lnTo>
                  <a:lnTo>
                    <a:pt x="321564" y="536066"/>
                  </a:lnTo>
                  <a:lnTo>
                    <a:pt x="321564" y="714755"/>
                  </a:lnTo>
                  <a:lnTo>
                    <a:pt x="643128" y="357377"/>
                  </a:lnTo>
                  <a:lnTo>
                    <a:pt x="321564" y="0"/>
                  </a:lnTo>
                  <a:close/>
                </a:path>
              </a:pathLst>
            </a:custGeom>
            <a:solidFill>
              <a:srgbClr val="808080"/>
            </a:solidFill>
          </p:spPr>
          <p:txBody>
            <a:bodyPr wrap="square" lIns="0" tIns="0" rIns="0" bIns="0" rtlCol="0"/>
            <a:lstStyle/>
            <a:p>
              <a:endParaRPr/>
            </a:p>
          </p:txBody>
        </p:sp>
        <p:sp>
          <p:nvSpPr>
            <p:cNvPr id="42" name="object 42"/>
            <p:cNvSpPr/>
            <p:nvPr/>
          </p:nvSpPr>
          <p:spPr>
            <a:xfrm>
              <a:off x="2151888" y="4852415"/>
              <a:ext cx="643255" cy="715010"/>
            </a:xfrm>
            <a:custGeom>
              <a:avLst/>
              <a:gdLst/>
              <a:ahLst/>
              <a:cxnLst/>
              <a:rect l="l" t="t" r="r" b="b"/>
              <a:pathLst>
                <a:path w="643255" h="715010">
                  <a:moveTo>
                    <a:pt x="0" y="178688"/>
                  </a:moveTo>
                  <a:lnTo>
                    <a:pt x="321564" y="178688"/>
                  </a:lnTo>
                  <a:lnTo>
                    <a:pt x="321564" y="0"/>
                  </a:lnTo>
                  <a:lnTo>
                    <a:pt x="643128" y="357377"/>
                  </a:lnTo>
                  <a:lnTo>
                    <a:pt x="321564" y="714755"/>
                  </a:lnTo>
                  <a:lnTo>
                    <a:pt x="321564" y="536066"/>
                  </a:lnTo>
                  <a:lnTo>
                    <a:pt x="0" y="536066"/>
                  </a:lnTo>
                  <a:lnTo>
                    <a:pt x="0" y="178688"/>
                  </a:lnTo>
                  <a:close/>
                </a:path>
              </a:pathLst>
            </a:custGeom>
            <a:ln w="9144">
              <a:solidFill>
                <a:srgbClr val="FFFFFF"/>
              </a:solidFill>
            </a:ln>
          </p:spPr>
          <p:txBody>
            <a:bodyPr wrap="square" lIns="0" tIns="0" rIns="0" bIns="0" rtlCol="0"/>
            <a:lstStyle/>
            <a:p>
              <a:endParaRPr/>
            </a:p>
          </p:txBody>
        </p:sp>
        <p:pic>
          <p:nvPicPr>
            <p:cNvPr id="43" name="object 43"/>
            <p:cNvPicPr/>
            <p:nvPr/>
          </p:nvPicPr>
          <p:blipFill>
            <a:blip r:embed="rId12" cstate="print"/>
            <a:stretch>
              <a:fillRect/>
            </a:stretch>
          </p:blipFill>
          <p:spPr>
            <a:xfrm>
              <a:off x="4640579" y="4616195"/>
              <a:ext cx="850391" cy="850391"/>
            </a:xfrm>
            <a:prstGeom prst="rect">
              <a:avLst/>
            </a:prstGeom>
          </p:spPr>
        </p:pic>
        <p:pic>
          <p:nvPicPr>
            <p:cNvPr id="44" name="object 44"/>
            <p:cNvPicPr/>
            <p:nvPr/>
          </p:nvPicPr>
          <p:blipFill>
            <a:blip r:embed="rId13" cstate="print"/>
            <a:stretch>
              <a:fillRect/>
            </a:stretch>
          </p:blipFill>
          <p:spPr>
            <a:xfrm>
              <a:off x="4264152" y="5058155"/>
              <a:ext cx="806195" cy="693419"/>
            </a:xfrm>
            <a:prstGeom prst="rect">
              <a:avLst/>
            </a:prstGeom>
          </p:spPr>
        </p:pic>
      </p:grpSp>
      <p:sp>
        <p:nvSpPr>
          <p:cNvPr id="45" name="object 45"/>
          <p:cNvSpPr txBox="1"/>
          <p:nvPr/>
        </p:nvSpPr>
        <p:spPr>
          <a:xfrm>
            <a:off x="9129586" y="1537685"/>
            <a:ext cx="961390" cy="197490"/>
          </a:xfrm>
          <a:prstGeom prst="rect">
            <a:avLst/>
          </a:prstGeom>
        </p:spPr>
        <p:txBody>
          <a:bodyPr vert="horz" wrap="square" lIns="0" tIns="12700" rIns="0" bIns="0" rtlCol="0">
            <a:spAutoFit/>
          </a:bodyPr>
          <a:lstStyle/>
          <a:p>
            <a:pPr marL="12700">
              <a:spcBef>
                <a:spcPts val="100"/>
              </a:spcBef>
            </a:pPr>
            <a:r>
              <a:rPr sz="1200" spc="-15" dirty="0">
                <a:latin typeface="Meiryo UI"/>
                <a:cs typeface="Meiryo UI"/>
              </a:rPr>
              <a:t>マッチング・評価</a:t>
            </a:r>
            <a:endParaRPr sz="1200">
              <a:latin typeface="Meiryo UI"/>
              <a:cs typeface="Meiryo UI"/>
            </a:endParaRPr>
          </a:p>
        </p:txBody>
      </p:sp>
      <p:sp>
        <p:nvSpPr>
          <p:cNvPr id="49" name="object 49"/>
          <p:cNvSpPr txBox="1"/>
          <p:nvPr/>
        </p:nvSpPr>
        <p:spPr>
          <a:xfrm>
            <a:off x="9753560" y="943687"/>
            <a:ext cx="2426179" cy="289823"/>
          </a:xfrm>
          <a:prstGeom prst="rect">
            <a:avLst/>
          </a:prstGeom>
        </p:spPr>
        <p:txBody>
          <a:bodyPr vert="horz" wrap="square" lIns="0" tIns="12700" rIns="0" bIns="0" rtlCol="0">
            <a:spAutoFit/>
          </a:bodyPr>
          <a:lstStyle/>
          <a:p>
            <a:pPr marL="12700">
              <a:spcBef>
                <a:spcPts val="100"/>
              </a:spcBef>
            </a:pPr>
            <a:r>
              <a:rPr b="1" spc="-10" dirty="0" err="1">
                <a:solidFill>
                  <a:srgbClr val="0064C8"/>
                </a:solidFill>
                <a:latin typeface="Meiryo UI"/>
                <a:cs typeface="Meiryo UI"/>
              </a:rPr>
              <a:t>バイオ</a:t>
            </a:r>
            <a:r>
              <a:rPr b="1" spc="-15" dirty="0" err="1">
                <a:solidFill>
                  <a:srgbClr val="0064C8"/>
                </a:solidFill>
                <a:latin typeface="Meiryo UI"/>
                <a:cs typeface="Meiryo UI"/>
              </a:rPr>
              <a:t>エコノミー活性化</a:t>
            </a:r>
            <a:endParaRPr dirty="0">
              <a:latin typeface="Meiryo UI"/>
              <a:cs typeface="Meiryo UI"/>
            </a:endParaRPr>
          </a:p>
        </p:txBody>
      </p:sp>
      <p:grpSp>
        <p:nvGrpSpPr>
          <p:cNvPr id="50" name="object 50"/>
          <p:cNvGrpSpPr/>
          <p:nvPr/>
        </p:nvGrpSpPr>
        <p:grpSpPr>
          <a:xfrm>
            <a:off x="5659397" y="1661504"/>
            <a:ext cx="1111250" cy="1243965"/>
            <a:chOff x="3752088" y="3913632"/>
            <a:chExt cx="1111250" cy="1243965"/>
          </a:xfrm>
        </p:grpSpPr>
        <p:pic>
          <p:nvPicPr>
            <p:cNvPr id="51" name="object 51"/>
            <p:cNvPicPr/>
            <p:nvPr/>
          </p:nvPicPr>
          <p:blipFill>
            <a:blip r:embed="rId14" cstate="print"/>
            <a:stretch>
              <a:fillRect/>
            </a:stretch>
          </p:blipFill>
          <p:spPr>
            <a:xfrm>
              <a:off x="4130039" y="4541520"/>
              <a:ext cx="719327" cy="615695"/>
            </a:xfrm>
            <a:prstGeom prst="rect">
              <a:avLst/>
            </a:prstGeom>
          </p:spPr>
        </p:pic>
        <p:pic>
          <p:nvPicPr>
            <p:cNvPr id="52" name="object 52"/>
            <p:cNvPicPr/>
            <p:nvPr/>
          </p:nvPicPr>
          <p:blipFill>
            <a:blip r:embed="rId15" cstate="print"/>
            <a:stretch>
              <a:fillRect/>
            </a:stretch>
          </p:blipFill>
          <p:spPr>
            <a:xfrm>
              <a:off x="3752088" y="3913632"/>
              <a:ext cx="1110995" cy="623315"/>
            </a:xfrm>
            <a:prstGeom prst="rect">
              <a:avLst/>
            </a:prstGeom>
          </p:spPr>
        </p:pic>
      </p:grpSp>
      <p:pic>
        <p:nvPicPr>
          <p:cNvPr id="58" name="object 8">
            <a:extLst>
              <a:ext uri="{FF2B5EF4-FFF2-40B4-BE49-F238E27FC236}">
                <a16:creationId xmlns:a16="http://schemas.microsoft.com/office/drawing/2014/main" id="{15F1ACB5-56DE-4360-A98A-3244E61B9970}"/>
              </a:ext>
            </a:extLst>
          </p:cNvPr>
          <p:cNvPicPr/>
          <p:nvPr/>
        </p:nvPicPr>
        <p:blipFill>
          <a:blip r:embed="rId16" cstate="print"/>
          <a:stretch>
            <a:fillRect/>
          </a:stretch>
        </p:blipFill>
        <p:spPr>
          <a:xfrm>
            <a:off x="193004" y="1390825"/>
            <a:ext cx="1774695" cy="2359907"/>
          </a:xfrm>
          <a:prstGeom prst="rect">
            <a:avLst/>
          </a:prstGeom>
        </p:spPr>
      </p:pic>
      <p:grpSp>
        <p:nvGrpSpPr>
          <p:cNvPr id="53" name="object 13">
            <a:extLst>
              <a:ext uri="{FF2B5EF4-FFF2-40B4-BE49-F238E27FC236}">
                <a16:creationId xmlns:a16="http://schemas.microsoft.com/office/drawing/2014/main" id="{1B6F425B-00E2-4A33-B425-6C005B828924}"/>
              </a:ext>
            </a:extLst>
          </p:cNvPr>
          <p:cNvGrpSpPr/>
          <p:nvPr/>
        </p:nvGrpSpPr>
        <p:grpSpPr>
          <a:xfrm>
            <a:off x="1329728" y="4407754"/>
            <a:ext cx="8849995" cy="2374900"/>
            <a:chOff x="132524" y="1362386"/>
            <a:chExt cx="8849995" cy="2374900"/>
          </a:xfrm>
        </p:grpSpPr>
        <p:sp>
          <p:nvSpPr>
            <p:cNvPr id="54" name="object 14">
              <a:extLst>
                <a:ext uri="{FF2B5EF4-FFF2-40B4-BE49-F238E27FC236}">
                  <a16:creationId xmlns:a16="http://schemas.microsoft.com/office/drawing/2014/main" id="{A94527A3-6E83-4018-9465-E24E1987326A}"/>
                </a:ext>
              </a:extLst>
            </p:cNvPr>
            <p:cNvSpPr/>
            <p:nvPr/>
          </p:nvSpPr>
          <p:spPr>
            <a:xfrm>
              <a:off x="145542" y="1375403"/>
              <a:ext cx="2106295" cy="2348865"/>
            </a:xfrm>
            <a:custGeom>
              <a:avLst/>
              <a:gdLst/>
              <a:ahLst/>
              <a:cxnLst/>
              <a:rect l="l" t="t" r="r" b="b"/>
              <a:pathLst>
                <a:path w="2106295" h="2348865">
                  <a:moveTo>
                    <a:pt x="1755127" y="0"/>
                  </a:moveTo>
                  <a:lnTo>
                    <a:pt x="351040" y="0"/>
                  </a:lnTo>
                  <a:lnTo>
                    <a:pt x="303405" y="3204"/>
                  </a:lnTo>
                  <a:lnTo>
                    <a:pt x="257718" y="12540"/>
                  </a:lnTo>
                  <a:lnTo>
                    <a:pt x="214398" y="27587"/>
                  </a:lnTo>
                  <a:lnTo>
                    <a:pt x="173862" y="47929"/>
                  </a:lnTo>
                  <a:lnTo>
                    <a:pt x="136528" y="73146"/>
                  </a:lnTo>
                  <a:lnTo>
                    <a:pt x="102816" y="102820"/>
                  </a:lnTo>
                  <a:lnTo>
                    <a:pt x="73142" y="136533"/>
                  </a:lnTo>
                  <a:lnTo>
                    <a:pt x="47926" y="173867"/>
                  </a:lnTo>
                  <a:lnTo>
                    <a:pt x="27585" y="214403"/>
                  </a:lnTo>
                  <a:lnTo>
                    <a:pt x="12539" y="257723"/>
                  </a:lnTo>
                  <a:lnTo>
                    <a:pt x="3204" y="303408"/>
                  </a:lnTo>
                  <a:lnTo>
                    <a:pt x="0" y="351040"/>
                  </a:lnTo>
                  <a:lnTo>
                    <a:pt x="0" y="1997456"/>
                  </a:lnTo>
                  <a:lnTo>
                    <a:pt x="3204" y="2045088"/>
                  </a:lnTo>
                  <a:lnTo>
                    <a:pt x="12539" y="2090772"/>
                  </a:lnTo>
                  <a:lnTo>
                    <a:pt x="27585" y="2134091"/>
                  </a:lnTo>
                  <a:lnTo>
                    <a:pt x="47926" y="2174625"/>
                  </a:lnTo>
                  <a:lnTo>
                    <a:pt x="73142" y="2211957"/>
                  </a:lnTo>
                  <a:lnTo>
                    <a:pt x="102816" y="2245669"/>
                  </a:lnTo>
                  <a:lnTo>
                    <a:pt x="136528" y="2275342"/>
                  </a:lnTo>
                  <a:lnTo>
                    <a:pt x="173862" y="2300557"/>
                  </a:lnTo>
                  <a:lnTo>
                    <a:pt x="214398" y="2320898"/>
                  </a:lnTo>
                  <a:lnTo>
                    <a:pt x="257718" y="2335944"/>
                  </a:lnTo>
                  <a:lnTo>
                    <a:pt x="303405" y="2345279"/>
                  </a:lnTo>
                  <a:lnTo>
                    <a:pt x="351040" y="2348484"/>
                  </a:lnTo>
                  <a:lnTo>
                    <a:pt x="1755127" y="2348484"/>
                  </a:lnTo>
                  <a:lnTo>
                    <a:pt x="1802762" y="2345279"/>
                  </a:lnTo>
                  <a:lnTo>
                    <a:pt x="1848449" y="2335944"/>
                  </a:lnTo>
                  <a:lnTo>
                    <a:pt x="1891769" y="2320898"/>
                  </a:lnTo>
                  <a:lnTo>
                    <a:pt x="1932305" y="2300557"/>
                  </a:lnTo>
                  <a:lnTo>
                    <a:pt x="1969639" y="2275342"/>
                  </a:lnTo>
                  <a:lnTo>
                    <a:pt x="2003351" y="2245669"/>
                  </a:lnTo>
                  <a:lnTo>
                    <a:pt x="2033025" y="2211957"/>
                  </a:lnTo>
                  <a:lnTo>
                    <a:pt x="2058241" y="2174625"/>
                  </a:lnTo>
                  <a:lnTo>
                    <a:pt x="2078582" y="2134091"/>
                  </a:lnTo>
                  <a:lnTo>
                    <a:pt x="2093628" y="2090772"/>
                  </a:lnTo>
                  <a:lnTo>
                    <a:pt x="2102963" y="2045088"/>
                  </a:lnTo>
                  <a:lnTo>
                    <a:pt x="2106168" y="1997456"/>
                  </a:lnTo>
                  <a:lnTo>
                    <a:pt x="2106168" y="351040"/>
                  </a:lnTo>
                  <a:lnTo>
                    <a:pt x="2102963" y="303408"/>
                  </a:lnTo>
                  <a:lnTo>
                    <a:pt x="2093628" y="257723"/>
                  </a:lnTo>
                  <a:lnTo>
                    <a:pt x="2078582" y="214403"/>
                  </a:lnTo>
                  <a:lnTo>
                    <a:pt x="2058241" y="173867"/>
                  </a:lnTo>
                  <a:lnTo>
                    <a:pt x="2033025" y="136533"/>
                  </a:lnTo>
                  <a:lnTo>
                    <a:pt x="2003351" y="102820"/>
                  </a:lnTo>
                  <a:lnTo>
                    <a:pt x="1969639" y="73146"/>
                  </a:lnTo>
                  <a:lnTo>
                    <a:pt x="1932305" y="47929"/>
                  </a:lnTo>
                  <a:lnTo>
                    <a:pt x="1891769" y="27587"/>
                  </a:lnTo>
                  <a:lnTo>
                    <a:pt x="1848449" y="12540"/>
                  </a:lnTo>
                  <a:lnTo>
                    <a:pt x="1802762" y="3204"/>
                  </a:lnTo>
                  <a:lnTo>
                    <a:pt x="1755127" y="0"/>
                  </a:lnTo>
                  <a:close/>
                </a:path>
              </a:pathLst>
            </a:custGeom>
            <a:solidFill>
              <a:srgbClr val="D9D9D9"/>
            </a:solidFill>
          </p:spPr>
          <p:txBody>
            <a:bodyPr wrap="square" lIns="0" tIns="0" rIns="0" bIns="0" rtlCol="0"/>
            <a:lstStyle/>
            <a:p>
              <a:endParaRPr/>
            </a:p>
          </p:txBody>
        </p:sp>
        <p:sp>
          <p:nvSpPr>
            <p:cNvPr id="55" name="object 15">
              <a:extLst>
                <a:ext uri="{FF2B5EF4-FFF2-40B4-BE49-F238E27FC236}">
                  <a16:creationId xmlns:a16="http://schemas.microsoft.com/office/drawing/2014/main" id="{DF26E669-1656-43DF-A7D5-A003F6D92FB7}"/>
                </a:ext>
              </a:extLst>
            </p:cNvPr>
            <p:cNvSpPr/>
            <p:nvPr/>
          </p:nvSpPr>
          <p:spPr>
            <a:xfrm>
              <a:off x="145542" y="1375403"/>
              <a:ext cx="2106295" cy="2348865"/>
            </a:xfrm>
            <a:custGeom>
              <a:avLst/>
              <a:gdLst/>
              <a:ahLst/>
              <a:cxnLst/>
              <a:rect l="l" t="t" r="r" b="b"/>
              <a:pathLst>
                <a:path w="2106295" h="2348865">
                  <a:moveTo>
                    <a:pt x="0" y="351040"/>
                  </a:moveTo>
                  <a:lnTo>
                    <a:pt x="3204" y="303408"/>
                  </a:lnTo>
                  <a:lnTo>
                    <a:pt x="12539" y="257723"/>
                  </a:lnTo>
                  <a:lnTo>
                    <a:pt x="27585" y="214403"/>
                  </a:lnTo>
                  <a:lnTo>
                    <a:pt x="47926" y="173867"/>
                  </a:lnTo>
                  <a:lnTo>
                    <a:pt x="73142" y="136533"/>
                  </a:lnTo>
                  <a:lnTo>
                    <a:pt x="102816" y="102820"/>
                  </a:lnTo>
                  <a:lnTo>
                    <a:pt x="136528" y="73146"/>
                  </a:lnTo>
                  <a:lnTo>
                    <a:pt x="173862" y="47929"/>
                  </a:lnTo>
                  <a:lnTo>
                    <a:pt x="214398" y="27587"/>
                  </a:lnTo>
                  <a:lnTo>
                    <a:pt x="257718" y="12540"/>
                  </a:lnTo>
                  <a:lnTo>
                    <a:pt x="303405" y="3204"/>
                  </a:lnTo>
                  <a:lnTo>
                    <a:pt x="351040" y="0"/>
                  </a:lnTo>
                  <a:lnTo>
                    <a:pt x="1755127" y="0"/>
                  </a:lnTo>
                  <a:lnTo>
                    <a:pt x="1802762" y="3204"/>
                  </a:lnTo>
                  <a:lnTo>
                    <a:pt x="1848449" y="12540"/>
                  </a:lnTo>
                  <a:lnTo>
                    <a:pt x="1891769" y="27587"/>
                  </a:lnTo>
                  <a:lnTo>
                    <a:pt x="1932305" y="47929"/>
                  </a:lnTo>
                  <a:lnTo>
                    <a:pt x="1969639" y="73146"/>
                  </a:lnTo>
                  <a:lnTo>
                    <a:pt x="2003351" y="102820"/>
                  </a:lnTo>
                  <a:lnTo>
                    <a:pt x="2033025" y="136533"/>
                  </a:lnTo>
                  <a:lnTo>
                    <a:pt x="2058241" y="173867"/>
                  </a:lnTo>
                  <a:lnTo>
                    <a:pt x="2078582" y="214403"/>
                  </a:lnTo>
                  <a:lnTo>
                    <a:pt x="2093628" y="257723"/>
                  </a:lnTo>
                  <a:lnTo>
                    <a:pt x="2102963" y="303408"/>
                  </a:lnTo>
                  <a:lnTo>
                    <a:pt x="2106168" y="351040"/>
                  </a:lnTo>
                  <a:lnTo>
                    <a:pt x="2106168" y="1997456"/>
                  </a:lnTo>
                  <a:lnTo>
                    <a:pt x="2102963" y="2045088"/>
                  </a:lnTo>
                  <a:lnTo>
                    <a:pt x="2093628" y="2090772"/>
                  </a:lnTo>
                  <a:lnTo>
                    <a:pt x="2078582" y="2134091"/>
                  </a:lnTo>
                  <a:lnTo>
                    <a:pt x="2058241" y="2174625"/>
                  </a:lnTo>
                  <a:lnTo>
                    <a:pt x="2033025" y="2211957"/>
                  </a:lnTo>
                  <a:lnTo>
                    <a:pt x="2003351" y="2245669"/>
                  </a:lnTo>
                  <a:lnTo>
                    <a:pt x="1969639" y="2275342"/>
                  </a:lnTo>
                  <a:lnTo>
                    <a:pt x="1932305" y="2300557"/>
                  </a:lnTo>
                  <a:lnTo>
                    <a:pt x="1891769" y="2320898"/>
                  </a:lnTo>
                  <a:lnTo>
                    <a:pt x="1848449" y="2335944"/>
                  </a:lnTo>
                  <a:lnTo>
                    <a:pt x="1802762" y="2345279"/>
                  </a:lnTo>
                  <a:lnTo>
                    <a:pt x="1755127" y="2348484"/>
                  </a:lnTo>
                  <a:lnTo>
                    <a:pt x="351040" y="2348484"/>
                  </a:lnTo>
                  <a:lnTo>
                    <a:pt x="303405" y="2345279"/>
                  </a:lnTo>
                  <a:lnTo>
                    <a:pt x="257718" y="2335944"/>
                  </a:lnTo>
                  <a:lnTo>
                    <a:pt x="214398" y="2320898"/>
                  </a:lnTo>
                  <a:lnTo>
                    <a:pt x="173862" y="2300557"/>
                  </a:lnTo>
                  <a:lnTo>
                    <a:pt x="136528" y="2275342"/>
                  </a:lnTo>
                  <a:lnTo>
                    <a:pt x="102816" y="2245669"/>
                  </a:lnTo>
                  <a:lnTo>
                    <a:pt x="73142" y="2211957"/>
                  </a:lnTo>
                  <a:lnTo>
                    <a:pt x="47926" y="2174625"/>
                  </a:lnTo>
                  <a:lnTo>
                    <a:pt x="27585" y="2134091"/>
                  </a:lnTo>
                  <a:lnTo>
                    <a:pt x="12539" y="2090772"/>
                  </a:lnTo>
                  <a:lnTo>
                    <a:pt x="3204" y="2045088"/>
                  </a:lnTo>
                  <a:lnTo>
                    <a:pt x="0" y="1997456"/>
                  </a:lnTo>
                  <a:lnTo>
                    <a:pt x="0" y="351040"/>
                  </a:lnTo>
                  <a:close/>
                </a:path>
              </a:pathLst>
            </a:custGeom>
            <a:ln w="25908">
              <a:solidFill>
                <a:srgbClr val="F1F1F1"/>
              </a:solidFill>
            </a:ln>
          </p:spPr>
          <p:txBody>
            <a:bodyPr wrap="square" lIns="0" tIns="0" rIns="0" bIns="0" rtlCol="0"/>
            <a:lstStyle/>
            <a:p>
              <a:endParaRPr/>
            </a:p>
          </p:txBody>
        </p:sp>
        <p:sp>
          <p:nvSpPr>
            <p:cNvPr id="59" name="object 16">
              <a:extLst>
                <a:ext uri="{FF2B5EF4-FFF2-40B4-BE49-F238E27FC236}">
                  <a16:creationId xmlns:a16="http://schemas.microsoft.com/office/drawing/2014/main" id="{AFAD5F1D-BF0D-405A-AFB0-DA0B5101EE3A}"/>
                </a:ext>
              </a:extLst>
            </p:cNvPr>
            <p:cNvSpPr/>
            <p:nvPr/>
          </p:nvSpPr>
          <p:spPr>
            <a:xfrm>
              <a:off x="6889242" y="1384559"/>
              <a:ext cx="2080260" cy="2270760"/>
            </a:xfrm>
            <a:custGeom>
              <a:avLst/>
              <a:gdLst/>
              <a:ahLst/>
              <a:cxnLst/>
              <a:rect l="l" t="t" r="r" b="b"/>
              <a:pathLst>
                <a:path w="2080259" h="2270760">
                  <a:moveTo>
                    <a:pt x="1821002" y="0"/>
                  </a:moveTo>
                  <a:lnTo>
                    <a:pt x="259257" y="0"/>
                  </a:lnTo>
                  <a:lnTo>
                    <a:pt x="212657" y="4176"/>
                  </a:lnTo>
                  <a:lnTo>
                    <a:pt x="168796" y="16218"/>
                  </a:lnTo>
                  <a:lnTo>
                    <a:pt x="128407" y="35394"/>
                  </a:lnTo>
                  <a:lnTo>
                    <a:pt x="92223" y="60971"/>
                  </a:lnTo>
                  <a:lnTo>
                    <a:pt x="60975" y="92217"/>
                  </a:lnTo>
                  <a:lnTo>
                    <a:pt x="35397" y="128401"/>
                  </a:lnTo>
                  <a:lnTo>
                    <a:pt x="16220" y="168790"/>
                  </a:lnTo>
                  <a:lnTo>
                    <a:pt x="4177" y="212653"/>
                  </a:lnTo>
                  <a:lnTo>
                    <a:pt x="0" y="259257"/>
                  </a:lnTo>
                  <a:lnTo>
                    <a:pt x="0" y="2011489"/>
                  </a:lnTo>
                  <a:lnTo>
                    <a:pt x="4177" y="2058094"/>
                  </a:lnTo>
                  <a:lnTo>
                    <a:pt x="16220" y="2101957"/>
                  </a:lnTo>
                  <a:lnTo>
                    <a:pt x="35397" y="2142348"/>
                  </a:lnTo>
                  <a:lnTo>
                    <a:pt x="60975" y="2178534"/>
                  </a:lnTo>
                  <a:lnTo>
                    <a:pt x="92223" y="2209783"/>
                  </a:lnTo>
                  <a:lnTo>
                    <a:pt x="128407" y="2235362"/>
                  </a:lnTo>
                  <a:lnTo>
                    <a:pt x="168796" y="2254539"/>
                  </a:lnTo>
                  <a:lnTo>
                    <a:pt x="212657" y="2266582"/>
                  </a:lnTo>
                  <a:lnTo>
                    <a:pt x="259257" y="2270760"/>
                  </a:lnTo>
                  <a:lnTo>
                    <a:pt x="1821002" y="2270760"/>
                  </a:lnTo>
                  <a:lnTo>
                    <a:pt x="1867602" y="2266582"/>
                  </a:lnTo>
                  <a:lnTo>
                    <a:pt x="1911463" y="2254539"/>
                  </a:lnTo>
                  <a:lnTo>
                    <a:pt x="1951852" y="2235362"/>
                  </a:lnTo>
                  <a:lnTo>
                    <a:pt x="1988036" y="2209783"/>
                  </a:lnTo>
                  <a:lnTo>
                    <a:pt x="2019284" y="2178534"/>
                  </a:lnTo>
                  <a:lnTo>
                    <a:pt x="2044862" y="2142348"/>
                  </a:lnTo>
                  <a:lnTo>
                    <a:pt x="2064039" y="2101957"/>
                  </a:lnTo>
                  <a:lnTo>
                    <a:pt x="2076082" y="2058094"/>
                  </a:lnTo>
                  <a:lnTo>
                    <a:pt x="2080260" y="2011489"/>
                  </a:lnTo>
                  <a:lnTo>
                    <a:pt x="2080260" y="259257"/>
                  </a:lnTo>
                  <a:lnTo>
                    <a:pt x="2076082" y="212653"/>
                  </a:lnTo>
                  <a:lnTo>
                    <a:pt x="2064039" y="168790"/>
                  </a:lnTo>
                  <a:lnTo>
                    <a:pt x="2044862" y="128401"/>
                  </a:lnTo>
                  <a:lnTo>
                    <a:pt x="2019284" y="92217"/>
                  </a:lnTo>
                  <a:lnTo>
                    <a:pt x="1988036" y="60971"/>
                  </a:lnTo>
                  <a:lnTo>
                    <a:pt x="1951852" y="35394"/>
                  </a:lnTo>
                  <a:lnTo>
                    <a:pt x="1911463" y="16218"/>
                  </a:lnTo>
                  <a:lnTo>
                    <a:pt x="1867602" y="4176"/>
                  </a:lnTo>
                  <a:lnTo>
                    <a:pt x="1821002" y="0"/>
                  </a:lnTo>
                  <a:close/>
                </a:path>
              </a:pathLst>
            </a:custGeom>
            <a:solidFill>
              <a:srgbClr val="D9D9D9"/>
            </a:solidFill>
          </p:spPr>
          <p:txBody>
            <a:bodyPr wrap="square" lIns="0" tIns="0" rIns="0" bIns="0" rtlCol="0"/>
            <a:lstStyle/>
            <a:p>
              <a:endParaRPr/>
            </a:p>
          </p:txBody>
        </p:sp>
        <p:sp>
          <p:nvSpPr>
            <p:cNvPr id="60" name="object 17">
              <a:extLst>
                <a:ext uri="{FF2B5EF4-FFF2-40B4-BE49-F238E27FC236}">
                  <a16:creationId xmlns:a16="http://schemas.microsoft.com/office/drawing/2014/main" id="{9FDA44AD-87A5-4268-B1A0-C11E8C1A9C6F}"/>
                </a:ext>
              </a:extLst>
            </p:cNvPr>
            <p:cNvSpPr/>
            <p:nvPr/>
          </p:nvSpPr>
          <p:spPr>
            <a:xfrm>
              <a:off x="6889242" y="1384559"/>
              <a:ext cx="2080260" cy="2270760"/>
            </a:xfrm>
            <a:custGeom>
              <a:avLst/>
              <a:gdLst/>
              <a:ahLst/>
              <a:cxnLst/>
              <a:rect l="l" t="t" r="r" b="b"/>
              <a:pathLst>
                <a:path w="2080259" h="2270760">
                  <a:moveTo>
                    <a:pt x="0" y="259257"/>
                  </a:moveTo>
                  <a:lnTo>
                    <a:pt x="4177" y="212653"/>
                  </a:lnTo>
                  <a:lnTo>
                    <a:pt x="16220" y="168790"/>
                  </a:lnTo>
                  <a:lnTo>
                    <a:pt x="35397" y="128401"/>
                  </a:lnTo>
                  <a:lnTo>
                    <a:pt x="60975" y="92217"/>
                  </a:lnTo>
                  <a:lnTo>
                    <a:pt x="92223" y="60971"/>
                  </a:lnTo>
                  <a:lnTo>
                    <a:pt x="128407" y="35394"/>
                  </a:lnTo>
                  <a:lnTo>
                    <a:pt x="168796" y="16218"/>
                  </a:lnTo>
                  <a:lnTo>
                    <a:pt x="212657" y="4176"/>
                  </a:lnTo>
                  <a:lnTo>
                    <a:pt x="259257" y="0"/>
                  </a:lnTo>
                  <a:lnTo>
                    <a:pt x="1821002" y="0"/>
                  </a:lnTo>
                  <a:lnTo>
                    <a:pt x="1867602" y="4176"/>
                  </a:lnTo>
                  <a:lnTo>
                    <a:pt x="1911463" y="16218"/>
                  </a:lnTo>
                  <a:lnTo>
                    <a:pt x="1951852" y="35394"/>
                  </a:lnTo>
                  <a:lnTo>
                    <a:pt x="1988036" y="60971"/>
                  </a:lnTo>
                  <a:lnTo>
                    <a:pt x="2019284" y="92217"/>
                  </a:lnTo>
                  <a:lnTo>
                    <a:pt x="2044862" y="128401"/>
                  </a:lnTo>
                  <a:lnTo>
                    <a:pt x="2064039" y="168790"/>
                  </a:lnTo>
                  <a:lnTo>
                    <a:pt x="2076082" y="212653"/>
                  </a:lnTo>
                  <a:lnTo>
                    <a:pt x="2080260" y="259257"/>
                  </a:lnTo>
                  <a:lnTo>
                    <a:pt x="2080260" y="2011489"/>
                  </a:lnTo>
                  <a:lnTo>
                    <a:pt x="2076082" y="2058094"/>
                  </a:lnTo>
                  <a:lnTo>
                    <a:pt x="2064039" y="2101957"/>
                  </a:lnTo>
                  <a:lnTo>
                    <a:pt x="2044862" y="2142348"/>
                  </a:lnTo>
                  <a:lnTo>
                    <a:pt x="2019284" y="2178534"/>
                  </a:lnTo>
                  <a:lnTo>
                    <a:pt x="1988036" y="2209783"/>
                  </a:lnTo>
                  <a:lnTo>
                    <a:pt x="1951852" y="2235362"/>
                  </a:lnTo>
                  <a:lnTo>
                    <a:pt x="1911463" y="2254539"/>
                  </a:lnTo>
                  <a:lnTo>
                    <a:pt x="1867602" y="2266582"/>
                  </a:lnTo>
                  <a:lnTo>
                    <a:pt x="1821002" y="2270760"/>
                  </a:lnTo>
                  <a:lnTo>
                    <a:pt x="259257" y="2270760"/>
                  </a:lnTo>
                  <a:lnTo>
                    <a:pt x="212657" y="2266582"/>
                  </a:lnTo>
                  <a:lnTo>
                    <a:pt x="168796" y="2254539"/>
                  </a:lnTo>
                  <a:lnTo>
                    <a:pt x="128407" y="2235362"/>
                  </a:lnTo>
                  <a:lnTo>
                    <a:pt x="92223" y="2209783"/>
                  </a:lnTo>
                  <a:lnTo>
                    <a:pt x="60975" y="2178534"/>
                  </a:lnTo>
                  <a:lnTo>
                    <a:pt x="35397" y="2142348"/>
                  </a:lnTo>
                  <a:lnTo>
                    <a:pt x="16220" y="2101957"/>
                  </a:lnTo>
                  <a:lnTo>
                    <a:pt x="4177" y="2058094"/>
                  </a:lnTo>
                  <a:lnTo>
                    <a:pt x="0" y="2011489"/>
                  </a:lnTo>
                  <a:lnTo>
                    <a:pt x="0" y="259257"/>
                  </a:lnTo>
                  <a:close/>
                </a:path>
              </a:pathLst>
            </a:custGeom>
            <a:ln w="25908">
              <a:solidFill>
                <a:srgbClr val="F1F1F1"/>
              </a:solidFill>
            </a:ln>
          </p:spPr>
          <p:txBody>
            <a:bodyPr wrap="square" lIns="0" tIns="0" rIns="0" bIns="0" rtlCol="0"/>
            <a:lstStyle/>
            <a:p>
              <a:endParaRPr/>
            </a:p>
          </p:txBody>
        </p:sp>
      </p:grpSp>
      <p:sp>
        <p:nvSpPr>
          <p:cNvPr id="61" name="object 18">
            <a:extLst>
              <a:ext uri="{FF2B5EF4-FFF2-40B4-BE49-F238E27FC236}">
                <a16:creationId xmlns:a16="http://schemas.microsoft.com/office/drawing/2014/main" id="{D65AE7C8-7D02-4E04-A94F-D94A5DB61DF2}"/>
              </a:ext>
            </a:extLst>
          </p:cNvPr>
          <p:cNvSpPr txBox="1"/>
          <p:nvPr/>
        </p:nvSpPr>
        <p:spPr>
          <a:xfrm>
            <a:off x="8248288" y="4538786"/>
            <a:ext cx="1755139" cy="299720"/>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Meiryo UI"/>
                <a:cs typeface="Meiryo UI"/>
              </a:rPr>
              <a:t>④ロボット・自動化</a:t>
            </a:r>
            <a:endParaRPr sz="1800">
              <a:latin typeface="Meiryo UI"/>
              <a:cs typeface="Meiryo UI"/>
            </a:endParaRPr>
          </a:p>
        </p:txBody>
      </p:sp>
      <p:grpSp>
        <p:nvGrpSpPr>
          <p:cNvPr id="62" name="object 19">
            <a:extLst>
              <a:ext uri="{FF2B5EF4-FFF2-40B4-BE49-F238E27FC236}">
                <a16:creationId xmlns:a16="http://schemas.microsoft.com/office/drawing/2014/main" id="{31B8FEB8-537D-41E0-82E9-0444176CDF76}"/>
              </a:ext>
            </a:extLst>
          </p:cNvPr>
          <p:cNvGrpSpPr/>
          <p:nvPr/>
        </p:nvGrpSpPr>
        <p:grpSpPr>
          <a:xfrm>
            <a:off x="3641636" y="4407766"/>
            <a:ext cx="4295140" cy="2295525"/>
            <a:chOff x="2444432" y="1362398"/>
            <a:chExt cx="4295140" cy="2295525"/>
          </a:xfrm>
        </p:grpSpPr>
        <p:sp>
          <p:nvSpPr>
            <p:cNvPr id="63" name="object 20">
              <a:extLst>
                <a:ext uri="{FF2B5EF4-FFF2-40B4-BE49-F238E27FC236}">
                  <a16:creationId xmlns:a16="http://schemas.microsoft.com/office/drawing/2014/main" id="{F26BBFD0-996D-43BA-B8D2-9D091559D9C6}"/>
                </a:ext>
              </a:extLst>
            </p:cNvPr>
            <p:cNvSpPr/>
            <p:nvPr/>
          </p:nvSpPr>
          <p:spPr>
            <a:xfrm>
              <a:off x="2457450" y="1375416"/>
              <a:ext cx="1984375" cy="2269490"/>
            </a:xfrm>
            <a:custGeom>
              <a:avLst/>
              <a:gdLst/>
              <a:ahLst/>
              <a:cxnLst/>
              <a:rect l="l" t="t" r="r" b="b"/>
              <a:pathLst>
                <a:path w="1984375" h="2269490">
                  <a:moveTo>
                    <a:pt x="1653527" y="0"/>
                  </a:moveTo>
                  <a:lnTo>
                    <a:pt x="330720" y="0"/>
                  </a:lnTo>
                  <a:lnTo>
                    <a:pt x="281849" y="3585"/>
                  </a:lnTo>
                  <a:lnTo>
                    <a:pt x="235204" y="14001"/>
                  </a:lnTo>
                  <a:lnTo>
                    <a:pt x="191297" y="30735"/>
                  </a:lnTo>
                  <a:lnTo>
                    <a:pt x="150640" y="53277"/>
                  </a:lnTo>
                  <a:lnTo>
                    <a:pt x="113743" y="81114"/>
                  </a:lnTo>
                  <a:lnTo>
                    <a:pt x="81120" y="113736"/>
                  </a:lnTo>
                  <a:lnTo>
                    <a:pt x="53281" y="150631"/>
                  </a:lnTo>
                  <a:lnTo>
                    <a:pt x="30738" y="191287"/>
                  </a:lnTo>
                  <a:lnTo>
                    <a:pt x="14002" y="235192"/>
                  </a:lnTo>
                  <a:lnTo>
                    <a:pt x="3585" y="281836"/>
                  </a:lnTo>
                  <a:lnTo>
                    <a:pt x="0" y="330708"/>
                  </a:lnTo>
                  <a:lnTo>
                    <a:pt x="0" y="1938515"/>
                  </a:lnTo>
                  <a:lnTo>
                    <a:pt x="3585" y="1987386"/>
                  </a:lnTo>
                  <a:lnTo>
                    <a:pt x="14002" y="2034031"/>
                  </a:lnTo>
                  <a:lnTo>
                    <a:pt x="30738" y="2077938"/>
                  </a:lnTo>
                  <a:lnTo>
                    <a:pt x="53281" y="2118595"/>
                  </a:lnTo>
                  <a:lnTo>
                    <a:pt x="81120" y="2155492"/>
                  </a:lnTo>
                  <a:lnTo>
                    <a:pt x="113743" y="2188115"/>
                  </a:lnTo>
                  <a:lnTo>
                    <a:pt x="150640" y="2215954"/>
                  </a:lnTo>
                  <a:lnTo>
                    <a:pt x="191297" y="2238497"/>
                  </a:lnTo>
                  <a:lnTo>
                    <a:pt x="235204" y="2255233"/>
                  </a:lnTo>
                  <a:lnTo>
                    <a:pt x="281849" y="2265650"/>
                  </a:lnTo>
                  <a:lnTo>
                    <a:pt x="330720" y="2269236"/>
                  </a:lnTo>
                  <a:lnTo>
                    <a:pt x="1653527" y="2269236"/>
                  </a:lnTo>
                  <a:lnTo>
                    <a:pt x="1702398" y="2265650"/>
                  </a:lnTo>
                  <a:lnTo>
                    <a:pt x="1749043" y="2255233"/>
                  </a:lnTo>
                  <a:lnTo>
                    <a:pt x="1792950" y="2238497"/>
                  </a:lnTo>
                  <a:lnTo>
                    <a:pt x="1833607" y="2215954"/>
                  </a:lnTo>
                  <a:lnTo>
                    <a:pt x="1870504" y="2188115"/>
                  </a:lnTo>
                  <a:lnTo>
                    <a:pt x="1903127" y="2155492"/>
                  </a:lnTo>
                  <a:lnTo>
                    <a:pt x="1930966" y="2118595"/>
                  </a:lnTo>
                  <a:lnTo>
                    <a:pt x="1953509" y="2077938"/>
                  </a:lnTo>
                  <a:lnTo>
                    <a:pt x="1970245" y="2034031"/>
                  </a:lnTo>
                  <a:lnTo>
                    <a:pt x="1980662" y="1987386"/>
                  </a:lnTo>
                  <a:lnTo>
                    <a:pt x="1984248" y="1938515"/>
                  </a:lnTo>
                  <a:lnTo>
                    <a:pt x="1984248" y="330708"/>
                  </a:lnTo>
                  <a:lnTo>
                    <a:pt x="1980662" y="281836"/>
                  </a:lnTo>
                  <a:lnTo>
                    <a:pt x="1970245" y="235192"/>
                  </a:lnTo>
                  <a:lnTo>
                    <a:pt x="1953509" y="191287"/>
                  </a:lnTo>
                  <a:lnTo>
                    <a:pt x="1930966" y="150631"/>
                  </a:lnTo>
                  <a:lnTo>
                    <a:pt x="1903127" y="113736"/>
                  </a:lnTo>
                  <a:lnTo>
                    <a:pt x="1870504" y="81114"/>
                  </a:lnTo>
                  <a:lnTo>
                    <a:pt x="1833607" y="53277"/>
                  </a:lnTo>
                  <a:lnTo>
                    <a:pt x="1792950" y="30735"/>
                  </a:lnTo>
                  <a:lnTo>
                    <a:pt x="1749043" y="14001"/>
                  </a:lnTo>
                  <a:lnTo>
                    <a:pt x="1702398" y="3585"/>
                  </a:lnTo>
                  <a:lnTo>
                    <a:pt x="1653527" y="0"/>
                  </a:lnTo>
                  <a:close/>
                </a:path>
              </a:pathLst>
            </a:custGeom>
            <a:solidFill>
              <a:srgbClr val="D9D9D9"/>
            </a:solidFill>
          </p:spPr>
          <p:txBody>
            <a:bodyPr wrap="square" lIns="0" tIns="0" rIns="0" bIns="0" rtlCol="0"/>
            <a:lstStyle/>
            <a:p>
              <a:endParaRPr/>
            </a:p>
          </p:txBody>
        </p:sp>
        <p:sp>
          <p:nvSpPr>
            <p:cNvPr id="64" name="object 21">
              <a:extLst>
                <a:ext uri="{FF2B5EF4-FFF2-40B4-BE49-F238E27FC236}">
                  <a16:creationId xmlns:a16="http://schemas.microsoft.com/office/drawing/2014/main" id="{DEB6B694-9AEC-445D-AEA9-36C5661A649C}"/>
                </a:ext>
              </a:extLst>
            </p:cNvPr>
            <p:cNvSpPr/>
            <p:nvPr/>
          </p:nvSpPr>
          <p:spPr>
            <a:xfrm>
              <a:off x="2457450" y="1375416"/>
              <a:ext cx="1984375" cy="2269490"/>
            </a:xfrm>
            <a:custGeom>
              <a:avLst/>
              <a:gdLst/>
              <a:ahLst/>
              <a:cxnLst/>
              <a:rect l="l" t="t" r="r" b="b"/>
              <a:pathLst>
                <a:path w="1984375" h="2269490">
                  <a:moveTo>
                    <a:pt x="0" y="330708"/>
                  </a:moveTo>
                  <a:lnTo>
                    <a:pt x="3585" y="281836"/>
                  </a:lnTo>
                  <a:lnTo>
                    <a:pt x="14002" y="235192"/>
                  </a:lnTo>
                  <a:lnTo>
                    <a:pt x="30738" y="191287"/>
                  </a:lnTo>
                  <a:lnTo>
                    <a:pt x="53281" y="150631"/>
                  </a:lnTo>
                  <a:lnTo>
                    <a:pt x="81120" y="113736"/>
                  </a:lnTo>
                  <a:lnTo>
                    <a:pt x="113743" y="81114"/>
                  </a:lnTo>
                  <a:lnTo>
                    <a:pt x="150640" y="53277"/>
                  </a:lnTo>
                  <a:lnTo>
                    <a:pt x="191297" y="30735"/>
                  </a:lnTo>
                  <a:lnTo>
                    <a:pt x="235204" y="14001"/>
                  </a:lnTo>
                  <a:lnTo>
                    <a:pt x="281849" y="3585"/>
                  </a:lnTo>
                  <a:lnTo>
                    <a:pt x="330720" y="0"/>
                  </a:lnTo>
                  <a:lnTo>
                    <a:pt x="1653527" y="0"/>
                  </a:lnTo>
                  <a:lnTo>
                    <a:pt x="1702398" y="3585"/>
                  </a:lnTo>
                  <a:lnTo>
                    <a:pt x="1749043" y="14001"/>
                  </a:lnTo>
                  <a:lnTo>
                    <a:pt x="1792950" y="30735"/>
                  </a:lnTo>
                  <a:lnTo>
                    <a:pt x="1833607" y="53277"/>
                  </a:lnTo>
                  <a:lnTo>
                    <a:pt x="1870504" y="81114"/>
                  </a:lnTo>
                  <a:lnTo>
                    <a:pt x="1903127" y="113736"/>
                  </a:lnTo>
                  <a:lnTo>
                    <a:pt x="1930966" y="150631"/>
                  </a:lnTo>
                  <a:lnTo>
                    <a:pt x="1953509" y="191287"/>
                  </a:lnTo>
                  <a:lnTo>
                    <a:pt x="1970245" y="235192"/>
                  </a:lnTo>
                  <a:lnTo>
                    <a:pt x="1980662" y="281836"/>
                  </a:lnTo>
                  <a:lnTo>
                    <a:pt x="1984248" y="330708"/>
                  </a:lnTo>
                  <a:lnTo>
                    <a:pt x="1984248" y="1938515"/>
                  </a:lnTo>
                  <a:lnTo>
                    <a:pt x="1980662" y="1987386"/>
                  </a:lnTo>
                  <a:lnTo>
                    <a:pt x="1970245" y="2034031"/>
                  </a:lnTo>
                  <a:lnTo>
                    <a:pt x="1953509" y="2077938"/>
                  </a:lnTo>
                  <a:lnTo>
                    <a:pt x="1930966" y="2118595"/>
                  </a:lnTo>
                  <a:lnTo>
                    <a:pt x="1903127" y="2155492"/>
                  </a:lnTo>
                  <a:lnTo>
                    <a:pt x="1870504" y="2188115"/>
                  </a:lnTo>
                  <a:lnTo>
                    <a:pt x="1833607" y="2215954"/>
                  </a:lnTo>
                  <a:lnTo>
                    <a:pt x="1792950" y="2238497"/>
                  </a:lnTo>
                  <a:lnTo>
                    <a:pt x="1749043" y="2255233"/>
                  </a:lnTo>
                  <a:lnTo>
                    <a:pt x="1702398" y="2265650"/>
                  </a:lnTo>
                  <a:lnTo>
                    <a:pt x="1653527" y="2269236"/>
                  </a:lnTo>
                  <a:lnTo>
                    <a:pt x="330720" y="2269236"/>
                  </a:lnTo>
                  <a:lnTo>
                    <a:pt x="281849" y="2265650"/>
                  </a:lnTo>
                  <a:lnTo>
                    <a:pt x="235204" y="2255233"/>
                  </a:lnTo>
                  <a:lnTo>
                    <a:pt x="191297" y="2238497"/>
                  </a:lnTo>
                  <a:lnTo>
                    <a:pt x="150640" y="2215954"/>
                  </a:lnTo>
                  <a:lnTo>
                    <a:pt x="113743" y="2188115"/>
                  </a:lnTo>
                  <a:lnTo>
                    <a:pt x="81120" y="2155492"/>
                  </a:lnTo>
                  <a:lnTo>
                    <a:pt x="53281" y="2118595"/>
                  </a:lnTo>
                  <a:lnTo>
                    <a:pt x="30738" y="2077938"/>
                  </a:lnTo>
                  <a:lnTo>
                    <a:pt x="14002" y="2034031"/>
                  </a:lnTo>
                  <a:lnTo>
                    <a:pt x="3585" y="1987386"/>
                  </a:lnTo>
                  <a:lnTo>
                    <a:pt x="0" y="1938515"/>
                  </a:lnTo>
                  <a:lnTo>
                    <a:pt x="0" y="330708"/>
                  </a:lnTo>
                  <a:close/>
                </a:path>
              </a:pathLst>
            </a:custGeom>
            <a:ln w="25907">
              <a:solidFill>
                <a:srgbClr val="F1F1F1"/>
              </a:solidFill>
            </a:ln>
          </p:spPr>
          <p:txBody>
            <a:bodyPr wrap="square" lIns="0" tIns="0" rIns="0" bIns="0" rtlCol="0"/>
            <a:lstStyle/>
            <a:p>
              <a:endParaRPr/>
            </a:p>
          </p:txBody>
        </p:sp>
        <p:pic>
          <p:nvPicPr>
            <p:cNvPr id="65" name="object 22">
              <a:extLst>
                <a:ext uri="{FF2B5EF4-FFF2-40B4-BE49-F238E27FC236}">
                  <a16:creationId xmlns:a16="http://schemas.microsoft.com/office/drawing/2014/main" id="{063B4BB5-9C4D-4C53-882F-FE2E6328AFAC}"/>
                </a:ext>
              </a:extLst>
            </p:cNvPr>
            <p:cNvPicPr/>
            <p:nvPr/>
          </p:nvPicPr>
          <p:blipFill>
            <a:blip r:embed="rId17" cstate="print"/>
            <a:stretch>
              <a:fillRect/>
            </a:stretch>
          </p:blipFill>
          <p:spPr>
            <a:xfrm>
              <a:off x="2945892" y="2947416"/>
              <a:ext cx="1069835" cy="585215"/>
            </a:xfrm>
            <a:prstGeom prst="rect">
              <a:avLst/>
            </a:prstGeom>
          </p:spPr>
        </p:pic>
        <p:sp>
          <p:nvSpPr>
            <p:cNvPr id="66" name="object 23">
              <a:extLst>
                <a:ext uri="{FF2B5EF4-FFF2-40B4-BE49-F238E27FC236}">
                  <a16:creationId xmlns:a16="http://schemas.microsoft.com/office/drawing/2014/main" id="{815D1335-3A59-4E7C-853D-A13EBEF14476}"/>
                </a:ext>
              </a:extLst>
            </p:cNvPr>
            <p:cNvSpPr/>
            <p:nvPr/>
          </p:nvSpPr>
          <p:spPr>
            <a:xfrm>
              <a:off x="4671822" y="1375416"/>
              <a:ext cx="2054860" cy="2269490"/>
            </a:xfrm>
            <a:custGeom>
              <a:avLst/>
              <a:gdLst/>
              <a:ahLst/>
              <a:cxnLst/>
              <a:rect l="l" t="t" r="r" b="b"/>
              <a:pathLst>
                <a:path w="2054859" h="2269490">
                  <a:moveTo>
                    <a:pt x="1711947" y="0"/>
                  </a:moveTo>
                  <a:lnTo>
                    <a:pt x="342392" y="0"/>
                  </a:lnTo>
                  <a:lnTo>
                    <a:pt x="295933" y="3125"/>
                  </a:lnTo>
                  <a:lnTo>
                    <a:pt x="251373" y="12230"/>
                  </a:lnTo>
                  <a:lnTo>
                    <a:pt x="209120" y="26906"/>
                  </a:lnTo>
                  <a:lnTo>
                    <a:pt x="169583" y="46745"/>
                  </a:lnTo>
                  <a:lnTo>
                    <a:pt x="133169" y="71340"/>
                  </a:lnTo>
                  <a:lnTo>
                    <a:pt x="100287" y="100282"/>
                  </a:lnTo>
                  <a:lnTo>
                    <a:pt x="71343" y="133164"/>
                  </a:lnTo>
                  <a:lnTo>
                    <a:pt x="46748" y="169577"/>
                  </a:lnTo>
                  <a:lnTo>
                    <a:pt x="26907" y="209115"/>
                  </a:lnTo>
                  <a:lnTo>
                    <a:pt x="12231" y="251368"/>
                  </a:lnTo>
                  <a:lnTo>
                    <a:pt x="3125" y="295930"/>
                  </a:lnTo>
                  <a:lnTo>
                    <a:pt x="0" y="342391"/>
                  </a:lnTo>
                  <a:lnTo>
                    <a:pt x="0" y="1926831"/>
                  </a:lnTo>
                  <a:lnTo>
                    <a:pt x="3125" y="1973293"/>
                  </a:lnTo>
                  <a:lnTo>
                    <a:pt x="12231" y="2017855"/>
                  </a:lnTo>
                  <a:lnTo>
                    <a:pt x="26907" y="2060109"/>
                  </a:lnTo>
                  <a:lnTo>
                    <a:pt x="46748" y="2099648"/>
                  </a:lnTo>
                  <a:lnTo>
                    <a:pt x="71343" y="2136063"/>
                  </a:lnTo>
                  <a:lnTo>
                    <a:pt x="100287" y="2168947"/>
                  </a:lnTo>
                  <a:lnTo>
                    <a:pt x="133169" y="2197891"/>
                  </a:lnTo>
                  <a:lnTo>
                    <a:pt x="169583" y="2222487"/>
                  </a:lnTo>
                  <a:lnTo>
                    <a:pt x="209120" y="2242327"/>
                  </a:lnTo>
                  <a:lnTo>
                    <a:pt x="251373" y="2257004"/>
                  </a:lnTo>
                  <a:lnTo>
                    <a:pt x="295933" y="2266110"/>
                  </a:lnTo>
                  <a:lnTo>
                    <a:pt x="342392" y="2269235"/>
                  </a:lnTo>
                  <a:lnTo>
                    <a:pt x="1711947" y="2269235"/>
                  </a:lnTo>
                  <a:lnTo>
                    <a:pt x="1758409" y="2266110"/>
                  </a:lnTo>
                  <a:lnTo>
                    <a:pt x="1802971" y="2257004"/>
                  </a:lnTo>
                  <a:lnTo>
                    <a:pt x="1845225" y="2242327"/>
                  </a:lnTo>
                  <a:lnTo>
                    <a:pt x="1884764" y="2222487"/>
                  </a:lnTo>
                  <a:lnTo>
                    <a:pt x="1921179" y="2197891"/>
                  </a:lnTo>
                  <a:lnTo>
                    <a:pt x="1954063" y="2168947"/>
                  </a:lnTo>
                  <a:lnTo>
                    <a:pt x="1983007" y="2136063"/>
                  </a:lnTo>
                  <a:lnTo>
                    <a:pt x="2007603" y="2099648"/>
                  </a:lnTo>
                  <a:lnTo>
                    <a:pt x="2027443" y="2060109"/>
                  </a:lnTo>
                  <a:lnTo>
                    <a:pt x="2042120" y="2017855"/>
                  </a:lnTo>
                  <a:lnTo>
                    <a:pt x="2051226" y="1973293"/>
                  </a:lnTo>
                  <a:lnTo>
                    <a:pt x="2054352" y="1926831"/>
                  </a:lnTo>
                  <a:lnTo>
                    <a:pt x="2054352" y="342391"/>
                  </a:lnTo>
                  <a:lnTo>
                    <a:pt x="2051226" y="295930"/>
                  </a:lnTo>
                  <a:lnTo>
                    <a:pt x="2042120" y="251368"/>
                  </a:lnTo>
                  <a:lnTo>
                    <a:pt x="2027443" y="209115"/>
                  </a:lnTo>
                  <a:lnTo>
                    <a:pt x="2007603" y="169577"/>
                  </a:lnTo>
                  <a:lnTo>
                    <a:pt x="1983007" y="133164"/>
                  </a:lnTo>
                  <a:lnTo>
                    <a:pt x="1954063" y="100282"/>
                  </a:lnTo>
                  <a:lnTo>
                    <a:pt x="1921179" y="71340"/>
                  </a:lnTo>
                  <a:lnTo>
                    <a:pt x="1884764" y="46745"/>
                  </a:lnTo>
                  <a:lnTo>
                    <a:pt x="1845225" y="26906"/>
                  </a:lnTo>
                  <a:lnTo>
                    <a:pt x="1802971" y="12230"/>
                  </a:lnTo>
                  <a:lnTo>
                    <a:pt x="1758409" y="3125"/>
                  </a:lnTo>
                  <a:lnTo>
                    <a:pt x="1711947" y="0"/>
                  </a:lnTo>
                  <a:close/>
                </a:path>
              </a:pathLst>
            </a:custGeom>
            <a:solidFill>
              <a:srgbClr val="D9D9D9"/>
            </a:solidFill>
          </p:spPr>
          <p:txBody>
            <a:bodyPr wrap="square" lIns="0" tIns="0" rIns="0" bIns="0" rtlCol="0"/>
            <a:lstStyle/>
            <a:p>
              <a:endParaRPr/>
            </a:p>
          </p:txBody>
        </p:sp>
        <p:sp>
          <p:nvSpPr>
            <p:cNvPr id="67" name="object 24">
              <a:extLst>
                <a:ext uri="{FF2B5EF4-FFF2-40B4-BE49-F238E27FC236}">
                  <a16:creationId xmlns:a16="http://schemas.microsoft.com/office/drawing/2014/main" id="{B95236E7-B658-4A0F-B10D-0D35210E58F9}"/>
                </a:ext>
              </a:extLst>
            </p:cNvPr>
            <p:cNvSpPr/>
            <p:nvPr/>
          </p:nvSpPr>
          <p:spPr>
            <a:xfrm>
              <a:off x="4671822" y="1375416"/>
              <a:ext cx="2054860" cy="2269490"/>
            </a:xfrm>
            <a:custGeom>
              <a:avLst/>
              <a:gdLst/>
              <a:ahLst/>
              <a:cxnLst/>
              <a:rect l="l" t="t" r="r" b="b"/>
              <a:pathLst>
                <a:path w="2054859" h="2269490">
                  <a:moveTo>
                    <a:pt x="0" y="342391"/>
                  </a:moveTo>
                  <a:lnTo>
                    <a:pt x="3125" y="295930"/>
                  </a:lnTo>
                  <a:lnTo>
                    <a:pt x="12231" y="251368"/>
                  </a:lnTo>
                  <a:lnTo>
                    <a:pt x="26907" y="209115"/>
                  </a:lnTo>
                  <a:lnTo>
                    <a:pt x="46748" y="169577"/>
                  </a:lnTo>
                  <a:lnTo>
                    <a:pt x="71343" y="133164"/>
                  </a:lnTo>
                  <a:lnTo>
                    <a:pt x="100287" y="100282"/>
                  </a:lnTo>
                  <a:lnTo>
                    <a:pt x="133169" y="71340"/>
                  </a:lnTo>
                  <a:lnTo>
                    <a:pt x="169583" y="46745"/>
                  </a:lnTo>
                  <a:lnTo>
                    <a:pt x="209120" y="26906"/>
                  </a:lnTo>
                  <a:lnTo>
                    <a:pt x="251373" y="12230"/>
                  </a:lnTo>
                  <a:lnTo>
                    <a:pt x="295933" y="3125"/>
                  </a:lnTo>
                  <a:lnTo>
                    <a:pt x="342392" y="0"/>
                  </a:lnTo>
                  <a:lnTo>
                    <a:pt x="1711960" y="0"/>
                  </a:lnTo>
                  <a:lnTo>
                    <a:pt x="1758418" y="3125"/>
                  </a:lnTo>
                  <a:lnTo>
                    <a:pt x="1802978" y="12230"/>
                  </a:lnTo>
                  <a:lnTo>
                    <a:pt x="1845231" y="26906"/>
                  </a:lnTo>
                  <a:lnTo>
                    <a:pt x="1884768" y="46745"/>
                  </a:lnTo>
                  <a:lnTo>
                    <a:pt x="1921182" y="71340"/>
                  </a:lnTo>
                  <a:lnTo>
                    <a:pt x="1954064" y="100282"/>
                  </a:lnTo>
                  <a:lnTo>
                    <a:pt x="1983008" y="133164"/>
                  </a:lnTo>
                  <a:lnTo>
                    <a:pt x="2007603" y="169577"/>
                  </a:lnTo>
                  <a:lnTo>
                    <a:pt x="2027444" y="209115"/>
                  </a:lnTo>
                  <a:lnTo>
                    <a:pt x="2042120" y="251368"/>
                  </a:lnTo>
                  <a:lnTo>
                    <a:pt x="2051226" y="295930"/>
                  </a:lnTo>
                  <a:lnTo>
                    <a:pt x="2054352" y="342391"/>
                  </a:lnTo>
                  <a:lnTo>
                    <a:pt x="2054352" y="1926831"/>
                  </a:lnTo>
                  <a:lnTo>
                    <a:pt x="2051226" y="1973293"/>
                  </a:lnTo>
                  <a:lnTo>
                    <a:pt x="2042120" y="2017855"/>
                  </a:lnTo>
                  <a:lnTo>
                    <a:pt x="2027444" y="2060109"/>
                  </a:lnTo>
                  <a:lnTo>
                    <a:pt x="2007603" y="2099648"/>
                  </a:lnTo>
                  <a:lnTo>
                    <a:pt x="1983008" y="2136063"/>
                  </a:lnTo>
                  <a:lnTo>
                    <a:pt x="1954064" y="2168947"/>
                  </a:lnTo>
                  <a:lnTo>
                    <a:pt x="1921182" y="2197891"/>
                  </a:lnTo>
                  <a:lnTo>
                    <a:pt x="1884768" y="2222487"/>
                  </a:lnTo>
                  <a:lnTo>
                    <a:pt x="1845231" y="2242327"/>
                  </a:lnTo>
                  <a:lnTo>
                    <a:pt x="1802978" y="2257004"/>
                  </a:lnTo>
                  <a:lnTo>
                    <a:pt x="1758418" y="2266110"/>
                  </a:lnTo>
                  <a:lnTo>
                    <a:pt x="1711960" y="2269235"/>
                  </a:lnTo>
                  <a:lnTo>
                    <a:pt x="342392" y="2269235"/>
                  </a:lnTo>
                  <a:lnTo>
                    <a:pt x="295933" y="2266110"/>
                  </a:lnTo>
                  <a:lnTo>
                    <a:pt x="251373" y="2257004"/>
                  </a:lnTo>
                  <a:lnTo>
                    <a:pt x="209120" y="2242327"/>
                  </a:lnTo>
                  <a:lnTo>
                    <a:pt x="169583" y="2222487"/>
                  </a:lnTo>
                  <a:lnTo>
                    <a:pt x="133169" y="2197891"/>
                  </a:lnTo>
                  <a:lnTo>
                    <a:pt x="100287" y="2168947"/>
                  </a:lnTo>
                  <a:lnTo>
                    <a:pt x="71343" y="2136063"/>
                  </a:lnTo>
                  <a:lnTo>
                    <a:pt x="46748" y="2099648"/>
                  </a:lnTo>
                  <a:lnTo>
                    <a:pt x="26907" y="2060109"/>
                  </a:lnTo>
                  <a:lnTo>
                    <a:pt x="12231" y="2017855"/>
                  </a:lnTo>
                  <a:lnTo>
                    <a:pt x="3125" y="1973293"/>
                  </a:lnTo>
                  <a:lnTo>
                    <a:pt x="0" y="1926831"/>
                  </a:lnTo>
                  <a:lnTo>
                    <a:pt x="0" y="342391"/>
                  </a:lnTo>
                  <a:close/>
                </a:path>
              </a:pathLst>
            </a:custGeom>
            <a:ln w="25908">
              <a:solidFill>
                <a:srgbClr val="F1F1F1"/>
              </a:solidFill>
            </a:ln>
          </p:spPr>
          <p:txBody>
            <a:bodyPr wrap="square" lIns="0" tIns="0" rIns="0" bIns="0" rtlCol="0"/>
            <a:lstStyle/>
            <a:p>
              <a:endParaRPr/>
            </a:p>
          </p:txBody>
        </p:sp>
        <p:pic>
          <p:nvPicPr>
            <p:cNvPr id="68" name="object 25">
              <a:extLst>
                <a:ext uri="{FF2B5EF4-FFF2-40B4-BE49-F238E27FC236}">
                  <a16:creationId xmlns:a16="http://schemas.microsoft.com/office/drawing/2014/main" id="{120FDBC5-657A-485C-8266-B90DEE47FC10}"/>
                </a:ext>
              </a:extLst>
            </p:cNvPr>
            <p:cNvPicPr/>
            <p:nvPr/>
          </p:nvPicPr>
          <p:blipFill>
            <a:blip r:embed="rId18" cstate="print"/>
            <a:stretch>
              <a:fillRect/>
            </a:stretch>
          </p:blipFill>
          <p:spPr>
            <a:xfrm>
              <a:off x="5079492" y="2764536"/>
              <a:ext cx="1188719" cy="719327"/>
            </a:xfrm>
            <a:prstGeom prst="rect">
              <a:avLst/>
            </a:prstGeom>
          </p:spPr>
        </p:pic>
        <p:sp>
          <p:nvSpPr>
            <p:cNvPr id="69" name="object 26">
              <a:extLst>
                <a:ext uri="{FF2B5EF4-FFF2-40B4-BE49-F238E27FC236}">
                  <a16:creationId xmlns:a16="http://schemas.microsoft.com/office/drawing/2014/main" id="{9032EB6F-0B0B-4DB8-B894-77A8ED5D8BB7}"/>
                </a:ext>
              </a:extLst>
            </p:cNvPr>
            <p:cNvSpPr/>
            <p:nvPr/>
          </p:nvSpPr>
          <p:spPr>
            <a:xfrm>
              <a:off x="5074920" y="2759963"/>
              <a:ext cx="1198245" cy="728980"/>
            </a:xfrm>
            <a:custGeom>
              <a:avLst/>
              <a:gdLst/>
              <a:ahLst/>
              <a:cxnLst/>
              <a:rect l="l" t="t" r="r" b="b"/>
              <a:pathLst>
                <a:path w="1198245" h="728979">
                  <a:moveTo>
                    <a:pt x="0" y="0"/>
                  </a:moveTo>
                  <a:lnTo>
                    <a:pt x="1197864" y="0"/>
                  </a:lnTo>
                  <a:lnTo>
                    <a:pt x="1197864" y="728472"/>
                  </a:lnTo>
                  <a:lnTo>
                    <a:pt x="0" y="728472"/>
                  </a:lnTo>
                  <a:lnTo>
                    <a:pt x="0" y="0"/>
                  </a:lnTo>
                  <a:close/>
                </a:path>
              </a:pathLst>
            </a:custGeom>
            <a:ln w="9144">
              <a:solidFill>
                <a:srgbClr val="4F81BC"/>
              </a:solidFill>
            </a:ln>
          </p:spPr>
          <p:txBody>
            <a:bodyPr wrap="square" lIns="0" tIns="0" rIns="0" bIns="0" rtlCol="0"/>
            <a:lstStyle/>
            <a:p>
              <a:endParaRPr/>
            </a:p>
          </p:txBody>
        </p:sp>
      </p:grpSp>
      <p:sp>
        <p:nvSpPr>
          <p:cNvPr id="70" name="object 27">
            <a:extLst>
              <a:ext uri="{FF2B5EF4-FFF2-40B4-BE49-F238E27FC236}">
                <a16:creationId xmlns:a16="http://schemas.microsoft.com/office/drawing/2014/main" id="{03FE47AA-F637-4EAA-9E3D-F70FE0E2AFEB}"/>
              </a:ext>
            </a:extLst>
          </p:cNvPr>
          <p:cNvSpPr txBox="1"/>
          <p:nvPr/>
        </p:nvSpPr>
        <p:spPr>
          <a:xfrm>
            <a:off x="4484633" y="6103341"/>
            <a:ext cx="431800" cy="160020"/>
          </a:xfrm>
          <a:prstGeom prst="rect">
            <a:avLst/>
          </a:prstGeom>
        </p:spPr>
        <p:txBody>
          <a:bodyPr vert="vert" wrap="square" lIns="0" tIns="21590" rIns="0" bIns="0" rtlCol="0">
            <a:spAutoFit/>
          </a:bodyPr>
          <a:lstStyle/>
          <a:p>
            <a:pPr marL="12700">
              <a:lnSpc>
                <a:spcPct val="100000"/>
              </a:lnSpc>
              <a:spcBef>
                <a:spcPts val="170"/>
              </a:spcBef>
            </a:pPr>
            <a:r>
              <a:rPr sz="1050" b="1" dirty="0">
                <a:latin typeface="Meiryo UI"/>
                <a:cs typeface="Meiryo UI"/>
              </a:rPr>
              <a:t>✂</a:t>
            </a:r>
            <a:endParaRPr sz="1050">
              <a:latin typeface="Meiryo UI"/>
              <a:cs typeface="Meiryo UI"/>
            </a:endParaRPr>
          </a:p>
          <a:p>
            <a:pPr marL="12700">
              <a:lnSpc>
                <a:spcPct val="100000"/>
              </a:lnSpc>
              <a:spcBef>
                <a:spcPts val="590"/>
              </a:spcBef>
            </a:pPr>
            <a:r>
              <a:rPr sz="1050" b="1" dirty="0">
                <a:latin typeface="Meiryo UI"/>
                <a:cs typeface="Meiryo UI"/>
              </a:rPr>
              <a:t>✂</a:t>
            </a:r>
            <a:endParaRPr sz="1050">
              <a:latin typeface="Meiryo UI"/>
              <a:cs typeface="Meiryo UI"/>
            </a:endParaRPr>
          </a:p>
        </p:txBody>
      </p:sp>
      <p:sp>
        <p:nvSpPr>
          <p:cNvPr id="71" name="object 28">
            <a:extLst>
              <a:ext uri="{FF2B5EF4-FFF2-40B4-BE49-F238E27FC236}">
                <a16:creationId xmlns:a16="http://schemas.microsoft.com/office/drawing/2014/main" id="{6B127547-C2C3-47CB-936A-A60E1C7B7918}"/>
              </a:ext>
            </a:extLst>
          </p:cNvPr>
          <p:cNvSpPr txBox="1"/>
          <p:nvPr/>
        </p:nvSpPr>
        <p:spPr>
          <a:xfrm>
            <a:off x="4138524" y="5988212"/>
            <a:ext cx="1079500" cy="594360"/>
          </a:xfrm>
          <a:prstGeom prst="rect">
            <a:avLst/>
          </a:prstGeom>
          <a:ln w="9144">
            <a:solidFill>
              <a:srgbClr val="4F81BC"/>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marL="117475">
              <a:lnSpc>
                <a:spcPct val="100000"/>
              </a:lnSpc>
              <a:spcBef>
                <a:spcPts val="790"/>
              </a:spcBef>
            </a:pPr>
            <a:r>
              <a:rPr sz="900" b="1" spc="-10" dirty="0">
                <a:latin typeface="Meiryo UI"/>
                <a:cs typeface="Meiryo UI"/>
              </a:rPr>
              <a:t>CRISPR/Cas９</a:t>
            </a:r>
            <a:endParaRPr sz="900">
              <a:latin typeface="Meiryo UI"/>
              <a:cs typeface="Meiryo UI"/>
            </a:endParaRPr>
          </a:p>
        </p:txBody>
      </p:sp>
      <p:sp>
        <p:nvSpPr>
          <p:cNvPr id="72" name="object 29">
            <a:extLst>
              <a:ext uri="{FF2B5EF4-FFF2-40B4-BE49-F238E27FC236}">
                <a16:creationId xmlns:a16="http://schemas.microsoft.com/office/drawing/2014/main" id="{0570FAC5-AC84-4A28-B5E5-98D91E623E88}"/>
              </a:ext>
            </a:extLst>
          </p:cNvPr>
          <p:cNvSpPr txBox="1"/>
          <p:nvPr/>
        </p:nvSpPr>
        <p:spPr>
          <a:xfrm>
            <a:off x="1694790" y="5606450"/>
            <a:ext cx="1472565" cy="984885"/>
          </a:xfrm>
          <a:prstGeom prst="rect">
            <a:avLst/>
          </a:prstGeom>
          <a:solidFill>
            <a:srgbClr val="FFFFFF"/>
          </a:solidFill>
          <a:ln w="25908">
            <a:solidFill>
              <a:srgbClr val="385D89"/>
            </a:solidFill>
          </a:ln>
        </p:spPr>
        <p:txBody>
          <a:bodyPr vert="horz" wrap="square" lIns="0" tIns="56515" rIns="0" bIns="0" rtlCol="0">
            <a:spAutoFit/>
          </a:bodyPr>
          <a:lstStyle/>
          <a:p>
            <a:pPr algn="ctr">
              <a:lnSpc>
                <a:spcPct val="100000"/>
              </a:lnSpc>
              <a:spcBef>
                <a:spcPts val="445"/>
              </a:spcBef>
            </a:pPr>
            <a:r>
              <a:rPr sz="1400" spc="-15" dirty="0">
                <a:latin typeface="ＭＳ Ｐゴシック"/>
                <a:cs typeface="ＭＳ Ｐゴシック"/>
              </a:rPr>
              <a:t>【ヒトゲノム計画】</a:t>
            </a:r>
            <a:endParaRPr sz="1400">
              <a:latin typeface="ＭＳ Ｐゴシック"/>
              <a:cs typeface="ＭＳ Ｐゴシック"/>
            </a:endParaRPr>
          </a:p>
          <a:p>
            <a:pPr algn="ctr">
              <a:lnSpc>
                <a:spcPts val="1670"/>
              </a:lnSpc>
            </a:pPr>
            <a:r>
              <a:rPr sz="1400" spc="-10" dirty="0">
                <a:solidFill>
                  <a:srgbClr val="FF0000"/>
                </a:solidFill>
                <a:latin typeface="Calibri"/>
                <a:cs typeface="Calibri"/>
              </a:rPr>
              <a:t>13</a:t>
            </a:r>
            <a:r>
              <a:rPr sz="1400" dirty="0">
                <a:solidFill>
                  <a:srgbClr val="FF0000"/>
                </a:solidFill>
                <a:latin typeface="ＭＳ Ｐゴシック"/>
                <a:cs typeface="ＭＳ Ｐゴシック"/>
              </a:rPr>
              <a:t>年、</a:t>
            </a:r>
            <a:r>
              <a:rPr sz="1400" spc="-10" dirty="0">
                <a:solidFill>
                  <a:srgbClr val="FF0000"/>
                </a:solidFill>
                <a:latin typeface="Calibri"/>
                <a:cs typeface="Calibri"/>
              </a:rPr>
              <a:t>30</a:t>
            </a:r>
            <a:r>
              <a:rPr sz="1400" spc="-20" dirty="0">
                <a:solidFill>
                  <a:srgbClr val="FF0000"/>
                </a:solidFill>
                <a:latin typeface="ＭＳ Ｐゴシック"/>
                <a:cs typeface="ＭＳ Ｐゴシック"/>
              </a:rPr>
              <a:t>億ドル</a:t>
            </a:r>
            <a:endParaRPr sz="1400">
              <a:latin typeface="ＭＳ Ｐゴシック"/>
              <a:cs typeface="ＭＳ Ｐゴシック"/>
            </a:endParaRPr>
          </a:p>
          <a:p>
            <a:pPr algn="ctr">
              <a:lnSpc>
                <a:spcPts val="1670"/>
              </a:lnSpc>
            </a:pPr>
            <a:r>
              <a:rPr sz="1400" dirty="0">
                <a:latin typeface="Calibri"/>
                <a:cs typeface="Calibri"/>
              </a:rPr>
              <a:t>↓</a:t>
            </a:r>
            <a:endParaRPr sz="1400">
              <a:latin typeface="Calibri"/>
              <a:cs typeface="Calibri"/>
            </a:endParaRPr>
          </a:p>
          <a:p>
            <a:pPr algn="ctr">
              <a:lnSpc>
                <a:spcPct val="100000"/>
              </a:lnSpc>
              <a:spcBef>
                <a:spcPts val="25"/>
              </a:spcBef>
            </a:pPr>
            <a:r>
              <a:rPr sz="1400" spc="-10" dirty="0">
                <a:solidFill>
                  <a:srgbClr val="FF0000"/>
                </a:solidFill>
                <a:latin typeface="Calibri"/>
                <a:cs typeface="Calibri"/>
              </a:rPr>
              <a:t>1</a:t>
            </a:r>
            <a:r>
              <a:rPr sz="1400" spc="30" dirty="0">
                <a:solidFill>
                  <a:srgbClr val="FF0000"/>
                </a:solidFill>
                <a:latin typeface="ＭＳ Ｐゴシック"/>
                <a:cs typeface="ＭＳ Ｐゴシック"/>
              </a:rPr>
              <a:t>日  </a:t>
            </a:r>
            <a:r>
              <a:rPr sz="1400" spc="-10" dirty="0">
                <a:solidFill>
                  <a:srgbClr val="FF0000"/>
                </a:solidFill>
                <a:latin typeface="Calibri"/>
                <a:cs typeface="Calibri"/>
              </a:rPr>
              <a:t>1000</a:t>
            </a:r>
            <a:r>
              <a:rPr sz="1400" spc="-25" dirty="0">
                <a:solidFill>
                  <a:srgbClr val="FF0000"/>
                </a:solidFill>
                <a:latin typeface="ＭＳ Ｐゴシック"/>
                <a:cs typeface="ＭＳ Ｐゴシック"/>
              </a:rPr>
              <a:t>ドル</a:t>
            </a:r>
            <a:endParaRPr sz="1400">
              <a:latin typeface="ＭＳ Ｐゴシック"/>
              <a:cs typeface="ＭＳ Ｐゴシック"/>
            </a:endParaRPr>
          </a:p>
        </p:txBody>
      </p:sp>
      <p:grpSp>
        <p:nvGrpSpPr>
          <p:cNvPr id="73" name="object 30">
            <a:extLst>
              <a:ext uri="{FF2B5EF4-FFF2-40B4-BE49-F238E27FC236}">
                <a16:creationId xmlns:a16="http://schemas.microsoft.com/office/drawing/2014/main" id="{499DD3D0-A6B3-411E-8B1C-9066C1380CC8}"/>
              </a:ext>
            </a:extLst>
          </p:cNvPr>
          <p:cNvGrpSpPr/>
          <p:nvPr/>
        </p:nvGrpSpPr>
        <p:grpSpPr>
          <a:xfrm>
            <a:off x="3341469" y="5028091"/>
            <a:ext cx="6489700" cy="1556385"/>
            <a:chOff x="2144265" y="1982723"/>
            <a:chExt cx="6489700" cy="1556385"/>
          </a:xfrm>
        </p:grpSpPr>
        <p:sp>
          <p:nvSpPr>
            <p:cNvPr id="74" name="object 31">
              <a:extLst>
                <a:ext uri="{FF2B5EF4-FFF2-40B4-BE49-F238E27FC236}">
                  <a16:creationId xmlns:a16="http://schemas.microsoft.com/office/drawing/2014/main" id="{6473E85E-D0AF-4001-9803-9A10605312E1}"/>
                </a:ext>
              </a:extLst>
            </p:cNvPr>
            <p:cNvSpPr/>
            <p:nvPr/>
          </p:nvSpPr>
          <p:spPr>
            <a:xfrm>
              <a:off x="2164839" y="2003297"/>
              <a:ext cx="324485" cy="324485"/>
            </a:xfrm>
            <a:custGeom>
              <a:avLst/>
              <a:gdLst/>
              <a:ahLst/>
              <a:cxnLst/>
              <a:rect l="l" t="t" r="r" b="b"/>
              <a:pathLst>
                <a:path w="324485" h="324485">
                  <a:moveTo>
                    <a:pt x="324002" y="0"/>
                  </a:moveTo>
                  <a:lnTo>
                    <a:pt x="0" y="324002"/>
                  </a:lnTo>
                </a:path>
              </a:pathLst>
            </a:custGeom>
            <a:ln w="41148">
              <a:solidFill>
                <a:srgbClr val="000000"/>
              </a:solidFill>
            </a:ln>
          </p:spPr>
          <p:txBody>
            <a:bodyPr wrap="square" lIns="0" tIns="0" rIns="0" bIns="0" rtlCol="0"/>
            <a:lstStyle/>
            <a:p>
              <a:endParaRPr/>
            </a:p>
          </p:txBody>
        </p:sp>
        <p:sp>
          <p:nvSpPr>
            <p:cNvPr id="75" name="object 32">
              <a:extLst>
                <a:ext uri="{FF2B5EF4-FFF2-40B4-BE49-F238E27FC236}">
                  <a16:creationId xmlns:a16="http://schemas.microsoft.com/office/drawing/2014/main" id="{FEA15EE7-3475-4510-B0DE-393E2207A51C}"/>
                </a:ext>
              </a:extLst>
            </p:cNvPr>
            <p:cNvSpPr/>
            <p:nvPr/>
          </p:nvSpPr>
          <p:spPr>
            <a:xfrm>
              <a:off x="2164841" y="2003297"/>
              <a:ext cx="324485" cy="324485"/>
            </a:xfrm>
            <a:custGeom>
              <a:avLst/>
              <a:gdLst/>
              <a:ahLst/>
              <a:cxnLst/>
              <a:rect l="l" t="t" r="r" b="b"/>
              <a:pathLst>
                <a:path w="324485" h="324485">
                  <a:moveTo>
                    <a:pt x="0" y="0"/>
                  </a:moveTo>
                  <a:lnTo>
                    <a:pt x="324002" y="324002"/>
                  </a:lnTo>
                </a:path>
              </a:pathLst>
            </a:custGeom>
            <a:ln w="41148">
              <a:solidFill>
                <a:srgbClr val="000000"/>
              </a:solidFill>
            </a:ln>
          </p:spPr>
          <p:txBody>
            <a:bodyPr wrap="square" lIns="0" tIns="0" rIns="0" bIns="0" rtlCol="0"/>
            <a:lstStyle/>
            <a:p>
              <a:endParaRPr/>
            </a:p>
          </p:txBody>
        </p:sp>
        <p:sp>
          <p:nvSpPr>
            <p:cNvPr id="76" name="object 33">
              <a:extLst>
                <a:ext uri="{FF2B5EF4-FFF2-40B4-BE49-F238E27FC236}">
                  <a16:creationId xmlns:a16="http://schemas.microsoft.com/office/drawing/2014/main" id="{4F252C25-4FAC-42E8-9C82-A96EBEED77FB}"/>
                </a:ext>
              </a:extLst>
            </p:cNvPr>
            <p:cNvSpPr/>
            <p:nvPr/>
          </p:nvSpPr>
          <p:spPr>
            <a:xfrm>
              <a:off x="4417311" y="2023109"/>
              <a:ext cx="324485" cy="324485"/>
            </a:xfrm>
            <a:custGeom>
              <a:avLst/>
              <a:gdLst/>
              <a:ahLst/>
              <a:cxnLst/>
              <a:rect l="l" t="t" r="r" b="b"/>
              <a:pathLst>
                <a:path w="324485" h="324485">
                  <a:moveTo>
                    <a:pt x="324002" y="0"/>
                  </a:moveTo>
                  <a:lnTo>
                    <a:pt x="0" y="324002"/>
                  </a:lnTo>
                </a:path>
              </a:pathLst>
            </a:custGeom>
            <a:ln w="41148">
              <a:solidFill>
                <a:srgbClr val="000000"/>
              </a:solidFill>
            </a:ln>
          </p:spPr>
          <p:txBody>
            <a:bodyPr wrap="square" lIns="0" tIns="0" rIns="0" bIns="0" rtlCol="0"/>
            <a:lstStyle/>
            <a:p>
              <a:endParaRPr/>
            </a:p>
          </p:txBody>
        </p:sp>
        <p:sp>
          <p:nvSpPr>
            <p:cNvPr id="77" name="object 34">
              <a:extLst>
                <a:ext uri="{FF2B5EF4-FFF2-40B4-BE49-F238E27FC236}">
                  <a16:creationId xmlns:a16="http://schemas.microsoft.com/office/drawing/2014/main" id="{B86863BC-0E4E-4DD6-85DD-E9F5098353D1}"/>
                </a:ext>
              </a:extLst>
            </p:cNvPr>
            <p:cNvSpPr/>
            <p:nvPr/>
          </p:nvSpPr>
          <p:spPr>
            <a:xfrm>
              <a:off x="4417313" y="2023109"/>
              <a:ext cx="324485" cy="324485"/>
            </a:xfrm>
            <a:custGeom>
              <a:avLst/>
              <a:gdLst/>
              <a:ahLst/>
              <a:cxnLst/>
              <a:rect l="l" t="t" r="r" b="b"/>
              <a:pathLst>
                <a:path w="324485" h="324485">
                  <a:moveTo>
                    <a:pt x="0" y="0"/>
                  </a:moveTo>
                  <a:lnTo>
                    <a:pt x="324002" y="324002"/>
                  </a:lnTo>
                </a:path>
              </a:pathLst>
            </a:custGeom>
            <a:ln w="41148">
              <a:solidFill>
                <a:srgbClr val="000000"/>
              </a:solidFill>
            </a:ln>
          </p:spPr>
          <p:txBody>
            <a:bodyPr wrap="square" lIns="0" tIns="0" rIns="0" bIns="0" rtlCol="0"/>
            <a:lstStyle/>
            <a:p>
              <a:endParaRPr/>
            </a:p>
          </p:txBody>
        </p:sp>
        <p:sp>
          <p:nvSpPr>
            <p:cNvPr id="78" name="object 35">
              <a:extLst>
                <a:ext uri="{FF2B5EF4-FFF2-40B4-BE49-F238E27FC236}">
                  <a16:creationId xmlns:a16="http://schemas.microsoft.com/office/drawing/2014/main" id="{9D5D2B5E-FB90-4837-819E-20EBF368FD68}"/>
                </a:ext>
              </a:extLst>
            </p:cNvPr>
            <p:cNvSpPr/>
            <p:nvPr/>
          </p:nvSpPr>
          <p:spPr>
            <a:xfrm>
              <a:off x="6634731" y="2023109"/>
              <a:ext cx="324485" cy="324485"/>
            </a:xfrm>
            <a:custGeom>
              <a:avLst/>
              <a:gdLst/>
              <a:ahLst/>
              <a:cxnLst/>
              <a:rect l="l" t="t" r="r" b="b"/>
              <a:pathLst>
                <a:path w="324484" h="324485">
                  <a:moveTo>
                    <a:pt x="324002" y="0"/>
                  </a:moveTo>
                  <a:lnTo>
                    <a:pt x="0" y="324002"/>
                  </a:lnTo>
                </a:path>
              </a:pathLst>
            </a:custGeom>
            <a:ln w="41148">
              <a:solidFill>
                <a:srgbClr val="000000"/>
              </a:solidFill>
            </a:ln>
          </p:spPr>
          <p:txBody>
            <a:bodyPr wrap="square" lIns="0" tIns="0" rIns="0" bIns="0" rtlCol="0"/>
            <a:lstStyle/>
            <a:p>
              <a:endParaRPr/>
            </a:p>
          </p:txBody>
        </p:sp>
        <p:sp>
          <p:nvSpPr>
            <p:cNvPr id="79" name="object 36">
              <a:extLst>
                <a:ext uri="{FF2B5EF4-FFF2-40B4-BE49-F238E27FC236}">
                  <a16:creationId xmlns:a16="http://schemas.microsoft.com/office/drawing/2014/main" id="{D196FC74-005B-470C-B215-F02FFBFBD40F}"/>
                </a:ext>
              </a:extLst>
            </p:cNvPr>
            <p:cNvSpPr/>
            <p:nvPr/>
          </p:nvSpPr>
          <p:spPr>
            <a:xfrm>
              <a:off x="6634733" y="2023109"/>
              <a:ext cx="324485" cy="324485"/>
            </a:xfrm>
            <a:custGeom>
              <a:avLst/>
              <a:gdLst/>
              <a:ahLst/>
              <a:cxnLst/>
              <a:rect l="l" t="t" r="r" b="b"/>
              <a:pathLst>
                <a:path w="324484" h="324485">
                  <a:moveTo>
                    <a:pt x="0" y="0"/>
                  </a:moveTo>
                  <a:lnTo>
                    <a:pt x="324002" y="324002"/>
                  </a:lnTo>
                </a:path>
              </a:pathLst>
            </a:custGeom>
            <a:ln w="41148">
              <a:solidFill>
                <a:srgbClr val="000000"/>
              </a:solidFill>
            </a:ln>
          </p:spPr>
          <p:txBody>
            <a:bodyPr wrap="square" lIns="0" tIns="0" rIns="0" bIns="0" rtlCol="0"/>
            <a:lstStyle/>
            <a:p>
              <a:endParaRPr/>
            </a:p>
          </p:txBody>
        </p:sp>
        <p:pic>
          <p:nvPicPr>
            <p:cNvPr id="80" name="object 37">
              <a:extLst>
                <a:ext uri="{FF2B5EF4-FFF2-40B4-BE49-F238E27FC236}">
                  <a16:creationId xmlns:a16="http://schemas.microsoft.com/office/drawing/2014/main" id="{8198C04C-EFBA-4DE4-ACCD-3F052FD2237C}"/>
                </a:ext>
              </a:extLst>
            </p:cNvPr>
            <p:cNvPicPr/>
            <p:nvPr/>
          </p:nvPicPr>
          <p:blipFill>
            <a:blip r:embed="rId19" cstate="print"/>
            <a:stretch>
              <a:fillRect/>
            </a:stretch>
          </p:blipFill>
          <p:spPr>
            <a:xfrm>
              <a:off x="7303007" y="2532887"/>
              <a:ext cx="1330451" cy="1005839"/>
            </a:xfrm>
            <a:prstGeom prst="rect">
              <a:avLst/>
            </a:prstGeom>
          </p:spPr>
        </p:pic>
      </p:grpSp>
      <p:sp>
        <p:nvSpPr>
          <p:cNvPr id="81" name="object 38">
            <a:extLst>
              <a:ext uri="{FF2B5EF4-FFF2-40B4-BE49-F238E27FC236}">
                <a16:creationId xmlns:a16="http://schemas.microsoft.com/office/drawing/2014/main" id="{853DFC2F-1BCA-4855-8B6C-2584CBF4353A}"/>
              </a:ext>
            </a:extLst>
          </p:cNvPr>
          <p:cNvSpPr txBox="1"/>
          <p:nvPr/>
        </p:nvSpPr>
        <p:spPr>
          <a:xfrm>
            <a:off x="1539519" y="4555682"/>
            <a:ext cx="1711325" cy="918844"/>
          </a:xfrm>
          <a:prstGeom prst="rect">
            <a:avLst/>
          </a:prstGeom>
        </p:spPr>
        <p:txBody>
          <a:bodyPr vert="horz" wrap="square" lIns="0" tIns="12700" rIns="0" bIns="0" rtlCol="0">
            <a:spAutoFit/>
          </a:bodyPr>
          <a:lstStyle/>
          <a:p>
            <a:pPr algn="ctr">
              <a:lnSpc>
                <a:spcPct val="100000"/>
              </a:lnSpc>
              <a:spcBef>
                <a:spcPts val="100"/>
              </a:spcBef>
            </a:pPr>
            <a:r>
              <a:rPr sz="1800" b="1" spc="-10" dirty="0">
                <a:latin typeface="Meiryo UI"/>
                <a:cs typeface="Meiryo UI"/>
              </a:rPr>
              <a:t>①ゲノム解析技術</a:t>
            </a:r>
            <a:endParaRPr sz="1800">
              <a:latin typeface="Meiryo UI"/>
              <a:cs typeface="Meiryo UI"/>
            </a:endParaRPr>
          </a:p>
          <a:p>
            <a:pPr marL="192405" marR="188595" algn="ctr">
              <a:lnSpc>
                <a:spcPct val="100000"/>
              </a:lnSpc>
              <a:spcBef>
                <a:spcPts val="1510"/>
              </a:spcBef>
            </a:pPr>
            <a:r>
              <a:rPr sz="1400" spc="-10" dirty="0">
                <a:latin typeface="Calibri"/>
                <a:cs typeface="Calibri"/>
              </a:rPr>
              <a:t>7</a:t>
            </a:r>
            <a:r>
              <a:rPr sz="1400" spc="-10" dirty="0">
                <a:latin typeface="ＭＳ Ｐゴシック"/>
                <a:cs typeface="ＭＳ Ｐゴシック"/>
              </a:rPr>
              <a:t>年で解析費用が</a:t>
            </a:r>
            <a:r>
              <a:rPr sz="1400" spc="-50" dirty="0">
                <a:latin typeface="ＭＳ Ｐゴシック"/>
                <a:cs typeface="ＭＳ Ｐゴシック"/>
              </a:rPr>
              <a:t> </a:t>
            </a:r>
            <a:r>
              <a:rPr sz="1400" spc="-10" dirty="0">
                <a:latin typeface="ＭＳ Ｐゴシック"/>
                <a:cs typeface="ＭＳ Ｐゴシック"/>
              </a:rPr>
              <a:t>１</a:t>
            </a:r>
            <a:r>
              <a:rPr sz="1400" spc="-10" dirty="0">
                <a:latin typeface="Calibri"/>
                <a:cs typeface="Calibri"/>
              </a:rPr>
              <a:t>/10,000</a:t>
            </a:r>
            <a:r>
              <a:rPr sz="1400" spc="-50" dirty="0">
                <a:latin typeface="ＭＳ Ｐゴシック"/>
                <a:cs typeface="ＭＳ Ｐゴシック"/>
              </a:rPr>
              <a:t>に</a:t>
            </a:r>
            <a:endParaRPr sz="1400">
              <a:latin typeface="ＭＳ Ｐゴシック"/>
              <a:cs typeface="ＭＳ Ｐゴシック"/>
            </a:endParaRPr>
          </a:p>
        </p:txBody>
      </p:sp>
      <p:sp>
        <p:nvSpPr>
          <p:cNvPr id="82" name="object 39">
            <a:extLst>
              <a:ext uri="{FF2B5EF4-FFF2-40B4-BE49-F238E27FC236}">
                <a16:creationId xmlns:a16="http://schemas.microsoft.com/office/drawing/2014/main" id="{5215F331-2CD4-4BD5-BD34-87D692D8067F}"/>
              </a:ext>
            </a:extLst>
          </p:cNvPr>
          <p:cNvSpPr txBox="1"/>
          <p:nvPr/>
        </p:nvSpPr>
        <p:spPr>
          <a:xfrm>
            <a:off x="3854690" y="4549794"/>
            <a:ext cx="1570990" cy="1281430"/>
          </a:xfrm>
          <a:prstGeom prst="rect">
            <a:avLst/>
          </a:prstGeom>
        </p:spPr>
        <p:txBody>
          <a:bodyPr vert="horz" wrap="square" lIns="0" tIns="12700" rIns="0" bIns="0" rtlCol="0">
            <a:spAutoFit/>
          </a:bodyPr>
          <a:lstStyle/>
          <a:p>
            <a:pPr marL="332740" marR="99060" indent="-216535">
              <a:lnSpc>
                <a:spcPct val="100000"/>
              </a:lnSpc>
              <a:spcBef>
                <a:spcPts val="100"/>
              </a:spcBef>
            </a:pPr>
            <a:r>
              <a:rPr sz="1800" b="1" spc="-10" dirty="0">
                <a:latin typeface="Meiryo UI"/>
                <a:cs typeface="Meiryo UI"/>
              </a:rPr>
              <a:t>②ゲノム合成・</a:t>
            </a:r>
            <a:r>
              <a:rPr sz="1800" b="1" spc="-15" dirty="0">
                <a:latin typeface="Meiryo UI"/>
                <a:cs typeface="Meiryo UI"/>
              </a:rPr>
              <a:t>編集技術</a:t>
            </a:r>
            <a:endParaRPr sz="1800">
              <a:latin typeface="Meiryo UI"/>
              <a:cs typeface="Meiryo UI"/>
            </a:endParaRPr>
          </a:p>
          <a:p>
            <a:pPr marL="12700" marR="5080" indent="45085" algn="just">
              <a:lnSpc>
                <a:spcPct val="96800"/>
              </a:lnSpc>
              <a:spcBef>
                <a:spcPts val="685"/>
              </a:spcBef>
            </a:pPr>
            <a:r>
              <a:rPr sz="1400" spc="-15" dirty="0">
                <a:latin typeface="ＭＳ Ｐゴシック"/>
                <a:cs typeface="ＭＳ Ｐゴシック"/>
              </a:rPr>
              <a:t>次世代ゲノム編集・合成技術によるゲノ</a:t>
            </a:r>
            <a:r>
              <a:rPr sz="1400" spc="-10" dirty="0">
                <a:latin typeface="ＭＳ Ｐゴシック"/>
                <a:cs typeface="ＭＳ Ｐゴシック"/>
              </a:rPr>
              <a:t>ム書き換えが可能に</a:t>
            </a:r>
            <a:endParaRPr sz="1400">
              <a:latin typeface="ＭＳ Ｐゴシック"/>
              <a:cs typeface="ＭＳ Ｐゴシック"/>
            </a:endParaRPr>
          </a:p>
        </p:txBody>
      </p:sp>
      <p:sp>
        <p:nvSpPr>
          <p:cNvPr id="83" name="object 40">
            <a:extLst>
              <a:ext uri="{FF2B5EF4-FFF2-40B4-BE49-F238E27FC236}">
                <a16:creationId xmlns:a16="http://schemas.microsoft.com/office/drawing/2014/main" id="{96643152-48E8-43E9-9C71-73D892F4C364}"/>
              </a:ext>
            </a:extLst>
          </p:cNvPr>
          <p:cNvSpPr txBox="1"/>
          <p:nvPr/>
        </p:nvSpPr>
        <p:spPr>
          <a:xfrm>
            <a:off x="6170555" y="4553227"/>
            <a:ext cx="1494790" cy="1119505"/>
          </a:xfrm>
          <a:prstGeom prst="rect">
            <a:avLst/>
          </a:prstGeom>
        </p:spPr>
        <p:txBody>
          <a:bodyPr vert="horz" wrap="square" lIns="0" tIns="12700" rIns="0" bIns="0" rtlCol="0">
            <a:spAutoFit/>
          </a:bodyPr>
          <a:lstStyle/>
          <a:p>
            <a:pPr marL="38100">
              <a:lnSpc>
                <a:spcPct val="100000"/>
              </a:lnSpc>
              <a:spcBef>
                <a:spcPts val="100"/>
              </a:spcBef>
            </a:pPr>
            <a:r>
              <a:rPr sz="1800" b="1" spc="-10" dirty="0">
                <a:latin typeface="Meiryo UI"/>
                <a:cs typeface="Meiryo UI"/>
              </a:rPr>
              <a:t>③IT/AI</a:t>
            </a:r>
            <a:r>
              <a:rPr sz="1800" b="1" spc="-25" dirty="0">
                <a:latin typeface="Meiryo UI"/>
                <a:cs typeface="Meiryo UI"/>
              </a:rPr>
              <a:t>技術</a:t>
            </a:r>
            <a:endParaRPr sz="1800">
              <a:latin typeface="Meiryo UI"/>
              <a:cs typeface="Meiryo UI"/>
            </a:endParaRPr>
          </a:p>
          <a:p>
            <a:pPr marL="12700" marR="5080" indent="76200" algn="just">
              <a:lnSpc>
                <a:spcPct val="100000"/>
              </a:lnSpc>
              <a:spcBef>
                <a:spcPts val="1405"/>
              </a:spcBef>
            </a:pPr>
            <a:r>
              <a:rPr sz="1400" spc="-30" dirty="0">
                <a:latin typeface="Calibri"/>
                <a:cs typeface="Calibri"/>
              </a:rPr>
              <a:t>IT/AI</a:t>
            </a:r>
            <a:r>
              <a:rPr sz="1400" dirty="0">
                <a:latin typeface="ＭＳ Ｐゴシック"/>
                <a:cs typeface="ＭＳ Ｐゴシック"/>
              </a:rPr>
              <a:t>技術（</a:t>
            </a:r>
            <a:r>
              <a:rPr sz="1400" spc="-20" dirty="0">
                <a:latin typeface="ＭＳ Ｐゴシック"/>
                <a:cs typeface="ＭＳ Ｐゴシック"/>
              </a:rPr>
              <a:t>機械学</a:t>
            </a:r>
            <a:r>
              <a:rPr sz="1400" dirty="0">
                <a:latin typeface="ＭＳ Ｐゴシック"/>
                <a:cs typeface="ＭＳ Ｐゴシック"/>
              </a:rPr>
              <a:t>習・</a:t>
            </a:r>
            <a:r>
              <a:rPr sz="1400" spc="-10" dirty="0">
                <a:latin typeface="ＭＳ Ｐゴシック"/>
                <a:cs typeface="ＭＳ Ｐゴシック"/>
              </a:rPr>
              <a:t>ﾃﾞｨｰﾌﾟﾗｰﾆﾝｸﾞ</a:t>
            </a:r>
            <a:r>
              <a:rPr sz="1400" dirty="0">
                <a:latin typeface="ＭＳ Ｐゴシック"/>
                <a:cs typeface="ＭＳ Ｐゴシック"/>
              </a:rPr>
              <a:t>等）</a:t>
            </a:r>
            <a:r>
              <a:rPr sz="1400" spc="-15" dirty="0">
                <a:latin typeface="ＭＳ Ｐゴシック"/>
                <a:cs typeface="ＭＳ Ｐゴシック"/>
              </a:rPr>
              <a:t>が実用レベルに</a:t>
            </a:r>
            <a:endParaRPr sz="1400">
              <a:latin typeface="ＭＳ Ｐゴシック"/>
              <a:cs typeface="ＭＳ Ｐゴシック"/>
            </a:endParaRPr>
          </a:p>
        </p:txBody>
      </p:sp>
      <p:sp>
        <p:nvSpPr>
          <p:cNvPr id="84" name="object 41">
            <a:extLst>
              <a:ext uri="{FF2B5EF4-FFF2-40B4-BE49-F238E27FC236}">
                <a16:creationId xmlns:a16="http://schemas.microsoft.com/office/drawing/2014/main" id="{A463F027-8FF0-416C-AB53-BFB31E94F13A}"/>
              </a:ext>
            </a:extLst>
          </p:cNvPr>
          <p:cNvSpPr txBox="1"/>
          <p:nvPr/>
        </p:nvSpPr>
        <p:spPr>
          <a:xfrm>
            <a:off x="8506924" y="5039124"/>
            <a:ext cx="1363980" cy="453390"/>
          </a:xfrm>
          <a:prstGeom prst="rect">
            <a:avLst/>
          </a:prstGeom>
        </p:spPr>
        <p:txBody>
          <a:bodyPr vert="horz" wrap="square" lIns="0" tIns="13335" rIns="0" bIns="0" rtlCol="0">
            <a:spAutoFit/>
          </a:bodyPr>
          <a:lstStyle/>
          <a:p>
            <a:pPr marL="236220" marR="5080" indent="-224154">
              <a:lnSpc>
                <a:spcPct val="100000"/>
              </a:lnSpc>
              <a:spcBef>
                <a:spcPts val="105"/>
              </a:spcBef>
            </a:pPr>
            <a:r>
              <a:rPr sz="1400" spc="-10" dirty="0">
                <a:latin typeface="ＭＳ Ｐゴシック"/>
                <a:cs typeface="ＭＳ Ｐゴシック"/>
              </a:rPr>
              <a:t>作業速度・精度の飛躍的向上</a:t>
            </a:r>
            <a:endParaRPr sz="1400">
              <a:latin typeface="ＭＳ Ｐゴシック"/>
              <a:cs typeface="ＭＳ Ｐゴシック"/>
            </a:endParaRPr>
          </a:p>
        </p:txBody>
      </p:sp>
      <p:sp>
        <p:nvSpPr>
          <p:cNvPr id="85" name="テキスト ボックス 84">
            <a:extLst>
              <a:ext uri="{FF2B5EF4-FFF2-40B4-BE49-F238E27FC236}">
                <a16:creationId xmlns:a16="http://schemas.microsoft.com/office/drawing/2014/main" id="{C1B7465A-6CA4-442E-B6CB-59C7E490F0C8}"/>
              </a:ext>
            </a:extLst>
          </p:cNvPr>
          <p:cNvSpPr txBox="1"/>
          <p:nvPr/>
        </p:nvSpPr>
        <p:spPr>
          <a:xfrm>
            <a:off x="1517588" y="141597"/>
            <a:ext cx="8283617" cy="830997"/>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プラットフォーマー：バイオファウンドリ</a:t>
            </a:r>
            <a:endParaRPr kumimoji="1" lang="en-US" altLang="ja-JP" sz="2400" b="1" dirty="0">
              <a:latin typeface="BIZ UDPゴシック" panose="020B0400000000000000" pitchFamily="50" charset="-128"/>
              <a:ea typeface="BIZ UDPゴシック" panose="020B0400000000000000" pitchFamily="50" charset="-128"/>
            </a:endParaRPr>
          </a:p>
          <a:p>
            <a:pPr algn="ctr"/>
            <a:r>
              <a:rPr lang="ja-JP" altLang="en-US" sz="2400" b="1" dirty="0">
                <a:latin typeface="BIZ UDPゴシック" panose="020B0400000000000000" pitchFamily="50" charset="-128"/>
                <a:ea typeface="BIZ UDPゴシック" panose="020B0400000000000000" pitchFamily="50" charset="-128"/>
              </a:rPr>
              <a:t>合成生物分野＆オルガノイド分野の</a:t>
            </a:r>
            <a:r>
              <a:rPr lang="en-US" altLang="ja-JP" sz="2400" b="1" dirty="0">
                <a:latin typeface="BIZ UDPゴシック" panose="020B0400000000000000" pitchFamily="50" charset="-128"/>
                <a:ea typeface="BIZ UDPゴシック" panose="020B0400000000000000" pitchFamily="50" charset="-128"/>
              </a:rPr>
              <a:t>TSMC</a:t>
            </a:r>
            <a:r>
              <a:rPr lang="ja-JP" altLang="en-US" sz="2400" b="1" dirty="0">
                <a:latin typeface="BIZ UDPゴシック" panose="020B0400000000000000" pitchFamily="50" charset="-128"/>
                <a:ea typeface="BIZ UDPゴシック" panose="020B0400000000000000" pitchFamily="50" charset="-128"/>
              </a:rPr>
              <a:t>を狙え！</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86" name="テキスト ボックス 85">
            <a:extLst>
              <a:ext uri="{FF2B5EF4-FFF2-40B4-BE49-F238E27FC236}">
                <a16:creationId xmlns:a16="http://schemas.microsoft.com/office/drawing/2014/main" id="{A27214DE-6D74-4681-A3EC-3BF217B35EC7}"/>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800778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3206750" y="1035302"/>
            <a:ext cx="6064250" cy="5784597"/>
          </a:xfrm>
          <a:prstGeom prst="roundRect">
            <a:avLst/>
          </a:prstGeom>
          <a:solidFill>
            <a:schemeClr val="accent5">
              <a:lumMod val="75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p:cNvSpPr/>
          <p:nvPr/>
        </p:nvSpPr>
        <p:spPr>
          <a:xfrm rot="10800000">
            <a:off x="3587750" y="3994150"/>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p:cNvSpPr/>
          <p:nvPr/>
        </p:nvSpPr>
        <p:spPr>
          <a:xfrm>
            <a:off x="3587750" y="1437577"/>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245100" y="1989332"/>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Physical</a:t>
            </a:r>
            <a:endParaRPr kumimoji="1" lang="ja-JP" altLang="en-US" sz="2400" dirty="0">
              <a:latin typeface="Britannic Bold" panose="020B0903060703020204" pitchFamily="34" charset="0"/>
            </a:endParaRPr>
          </a:p>
        </p:txBody>
      </p:sp>
      <p:sp>
        <p:nvSpPr>
          <p:cNvPr id="12" name="テキスト ボックス 11"/>
          <p:cNvSpPr txBox="1"/>
          <p:nvPr/>
        </p:nvSpPr>
        <p:spPr>
          <a:xfrm>
            <a:off x="3206750" y="3611564"/>
            <a:ext cx="29083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Perception</a:t>
            </a:r>
            <a:endParaRPr kumimoji="1" lang="ja-JP" altLang="en-US" sz="2400" dirty="0">
              <a:latin typeface="Britannic Bold" panose="020B0903060703020204" pitchFamily="34" charset="0"/>
            </a:endParaRPr>
          </a:p>
        </p:txBody>
      </p:sp>
      <p:sp>
        <p:nvSpPr>
          <p:cNvPr id="13" name="テキスト ボックス 12"/>
          <p:cNvSpPr txBox="1"/>
          <p:nvPr/>
        </p:nvSpPr>
        <p:spPr>
          <a:xfrm>
            <a:off x="6902450" y="3613600"/>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Presence</a:t>
            </a:r>
            <a:endParaRPr kumimoji="1" lang="ja-JP" altLang="en-US" sz="2400" dirty="0">
              <a:latin typeface="Britannic Bold" panose="020B0903060703020204" pitchFamily="34" charset="0"/>
            </a:endParaRPr>
          </a:p>
        </p:txBody>
      </p:sp>
      <p:sp>
        <p:nvSpPr>
          <p:cNvPr id="14" name="テキスト ボックス 13"/>
          <p:cNvSpPr txBox="1"/>
          <p:nvPr/>
        </p:nvSpPr>
        <p:spPr>
          <a:xfrm>
            <a:off x="5245100" y="5506846"/>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Cognition</a:t>
            </a:r>
            <a:endParaRPr kumimoji="1" lang="ja-JP" altLang="en-US" sz="2400" dirty="0">
              <a:latin typeface="Britannic Bold" panose="020B0903060703020204" pitchFamily="34" charset="0"/>
            </a:endParaRPr>
          </a:p>
        </p:txBody>
      </p:sp>
      <p:sp>
        <p:nvSpPr>
          <p:cNvPr id="15" name="テキスト ボックス 14"/>
          <p:cNvSpPr txBox="1"/>
          <p:nvPr/>
        </p:nvSpPr>
        <p:spPr>
          <a:xfrm>
            <a:off x="3399985" y="1573833"/>
            <a:ext cx="19177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物理</a:t>
            </a:r>
            <a:endParaRPr kumimoji="1"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環境</a:t>
            </a:r>
          </a:p>
        </p:txBody>
      </p:sp>
      <p:sp>
        <p:nvSpPr>
          <p:cNvPr id="16" name="テキスト ボックス 15"/>
          <p:cNvSpPr txBox="1"/>
          <p:nvPr/>
        </p:nvSpPr>
        <p:spPr>
          <a:xfrm>
            <a:off x="7454575" y="1557667"/>
            <a:ext cx="1196046"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機械</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制御</a:t>
            </a:r>
            <a:endParaRPr kumimoji="1" lang="ja-JP" altLang="en-US" sz="2400" u="sng" dirty="0">
              <a:solidFill>
                <a:schemeClr val="bg1"/>
              </a:solidFill>
              <a:latin typeface="Britannic Bold" panose="020B0903060703020204" pitchFamily="34" charset="0"/>
            </a:endParaRPr>
          </a:p>
        </p:txBody>
      </p:sp>
      <p:sp>
        <p:nvSpPr>
          <p:cNvPr id="17" name="テキスト ボックス 16"/>
          <p:cNvSpPr txBox="1"/>
          <p:nvPr/>
        </p:nvSpPr>
        <p:spPr>
          <a:xfrm>
            <a:off x="3735451" y="5423273"/>
            <a:ext cx="11049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情報</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知識</a:t>
            </a:r>
            <a:endParaRPr kumimoji="1" lang="ja-JP" altLang="en-US" sz="2400" u="sng" dirty="0">
              <a:solidFill>
                <a:schemeClr val="bg1"/>
              </a:solidFill>
              <a:latin typeface="Britannic Bold" panose="020B0903060703020204" pitchFamily="34" charset="0"/>
            </a:endParaRPr>
          </a:p>
        </p:txBody>
      </p:sp>
      <p:sp>
        <p:nvSpPr>
          <p:cNvPr id="18" name="テキスト ボックス 17"/>
          <p:cNvSpPr txBox="1"/>
          <p:nvPr/>
        </p:nvSpPr>
        <p:spPr>
          <a:xfrm>
            <a:off x="7654573" y="5244570"/>
            <a:ext cx="1196046"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生体</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機能</a:t>
            </a:r>
            <a:endParaRPr kumimoji="1" lang="ja-JP" altLang="en-US" sz="2400" u="sng" dirty="0">
              <a:solidFill>
                <a:schemeClr val="bg1"/>
              </a:solidFill>
              <a:latin typeface="Britannic Bold" panose="020B0903060703020204" pitchFamily="34" charset="0"/>
            </a:endParaRPr>
          </a:p>
        </p:txBody>
      </p:sp>
      <p:sp>
        <p:nvSpPr>
          <p:cNvPr id="19" name="テキスト ボックス 18"/>
          <p:cNvSpPr txBox="1"/>
          <p:nvPr/>
        </p:nvSpPr>
        <p:spPr>
          <a:xfrm>
            <a:off x="5346700" y="5321515"/>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認知能力の拡張</a:t>
            </a:r>
          </a:p>
        </p:txBody>
      </p:sp>
      <p:sp>
        <p:nvSpPr>
          <p:cNvPr id="20" name="テキスト ボックス 19"/>
          <p:cNvSpPr txBox="1"/>
          <p:nvPr/>
        </p:nvSpPr>
        <p:spPr>
          <a:xfrm>
            <a:off x="6978650" y="4004494"/>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存在の拡張</a:t>
            </a:r>
          </a:p>
        </p:txBody>
      </p:sp>
      <p:sp>
        <p:nvSpPr>
          <p:cNvPr id="21" name="テキスト ボックス 20"/>
          <p:cNvSpPr txBox="1"/>
          <p:nvPr/>
        </p:nvSpPr>
        <p:spPr>
          <a:xfrm>
            <a:off x="3790950" y="4011650"/>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感覚の拡張</a:t>
            </a:r>
          </a:p>
        </p:txBody>
      </p:sp>
      <p:sp>
        <p:nvSpPr>
          <p:cNvPr id="22" name="テキスト ボックス 21"/>
          <p:cNvSpPr txBox="1"/>
          <p:nvPr/>
        </p:nvSpPr>
        <p:spPr>
          <a:xfrm>
            <a:off x="5321300" y="2334431"/>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身体能力の拡張</a:t>
            </a: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1001" y="3220340"/>
            <a:ext cx="1701800" cy="1555731"/>
          </a:xfrm>
          <a:prstGeom prst="rect">
            <a:avLst/>
          </a:prstGeom>
          <a:effectLst>
            <a:glow rad="228600">
              <a:schemeClr val="accent1">
                <a:satMod val="175000"/>
                <a:alpha val="40000"/>
              </a:schemeClr>
            </a:glow>
          </a:effectLst>
        </p:spPr>
      </p:pic>
      <p:sp>
        <p:nvSpPr>
          <p:cNvPr id="2" name="テキスト ボックス 1"/>
          <p:cNvSpPr txBox="1"/>
          <p:nvPr/>
        </p:nvSpPr>
        <p:spPr>
          <a:xfrm>
            <a:off x="9470562" y="2819226"/>
            <a:ext cx="2222500" cy="646331"/>
          </a:xfrm>
          <a:prstGeom prst="rect">
            <a:avLst/>
          </a:prstGeom>
          <a:noFill/>
        </p:spPr>
        <p:txBody>
          <a:bodyPr wrap="square" rtlCol="0">
            <a:spAutoFit/>
          </a:bodyPr>
          <a:lstStyle/>
          <a:p>
            <a:pPr algn="ctr"/>
            <a:r>
              <a:rPr kumimoji="1" lang="en-US" altLang="ja-JP" sz="3600" b="1" dirty="0" err="1">
                <a:latin typeface="Meiryo UI" panose="020B0604030504040204" pitchFamily="50" charset="-128"/>
                <a:ea typeface="Meiryo UI" panose="020B0604030504040204" pitchFamily="50" charset="-128"/>
              </a:rPr>
              <a:t>Robtics</a:t>
            </a:r>
            <a:endParaRPr kumimoji="1" lang="ja-JP" altLang="en-US" sz="36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52077" y="2768936"/>
            <a:ext cx="3210828" cy="646331"/>
          </a:xfrm>
          <a:prstGeom prst="rect">
            <a:avLst/>
          </a:prstGeom>
          <a:noFill/>
        </p:spPr>
        <p:txBody>
          <a:bodyPr wrap="square" rtlCol="0">
            <a:spAutoFit/>
          </a:bodyPr>
          <a:lstStyle/>
          <a:p>
            <a:pPr algn="ctr"/>
            <a:r>
              <a:rPr kumimoji="1" lang="en-US" altLang="ja-JP" sz="3600" b="1" dirty="0">
                <a:latin typeface="Meiryo UI" panose="020B0604030504040204" pitchFamily="50" charset="-128"/>
                <a:ea typeface="Meiryo UI" panose="020B0604030504040204" pitchFamily="50" charset="-128"/>
              </a:rPr>
              <a:t>VR/AR/MR</a:t>
            </a:r>
            <a:endParaRPr kumimoji="1" lang="ja-JP" altLang="en-US" sz="36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173672" y="5423273"/>
            <a:ext cx="3254864" cy="1200329"/>
          </a:xfrm>
          <a:prstGeom prst="rect">
            <a:avLst/>
          </a:prstGeom>
          <a:noFill/>
        </p:spPr>
        <p:txBody>
          <a:bodyPr wrap="square" rtlCol="0">
            <a:spAutoFit/>
          </a:bodyPr>
          <a:lstStyle/>
          <a:p>
            <a:pPr algn="ctr"/>
            <a:r>
              <a:rPr kumimoji="1" lang="ja-JP" altLang="en-US" sz="3600" b="1" dirty="0">
                <a:latin typeface="Meiryo UI" panose="020B0604030504040204" pitchFamily="50" charset="-128"/>
                <a:ea typeface="Meiryo UI" panose="020B0604030504040204" pitchFamily="50" charset="-128"/>
              </a:rPr>
              <a:t>人工知能</a:t>
            </a:r>
            <a:endParaRPr kumimoji="1" lang="en-US" altLang="ja-JP" sz="3600" b="1" dirty="0">
              <a:latin typeface="Meiryo UI" panose="020B0604030504040204" pitchFamily="50" charset="-128"/>
              <a:ea typeface="Meiryo UI" panose="020B0604030504040204" pitchFamily="50" charset="-128"/>
            </a:endParaRPr>
          </a:p>
          <a:p>
            <a:pPr algn="ctr"/>
            <a:r>
              <a:rPr lang="ja-JP" altLang="en-US" sz="3600" b="1" dirty="0">
                <a:latin typeface="Meiryo UI" panose="020B0604030504040204" pitchFamily="50" charset="-128"/>
                <a:ea typeface="Meiryo UI" panose="020B0604030504040204" pitchFamily="50" charset="-128"/>
              </a:rPr>
              <a:t>脳型コンピュータ</a:t>
            </a:r>
            <a:endParaRPr kumimoji="1" lang="ja-JP" altLang="en-US" sz="3600"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8958262" y="5557162"/>
            <a:ext cx="3254864" cy="1200329"/>
          </a:xfrm>
          <a:prstGeom prst="rect">
            <a:avLst/>
          </a:prstGeom>
          <a:noFill/>
        </p:spPr>
        <p:txBody>
          <a:bodyPr wrap="square" rtlCol="0">
            <a:spAutoFit/>
          </a:bodyPr>
          <a:lstStyle/>
          <a:p>
            <a:pPr algn="ctr"/>
            <a:r>
              <a:rPr lang="en-US" altLang="ja-JP" sz="3600" b="1" dirty="0">
                <a:latin typeface="Meiryo UI" panose="020B0604030504040204" pitchFamily="50" charset="-128"/>
                <a:ea typeface="Meiryo UI" panose="020B0604030504040204" pitchFamily="50" charset="-128"/>
              </a:rPr>
              <a:t>Human</a:t>
            </a:r>
          </a:p>
          <a:p>
            <a:pPr algn="ctr"/>
            <a:r>
              <a:rPr kumimoji="1" lang="en-US" altLang="ja-JP" sz="3600" b="1" dirty="0">
                <a:latin typeface="Meiryo UI" panose="020B0604030504040204" pitchFamily="50" charset="-128"/>
                <a:ea typeface="Meiryo UI" panose="020B0604030504040204" pitchFamily="50" charset="-128"/>
              </a:rPr>
              <a:t>Intelligence</a:t>
            </a:r>
            <a:endParaRPr kumimoji="1" lang="ja-JP" altLang="en-US" sz="3600" b="1"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5373" y="3712217"/>
            <a:ext cx="1632878" cy="1916556"/>
          </a:xfrm>
          <a:prstGeom prst="rect">
            <a:avLst/>
          </a:prstGeom>
        </p:spPr>
      </p:pic>
      <p:sp>
        <p:nvSpPr>
          <p:cNvPr id="31" name="正方形/長方形 30"/>
          <p:cNvSpPr/>
          <p:nvPr/>
        </p:nvSpPr>
        <p:spPr>
          <a:xfrm>
            <a:off x="9174458" y="3549636"/>
            <a:ext cx="2631485"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https://www.pinterest.com/pin/143552306847934468/</a:t>
            </a:r>
            <a:endParaRPr lang="ja-JP" altLang="en-US" sz="700" dirty="0">
              <a:latin typeface="Meiryo UI" panose="020B0604030504040204" pitchFamily="50" charset="-128"/>
              <a:ea typeface="Meiryo UI" panose="020B0604030504040204" pitchFamily="50" charset="-128"/>
            </a:endParaRPr>
          </a:p>
        </p:txBody>
      </p:sp>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5373" y="571508"/>
            <a:ext cx="1571843" cy="2323635"/>
          </a:xfrm>
          <a:prstGeom prst="rect">
            <a:avLst/>
          </a:prstGeom>
        </p:spPr>
      </p:pic>
      <p:sp>
        <p:nvSpPr>
          <p:cNvPr id="6" name="右矢印 5"/>
          <p:cNvSpPr/>
          <p:nvPr/>
        </p:nvSpPr>
        <p:spPr>
          <a:xfrm rot="18919134">
            <a:off x="6638900" y="2661296"/>
            <a:ext cx="1378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rot="13538000">
            <a:off x="4556730" y="2663448"/>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8146080">
            <a:off x="4454314" y="4813681"/>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rot="2527571">
            <a:off x="6872004" y="4714582"/>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Picture 20" descr="Heads"/>
          <p:cNvPicPr>
            <a:picLocks noChangeAspect="1" noChangeArrowheads="1"/>
          </p:cNvPicPr>
          <p:nvPr/>
        </p:nvPicPr>
        <p:blipFill>
          <a:blip r:embed="rId6" cstate="print">
            <a:extLst>
              <a:ext uri="{28A0092B-C50C-407E-A947-70E740481C1C}">
                <a14:useLocalDpi xmlns:a14="http://schemas.microsoft.com/office/drawing/2010/main" val="0"/>
              </a:ext>
            </a:extLst>
          </a:blip>
          <a:srcRect b="8443"/>
          <a:stretch>
            <a:fillRect/>
          </a:stretch>
        </p:blipFill>
        <p:spPr bwMode="auto">
          <a:xfrm>
            <a:off x="-36346" y="3549636"/>
            <a:ext cx="3286054" cy="197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テキスト ボックス 37"/>
          <p:cNvSpPr txBox="1"/>
          <p:nvPr/>
        </p:nvSpPr>
        <p:spPr>
          <a:xfrm>
            <a:off x="243062" y="3508092"/>
            <a:ext cx="1224136" cy="338554"/>
          </a:xfrm>
          <a:prstGeom prst="rect">
            <a:avLst/>
          </a:prstGeom>
          <a:noFill/>
        </p:spPr>
        <p:txBody>
          <a:bodyPr wrap="square" rtlCol="0">
            <a:spAutoFit/>
          </a:bodyPr>
          <a:lstStyle/>
          <a:p>
            <a:pPr algn="ctr"/>
            <a:r>
              <a:rPr kumimoji="1" lang="en-US" altLang="ja-JP" sz="1600" dirty="0">
                <a:latin typeface="游ゴシック" panose="020B0400000000000000" pitchFamily="50" charset="-128"/>
                <a:ea typeface="游ゴシック" panose="020B0400000000000000" pitchFamily="50" charset="-128"/>
              </a:rPr>
              <a:t>AI</a:t>
            </a:r>
            <a:endParaRPr kumimoji="1" lang="ja-JP" altLang="en-US" sz="1600" dirty="0">
              <a:latin typeface="游ゴシック" panose="020B0400000000000000" pitchFamily="50" charset="-128"/>
              <a:ea typeface="游ゴシック" panose="020B0400000000000000" pitchFamily="50" charset="-128"/>
            </a:endParaRPr>
          </a:p>
        </p:txBody>
      </p:sp>
      <p:sp>
        <p:nvSpPr>
          <p:cNvPr id="39" name="テキスト ボックス 38"/>
          <p:cNvSpPr txBox="1"/>
          <p:nvPr/>
        </p:nvSpPr>
        <p:spPr>
          <a:xfrm>
            <a:off x="2108258" y="3484018"/>
            <a:ext cx="1224136" cy="338554"/>
          </a:xfrm>
          <a:prstGeom prst="rect">
            <a:avLst/>
          </a:prstGeom>
          <a:noFill/>
        </p:spPr>
        <p:txBody>
          <a:bodyPr wrap="square" rtlCol="0">
            <a:spAutoFit/>
          </a:bodyPr>
          <a:lstStyle/>
          <a:p>
            <a:pPr algn="ctr"/>
            <a:r>
              <a:rPr kumimoji="1" lang="ja-JP" altLang="en-US" sz="1600" dirty="0">
                <a:latin typeface="游ゴシック" panose="020B0400000000000000" pitchFamily="50" charset="-128"/>
                <a:ea typeface="游ゴシック" panose="020B0400000000000000" pitchFamily="50" charset="-128"/>
              </a:rPr>
              <a:t>バイオ脳</a:t>
            </a:r>
          </a:p>
        </p:txBody>
      </p:sp>
      <p:sp>
        <p:nvSpPr>
          <p:cNvPr id="3" name="テキスト ボックス 2"/>
          <p:cNvSpPr txBox="1"/>
          <p:nvPr/>
        </p:nvSpPr>
        <p:spPr>
          <a:xfrm>
            <a:off x="1322343" y="5268872"/>
            <a:ext cx="785915" cy="230832"/>
          </a:xfrm>
          <a:prstGeom prst="rect">
            <a:avLst/>
          </a:prstGeom>
          <a:noFill/>
        </p:spPr>
        <p:txBody>
          <a:bodyPr wrap="square" rtlCol="0">
            <a:spAutoFit/>
          </a:bodyPr>
          <a:lstStyle/>
          <a:p>
            <a:pPr algn="ctr"/>
            <a:r>
              <a:rPr kumimoji="1" lang="en-US" altLang="ja-JP" sz="900" dirty="0">
                <a:latin typeface="Meiryo UI" panose="020B0604030504040204" pitchFamily="50" charset="-128"/>
                <a:ea typeface="Meiryo UI" panose="020B0604030504040204" pitchFamily="50" charset="-128"/>
              </a:rPr>
              <a:t>NIH</a:t>
            </a:r>
            <a:endParaRPr kumimoji="1" lang="ja-JP" altLang="en-US" sz="9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62" y="984010"/>
            <a:ext cx="2742675" cy="1828450"/>
          </a:xfrm>
          <a:prstGeom prst="rect">
            <a:avLst/>
          </a:prstGeom>
        </p:spPr>
      </p:pic>
      <p:sp>
        <p:nvSpPr>
          <p:cNvPr id="8" name="正方形/長方形 7"/>
          <p:cNvSpPr/>
          <p:nvPr/>
        </p:nvSpPr>
        <p:spPr>
          <a:xfrm>
            <a:off x="404579" y="798917"/>
            <a:ext cx="2539478" cy="230832"/>
          </a:xfrm>
          <a:prstGeom prst="rect">
            <a:avLst/>
          </a:prstGeom>
        </p:spPr>
        <p:txBody>
          <a:bodyPr wrap="none">
            <a:spAutoFit/>
          </a:bodyPr>
          <a:lstStyle/>
          <a:p>
            <a:r>
              <a:rPr lang="en-US" altLang="ja-JP" sz="900" dirty="0"/>
              <a:t>http://programming-study.com/trouble/vr-ar-mr/</a:t>
            </a:r>
            <a:endParaRPr lang="ja-JP" altLang="en-US" sz="900" dirty="0"/>
          </a:p>
        </p:txBody>
      </p:sp>
      <p:sp>
        <p:nvSpPr>
          <p:cNvPr id="32" name="正方形/長方形 31"/>
          <p:cNvSpPr/>
          <p:nvPr/>
        </p:nvSpPr>
        <p:spPr>
          <a:xfrm rot="19668121">
            <a:off x="9201150" y="1542110"/>
            <a:ext cx="2772392"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https://www.pinterest.com/pin/402720391668814533/</a:t>
            </a:r>
            <a:endParaRPr lang="ja-JP" altLang="en-US" sz="700" dirty="0">
              <a:latin typeface="Meiryo UI" panose="020B0604030504040204" pitchFamily="50" charset="-128"/>
              <a:ea typeface="Meiryo UI" panose="020B0604030504040204" pitchFamily="50" charset="-128"/>
            </a:endParaRPr>
          </a:p>
        </p:txBody>
      </p:sp>
      <p:sp>
        <p:nvSpPr>
          <p:cNvPr id="40" name="object 4">
            <a:extLst>
              <a:ext uri="{FF2B5EF4-FFF2-40B4-BE49-F238E27FC236}">
                <a16:creationId xmlns:a16="http://schemas.microsoft.com/office/drawing/2014/main" id="{E11A297A-C324-4D5C-9229-F98DBD7ED7AD}"/>
              </a:ext>
            </a:extLst>
          </p:cNvPr>
          <p:cNvSpPr txBox="1"/>
          <p:nvPr/>
        </p:nvSpPr>
        <p:spPr>
          <a:xfrm>
            <a:off x="0" y="-92676"/>
            <a:ext cx="12192000" cy="844462"/>
          </a:xfrm>
          <a:prstGeom prst="rect">
            <a:avLst/>
          </a:prstGeom>
        </p:spPr>
        <p:txBody>
          <a:bodyPr vert="horz" wrap="square" lIns="0" tIns="13335" rIns="0" bIns="0" rtlCol="0">
            <a:spAutoFit/>
          </a:bodyPr>
          <a:lstStyle/>
          <a:p>
            <a:pPr algn="ctr">
              <a:lnSpc>
                <a:spcPct val="100000"/>
              </a:lnSpc>
              <a:spcBef>
                <a:spcPts val="1440"/>
              </a:spcBef>
            </a:pPr>
            <a:r>
              <a:rPr lang="ja-JP" altLang="en-US" sz="2800" b="1" u="sng" spc="-30" dirty="0">
                <a:solidFill>
                  <a:srgbClr val="C00000"/>
                </a:solidFill>
                <a:latin typeface="Meiryo UI" panose="020B0604030504040204" pitchFamily="50" charset="-128"/>
                <a:ea typeface="Meiryo UI" panose="020B0604030504040204" pitchFamily="50" charset="-128"/>
                <a:cs typeface="Noto Sans CJK JP Regular"/>
              </a:rPr>
              <a:t>「</a:t>
            </a:r>
            <a:r>
              <a:rPr sz="5400" b="1" u="sng" spc="-30" dirty="0">
                <a:solidFill>
                  <a:srgbClr val="C00000"/>
                </a:solidFill>
                <a:latin typeface="Meiryo UI" panose="020B0604030504040204" pitchFamily="50" charset="-128"/>
                <a:ea typeface="Meiryo UI" panose="020B0604030504040204" pitchFamily="50" charset="-128"/>
                <a:cs typeface="Noto Sans CJK JP Regular"/>
              </a:rPr>
              <a:t>脳</a:t>
            </a:r>
            <a:r>
              <a:rPr lang="ja-JP" altLang="en-US" sz="2800" b="1" u="sng" spc="-30" dirty="0">
                <a:solidFill>
                  <a:srgbClr val="C00000"/>
                </a:solidFill>
                <a:latin typeface="Meiryo UI" panose="020B0604030504040204" pitchFamily="50" charset="-128"/>
                <a:ea typeface="Meiryo UI" panose="020B0604030504040204" pitchFamily="50" charset="-128"/>
                <a:cs typeface="Noto Sans CJK JP Regular"/>
              </a:rPr>
              <a:t>」</a:t>
            </a:r>
            <a:r>
              <a:rPr sz="2800" b="1" u="sng" spc="-35" dirty="0">
                <a:solidFill>
                  <a:schemeClr val="accent2">
                    <a:lumMod val="50000"/>
                  </a:schemeClr>
                </a:solidFill>
                <a:latin typeface="Meiryo UI" panose="020B0604030504040204" pitchFamily="50" charset="-128"/>
                <a:ea typeface="Meiryo UI" panose="020B0604030504040204" pitchFamily="50" charset="-128"/>
                <a:cs typeface="Noto Sans CJK JP Regular"/>
              </a:rPr>
              <a:t>は</a:t>
            </a:r>
            <a:r>
              <a:rPr sz="2800" b="1" u="sng" spc="-10" dirty="0">
                <a:solidFill>
                  <a:schemeClr val="accent2">
                    <a:lumMod val="50000"/>
                  </a:schemeClr>
                </a:solidFill>
                <a:latin typeface="Meiryo UI" panose="020B0604030504040204" pitchFamily="50" charset="-128"/>
                <a:ea typeface="Meiryo UI" panose="020B0604030504040204" pitchFamily="50" charset="-128"/>
                <a:cs typeface="Arial"/>
              </a:rPr>
              <a:t>21</a:t>
            </a:r>
            <a:r>
              <a:rPr sz="2800" b="1" u="sng" spc="-60" dirty="0">
                <a:solidFill>
                  <a:schemeClr val="accent2">
                    <a:lumMod val="50000"/>
                  </a:schemeClr>
                </a:solidFill>
                <a:latin typeface="Meiryo UI" panose="020B0604030504040204" pitchFamily="50" charset="-128"/>
                <a:ea typeface="Meiryo UI" panose="020B0604030504040204" pitchFamily="50" charset="-128"/>
                <a:cs typeface="Noto Sans CJK JP Regular"/>
              </a:rPr>
              <a:t>世紀</a:t>
            </a:r>
            <a:r>
              <a:rPr sz="2800" b="1" u="sng" spc="-65" dirty="0">
                <a:solidFill>
                  <a:schemeClr val="accent2">
                    <a:lumMod val="50000"/>
                  </a:schemeClr>
                </a:solidFill>
                <a:latin typeface="Meiryo UI" panose="020B0604030504040204" pitchFamily="50" charset="-128"/>
                <a:ea typeface="Meiryo UI" panose="020B0604030504040204" pitchFamily="50" charset="-128"/>
                <a:cs typeface="Noto Sans CJK JP Regular"/>
              </a:rPr>
              <a:t>の</a:t>
            </a:r>
            <a:r>
              <a:rPr sz="2800" b="1" u="sng" spc="-60" dirty="0">
                <a:solidFill>
                  <a:schemeClr val="accent2">
                    <a:lumMod val="50000"/>
                  </a:schemeClr>
                </a:solidFill>
                <a:latin typeface="Meiryo UI" panose="020B0604030504040204" pitchFamily="50" charset="-128"/>
                <a:ea typeface="Meiryo UI" panose="020B0604030504040204" pitchFamily="50" charset="-128"/>
                <a:cs typeface="Noto Sans CJK JP Regular"/>
              </a:rPr>
              <a:t>最大</a:t>
            </a:r>
            <a:r>
              <a:rPr sz="2800" b="1" u="sng" spc="-65" dirty="0">
                <a:solidFill>
                  <a:schemeClr val="accent2">
                    <a:lumMod val="50000"/>
                  </a:schemeClr>
                </a:solidFill>
                <a:latin typeface="Meiryo UI" panose="020B0604030504040204" pitchFamily="50" charset="-128"/>
                <a:ea typeface="Meiryo UI" panose="020B0604030504040204" pitchFamily="50" charset="-128"/>
                <a:cs typeface="Noto Sans CJK JP Regular"/>
              </a:rPr>
              <a:t>の</a:t>
            </a:r>
            <a:r>
              <a:rPr sz="4400" b="1" u="sng" spc="-140" dirty="0">
                <a:solidFill>
                  <a:srgbClr val="C00000"/>
                </a:solidFill>
                <a:latin typeface="Meiryo UI" panose="020B0604030504040204" pitchFamily="50" charset="-128"/>
                <a:ea typeface="Meiryo UI" panose="020B0604030504040204" pitchFamily="50" charset="-128"/>
                <a:cs typeface="Noto Sans CJK JP Regular"/>
              </a:rPr>
              <a:t>フ</a:t>
            </a:r>
            <a:r>
              <a:rPr sz="4400" b="1" u="sng" spc="-400" dirty="0">
                <a:solidFill>
                  <a:srgbClr val="C00000"/>
                </a:solidFill>
                <a:latin typeface="Meiryo UI" panose="020B0604030504040204" pitchFamily="50" charset="-128"/>
                <a:ea typeface="Meiryo UI" panose="020B0604030504040204" pitchFamily="50" charset="-128"/>
                <a:cs typeface="Noto Sans CJK JP Regular"/>
              </a:rPr>
              <a:t>ロ</a:t>
            </a:r>
            <a:r>
              <a:rPr sz="4400" b="1" u="sng" spc="-395" dirty="0">
                <a:solidFill>
                  <a:srgbClr val="C00000"/>
                </a:solidFill>
                <a:latin typeface="Meiryo UI" panose="020B0604030504040204" pitchFamily="50" charset="-128"/>
                <a:ea typeface="Meiryo UI" panose="020B0604030504040204" pitchFamily="50" charset="-128"/>
                <a:cs typeface="Noto Sans CJK JP Regular"/>
              </a:rPr>
              <a:t>ン</a:t>
            </a:r>
            <a:r>
              <a:rPr sz="4400" b="1" u="sng" spc="-409" dirty="0">
                <a:solidFill>
                  <a:srgbClr val="C00000"/>
                </a:solidFill>
                <a:latin typeface="Meiryo UI" panose="020B0604030504040204" pitchFamily="50" charset="-128"/>
                <a:ea typeface="Meiryo UI" panose="020B0604030504040204" pitchFamily="50" charset="-128"/>
                <a:cs typeface="Noto Sans CJK JP Regular"/>
              </a:rPr>
              <a:t>テ</a:t>
            </a:r>
            <a:r>
              <a:rPr sz="4400" b="1" u="sng" spc="-965" dirty="0">
                <a:solidFill>
                  <a:srgbClr val="C00000"/>
                </a:solidFill>
                <a:latin typeface="Meiryo UI" panose="020B0604030504040204" pitchFamily="50" charset="-128"/>
                <a:ea typeface="Meiryo UI" panose="020B0604030504040204" pitchFamily="50" charset="-128"/>
                <a:cs typeface="Noto Sans CJK JP Regular"/>
              </a:rPr>
              <a:t>ィ</a:t>
            </a:r>
            <a:r>
              <a:rPr sz="4400" b="1" u="sng" spc="-285" dirty="0">
                <a:solidFill>
                  <a:srgbClr val="C00000"/>
                </a:solidFill>
                <a:latin typeface="Meiryo UI" panose="020B0604030504040204" pitchFamily="50" charset="-128"/>
                <a:ea typeface="Meiryo UI" panose="020B0604030504040204" pitchFamily="50" charset="-128"/>
                <a:cs typeface="Noto Sans CJK JP Regular"/>
              </a:rPr>
              <a:t>ア</a:t>
            </a:r>
            <a:r>
              <a:rPr lang="ja-JP" altLang="en-US" sz="2800" b="1" u="sng" spc="-285" dirty="0">
                <a:solidFill>
                  <a:srgbClr val="C00000"/>
                </a:solidFill>
                <a:latin typeface="Meiryo UI" panose="020B0604030504040204" pitchFamily="50" charset="-128"/>
                <a:ea typeface="Meiryo UI" panose="020B0604030504040204" pitchFamily="50" charset="-128"/>
                <a:cs typeface="Noto Sans CJK JP Regular"/>
              </a:rPr>
              <a:t>領域</a:t>
            </a:r>
            <a:endParaRPr sz="2800" b="1" u="sng" dirty="0">
              <a:solidFill>
                <a:srgbClr val="C00000"/>
              </a:solidFill>
              <a:latin typeface="Meiryo UI" panose="020B0604030504040204" pitchFamily="50" charset="-128"/>
              <a:ea typeface="Meiryo UI" panose="020B0604030504040204" pitchFamily="50" charset="-128"/>
              <a:cs typeface="Noto Sans CJK JP Regular"/>
            </a:endParaRPr>
          </a:p>
        </p:txBody>
      </p:sp>
    </p:spTree>
    <p:extLst>
      <p:ext uri="{BB962C8B-B14F-4D97-AF65-F5344CB8AC3E}">
        <p14:creationId xmlns:p14="http://schemas.microsoft.com/office/powerpoint/2010/main" val="1108237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A15075F-4183-469B-80E1-D7FBBF88D367}"/>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2836109"/>
            <a:ext cx="12191999" cy="1569660"/>
          </a:xfrm>
          <a:prstGeom prst="rect">
            <a:avLst/>
          </a:prstGeom>
          <a:noFill/>
        </p:spPr>
        <p:txBody>
          <a:bodyPr wrap="square" rtlCol="0">
            <a:spAutoFit/>
          </a:bodyPr>
          <a:lstStyle/>
          <a:p>
            <a:pPr algn="ctr"/>
            <a:r>
              <a:rPr kumimoji="1" lang="ja-JP" altLang="en-US" sz="9600" dirty="0">
                <a:solidFill>
                  <a:schemeClr val="accent4">
                    <a:lumMod val="50000"/>
                  </a:schemeClr>
                </a:solidFill>
                <a:latin typeface="HGP創英角ｺﾞｼｯｸUB" panose="020B0900000000000000" pitchFamily="50" charset="-128"/>
                <a:ea typeface="HGP創英角ｺﾞｼｯｸUB" panose="020B0900000000000000" pitchFamily="50" charset="-128"/>
              </a:rPr>
              <a:t>オルガノイド</a:t>
            </a:r>
            <a:endParaRPr kumimoji="1" lang="en-US" altLang="ja-JP" sz="9600" dirty="0">
              <a:solidFill>
                <a:schemeClr val="accent4">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2" name="テキスト ボックス 1">
            <a:extLst>
              <a:ext uri="{FF2B5EF4-FFF2-40B4-BE49-F238E27FC236}">
                <a16:creationId xmlns:a16="http://schemas.microsoft.com/office/drawing/2014/main" id="{869C274B-0599-C651-4D84-64EED2E88751}"/>
              </a:ext>
            </a:extLst>
          </p:cNvPr>
          <p:cNvSpPr txBox="1"/>
          <p:nvPr/>
        </p:nvSpPr>
        <p:spPr>
          <a:xfrm>
            <a:off x="1356850" y="2767282"/>
            <a:ext cx="9379975" cy="1569660"/>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kumimoji="1" lang="ja-JP" altLang="en-US" sz="9600" dirty="0">
                <a:solidFill>
                  <a:schemeClr val="accent2">
                    <a:lumMod val="75000"/>
                  </a:schemeClr>
                </a:solidFill>
                <a:latin typeface="HGP創英角ｺﾞｼｯｸUB" panose="020B0900000000000000" pitchFamily="50" charset="-128"/>
                <a:ea typeface="HGP創英角ｺﾞｼｯｸUB" panose="020B0900000000000000" pitchFamily="50" charset="-128"/>
              </a:rPr>
              <a:t>オルガノイド</a:t>
            </a:r>
            <a:endParaRPr kumimoji="1" lang="en-US" altLang="ja-JP" sz="9600" dirty="0">
              <a:solidFill>
                <a:schemeClr val="accent2">
                  <a:lumMod val="75000"/>
                </a:schemeClr>
              </a:solidFill>
              <a:latin typeface="UD デジタル 教科書体 NK-R" panose="02020400000000000000" pitchFamily="18" charset="-128"/>
              <a:ea typeface="UD デジタル 教科書体 NK-R" panose="02020400000000000000" pitchFamily="18" charset="-128"/>
            </a:endParaRPr>
          </a:p>
        </p:txBody>
      </p:sp>
      <p:sp>
        <p:nvSpPr>
          <p:cNvPr id="4" name="テキスト ボックス 3">
            <a:extLst>
              <a:ext uri="{FF2B5EF4-FFF2-40B4-BE49-F238E27FC236}">
                <a16:creationId xmlns:a16="http://schemas.microsoft.com/office/drawing/2014/main" id="{978D8084-2CEB-DABB-195A-CA384374E7DB}"/>
              </a:ext>
            </a:extLst>
          </p:cNvPr>
          <p:cNvSpPr txBox="1"/>
          <p:nvPr/>
        </p:nvSpPr>
        <p:spPr>
          <a:xfrm rot="1758246">
            <a:off x="8826831" y="3535716"/>
            <a:ext cx="776749" cy="769441"/>
          </a:xfrm>
          <a:prstGeom prst="rect">
            <a:avLst/>
          </a:prstGeom>
          <a:noFill/>
          <a:effectLst>
            <a:reflection blurRad="6350" stA="50000" endA="295" endPos="92000" dist="101600" dir="5400000" sy="-100000" algn="bl" rotWithShape="0"/>
          </a:effectLst>
        </p:spPr>
        <p:txBody>
          <a:bodyPr wrap="square" rtlCol="0">
            <a:spAutoFit/>
          </a:bodyPr>
          <a:lstStyle/>
          <a:p>
            <a:pPr algn="ctr"/>
            <a:r>
              <a:rPr kumimoji="1" lang="ja-JP" altLang="en-US" sz="4400" b="1" dirty="0">
                <a:solidFill>
                  <a:srgbClr val="C00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a:t>
            </a:r>
          </a:p>
        </p:txBody>
      </p:sp>
      <p:sp>
        <p:nvSpPr>
          <p:cNvPr id="7" name="テキスト ボックス 6">
            <a:extLst>
              <a:ext uri="{FF2B5EF4-FFF2-40B4-BE49-F238E27FC236}">
                <a16:creationId xmlns:a16="http://schemas.microsoft.com/office/drawing/2014/main" id="{7A1CB032-3029-89AE-31FE-502CD3A2CB0E}"/>
              </a:ext>
            </a:extLst>
          </p:cNvPr>
          <p:cNvSpPr txBox="1"/>
          <p:nvPr/>
        </p:nvSpPr>
        <p:spPr>
          <a:xfrm>
            <a:off x="4646340" y="4203831"/>
            <a:ext cx="2899317"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4400" dirty="0">
                <a:solidFill>
                  <a:schemeClr val="accent2">
                    <a:lumMod val="50000"/>
                  </a:schemeClr>
                </a:solidFill>
                <a:latin typeface="Britannic Bold" panose="020B0903060703020204" pitchFamily="34" charset="0"/>
              </a:rPr>
              <a:t>Organoid</a:t>
            </a:r>
            <a:endParaRPr kumimoji="1" lang="ja-JP" altLang="en-US" sz="4400" dirty="0">
              <a:solidFill>
                <a:schemeClr val="accent2">
                  <a:lumMod val="50000"/>
                </a:schemeClr>
              </a:solidFill>
              <a:latin typeface="Britannic Bold" panose="020B0903060703020204" pitchFamily="34" charset="0"/>
            </a:endParaRPr>
          </a:p>
        </p:txBody>
      </p:sp>
    </p:spTree>
    <p:extLst>
      <p:ext uri="{BB962C8B-B14F-4D97-AF65-F5344CB8AC3E}">
        <p14:creationId xmlns:p14="http://schemas.microsoft.com/office/powerpoint/2010/main" val="1376931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02784" y="5519930"/>
            <a:ext cx="1227893" cy="1337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テキスト ボックス 9">
            <a:extLst>
              <a:ext uri="{FF2B5EF4-FFF2-40B4-BE49-F238E27FC236}">
                <a16:creationId xmlns:a16="http://schemas.microsoft.com/office/drawing/2014/main" id="{615C5680-F5C2-47BF-ACBB-143A7AC98001}"/>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https://forms.office.com/r/FUGQ1NFepd</a:t>
            </a:r>
            <a:endParaRPr lang="ja-JP" altLang="en-US" sz="2400" dirty="0">
              <a:latin typeface="Amasis MT Pro Black" panose="02040A04050005020304" pitchFamily="18" charset="0"/>
            </a:endParaRPr>
          </a:p>
        </p:txBody>
      </p:sp>
      <p:pic>
        <p:nvPicPr>
          <p:cNvPr id="11" name="Picture 2">
            <a:extLst>
              <a:ext uri="{FF2B5EF4-FFF2-40B4-BE49-F238E27FC236}">
                <a16:creationId xmlns:a16="http://schemas.microsoft.com/office/drawing/2014/main" id="{DA025213-F99D-46CE-B4D3-E10C0AECA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0845" y="664653"/>
            <a:ext cx="5670307" cy="574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696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76806" y="2764927"/>
            <a:ext cx="9378099" cy="1323439"/>
          </a:xfrm>
          <a:prstGeom prst="rect">
            <a:avLst/>
          </a:prstGeom>
          <a:noFill/>
        </p:spPr>
        <p:txBody>
          <a:bodyPr wrap="square" rtlCol="0">
            <a:spAutoFit/>
          </a:bodyPr>
          <a:lstStyle/>
          <a:p>
            <a:pPr algn="ctr"/>
            <a:r>
              <a:rPr lang="en-US" altLang="ja-JP" sz="8000" dirty="0">
                <a:latin typeface="Yet R" panose="02030504000101010101" pitchFamily="18" charset="-127"/>
                <a:ea typeface="Yet R" panose="02030504000101010101" pitchFamily="18" charset="-127"/>
              </a:rPr>
              <a:t>Backup Slide</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094090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2">
            <a:extLst>
              <a:ext uri="{FF2B5EF4-FFF2-40B4-BE49-F238E27FC236}">
                <a16:creationId xmlns:a16="http://schemas.microsoft.com/office/drawing/2014/main" id="{72936C08-99DA-C63F-AF69-76B8AA380243}"/>
              </a:ext>
            </a:extLst>
          </p:cNvPr>
          <p:cNvSpPr txBox="1"/>
          <p:nvPr/>
        </p:nvSpPr>
        <p:spPr>
          <a:xfrm>
            <a:off x="952560" y="6477120"/>
            <a:ext cx="8254800" cy="231120"/>
          </a:xfrm>
          <a:prstGeom prst="rect">
            <a:avLst/>
          </a:prstGeom>
          <a:noFill/>
          <a:ln>
            <a:noFill/>
          </a:ln>
        </p:spPr>
        <p:txBody>
          <a:bodyPr lIns="90000" tIns="45000" rIns="90000" bIns="45000"/>
          <a:lstStyle/>
          <a:p>
            <a:r>
              <a:rPr lang="en-US" sz="900" b="0" i="1" strike="noStrike" spc="-1" dirty="0">
                <a:latin typeface="Arial"/>
              </a:rPr>
              <a:t>Neuron</a:t>
            </a:r>
            <a:r>
              <a:rPr lang="en-US" sz="900" b="0" strike="noStrike" spc="-1" dirty="0">
                <a:latin typeface="Arial"/>
              </a:rPr>
              <a:t> DOI: (10.1016/j.neuron.2022.09.001) </a:t>
            </a:r>
          </a:p>
        </p:txBody>
      </p:sp>
      <p:sp>
        <p:nvSpPr>
          <p:cNvPr id="4" name="TextShape 3">
            <a:extLst>
              <a:ext uri="{FF2B5EF4-FFF2-40B4-BE49-F238E27FC236}">
                <a16:creationId xmlns:a16="http://schemas.microsoft.com/office/drawing/2014/main" id="{B02DF617-FD1A-A23B-BEFF-86ADDFA0E540}"/>
              </a:ext>
            </a:extLst>
          </p:cNvPr>
          <p:cNvSpPr txBox="1"/>
          <p:nvPr/>
        </p:nvSpPr>
        <p:spPr>
          <a:xfrm>
            <a:off x="952560" y="6624000"/>
            <a:ext cx="5556240" cy="231120"/>
          </a:xfrm>
          <a:prstGeom prst="rect">
            <a:avLst/>
          </a:prstGeom>
          <a:noFill/>
          <a:ln>
            <a:noFill/>
          </a:ln>
        </p:spPr>
        <p:txBody>
          <a:bodyPr lIns="90000" tIns="46800" rIns="90000" bIns="46800" anchor="ctr"/>
          <a:lstStyle/>
          <a:p>
            <a:r>
              <a:rPr lang="en-US" sz="900" b="0" strike="noStrike" spc="-1" dirty="0">
                <a:latin typeface="Arial"/>
              </a:rPr>
              <a:t>Copyright © 2022 The Author(s)</a:t>
            </a:r>
            <a:r>
              <a:rPr lang="en-US" sz="900" b="0" strike="noStrike" spc="-1" dirty="0">
                <a:latin typeface="Arial"/>
                <a:hlinkClick r:id="rId2">
                  <a:extLst>
                    <a:ext uri="{A12FA001-AC4F-418D-AE19-62706E023703}">
                      <ahyp:hlinkClr xmlns:ahyp="http://schemas.microsoft.com/office/drawing/2018/hyperlinkcolor" val="tx"/>
                    </a:ext>
                  </a:extLst>
                </a:hlinkClick>
              </a:rPr>
              <a:t> Terms and Conditions</a:t>
            </a:r>
            <a:endParaRPr lang="en-US" sz="900" b="0" strike="noStrike" spc="-1" dirty="0">
              <a:latin typeface="Arial"/>
            </a:endParaRPr>
          </a:p>
        </p:txBody>
      </p:sp>
      <p:pic>
        <p:nvPicPr>
          <p:cNvPr id="5" name="Logo">
            <a:extLst>
              <a:ext uri="{FF2B5EF4-FFF2-40B4-BE49-F238E27FC236}">
                <a16:creationId xmlns:a16="http://schemas.microsoft.com/office/drawing/2014/main" id="{02E0775D-7ACB-D32C-9A25-CFD99FF2B90B}"/>
              </a:ext>
            </a:extLst>
          </p:cNvPr>
          <p:cNvPicPr/>
          <p:nvPr/>
        </p:nvPicPr>
        <p:blipFill>
          <a:blip r:embed="rId3"/>
          <a:stretch/>
        </p:blipFill>
        <p:spPr>
          <a:xfrm>
            <a:off x="244440" y="6302340"/>
            <a:ext cx="708120" cy="496440"/>
          </a:xfrm>
          <a:prstGeom prst="rect">
            <a:avLst/>
          </a:prstGeom>
          <a:ln>
            <a:noFill/>
          </a:ln>
        </p:spPr>
      </p:pic>
      <p:sp>
        <p:nvSpPr>
          <p:cNvPr id="8" name="テキスト ボックス 7">
            <a:extLst>
              <a:ext uri="{FF2B5EF4-FFF2-40B4-BE49-F238E27FC236}">
                <a16:creationId xmlns:a16="http://schemas.microsoft.com/office/drawing/2014/main" id="{7CF8729E-F2E0-AB98-738A-B507E1AEDD76}"/>
              </a:ext>
            </a:extLst>
          </p:cNvPr>
          <p:cNvSpPr txBox="1"/>
          <p:nvPr/>
        </p:nvSpPr>
        <p:spPr>
          <a:xfrm>
            <a:off x="0" y="387746"/>
            <a:ext cx="12192000" cy="261610"/>
          </a:xfrm>
          <a:prstGeom prst="rect">
            <a:avLst/>
          </a:prstGeom>
          <a:noFill/>
        </p:spPr>
        <p:txBody>
          <a:bodyPr wrap="square">
            <a:spAutoFit/>
          </a:bodyPr>
          <a:lstStyle/>
          <a:p>
            <a:pPr algn="ctr"/>
            <a:r>
              <a:rPr lang="en-US" altLang="ja-JP" sz="1050" dirty="0">
                <a:solidFill>
                  <a:srgbClr val="C00000"/>
                </a:solidFill>
                <a:latin typeface="Amasis MT Pro Medium" panose="02040604050005020304" pitchFamily="18" charset="0"/>
              </a:rPr>
              <a:t>https://www.cell.com/neuron/fulltext/S0896-6273(22)00806-6?_returnURL=https%3A%2F%2Flinkinghub.elsevier.com%2Fretrieve%2Fpii%2FS0896627322008066%3Fshowall%3Dtrue#</a:t>
            </a:r>
            <a:endParaRPr lang="ja-JP" altLang="en-US" sz="1050" dirty="0">
              <a:solidFill>
                <a:srgbClr val="C00000"/>
              </a:solidFill>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EF386872-99ED-7561-5C66-C950069C4029}"/>
              </a:ext>
            </a:extLst>
          </p:cNvPr>
          <p:cNvSpPr txBox="1"/>
          <p:nvPr/>
        </p:nvSpPr>
        <p:spPr>
          <a:xfrm>
            <a:off x="-1" y="118618"/>
            <a:ext cx="12191999" cy="400110"/>
          </a:xfrm>
          <a:prstGeom prst="rect">
            <a:avLst/>
          </a:prstGeom>
          <a:noFill/>
        </p:spPr>
        <p:txBody>
          <a:bodyPr wrap="square">
            <a:spAutoFit/>
          </a:bodyPr>
          <a:lstStyle/>
          <a:p>
            <a:pPr algn="ctr"/>
            <a:r>
              <a:rPr lang="en-US" altLang="ja-JP" sz="2000" b="0" i="1" dirty="0">
                <a:effectLst/>
                <a:latin typeface="Franklin Gothic Heavy" panose="020B0903020102020204" pitchFamily="34" charset="0"/>
              </a:rPr>
              <a:t>In vitro</a:t>
            </a:r>
            <a:r>
              <a:rPr lang="en-US" altLang="ja-JP" sz="2000" b="0" i="0" dirty="0">
                <a:effectLst/>
                <a:latin typeface="Franklin Gothic Heavy" panose="020B0903020102020204" pitchFamily="34" charset="0"/>
              </a:rPr>
              <a:t> neurons learn and exhibit sentience when embodied in a simulated game-world</a:t>
            </a:r>
          </a:p>
        </p:txBody>
      </p:sp>
      <p:pic>
        <p:nvPicPr>
          <p:cNvPr id="2" name="Picture 2" descr="Figure thumbnail gr1">
            <a:extLst>
              <a:ext uri="{FF2B5EF4-FFF2-40B4-BE49-F238E27FC236}">
                <a16:creationId xmlns:a16="http://schemas.microsoft.com/office/drawing/2014/main" id="{AA22A436-4051-2A5E-1472-E57F07849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229" y="624782"/>
            <a:ext cx="8681538" cy="585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127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図1">
            <a:extLst>
              <a:ext uri="{FF2B5EF4-FFF2-40B4-BE49-F238E27FC236}">
                <a16:creationId xmlns:a16="http://schemas.microsoft.com/office/drawing/2014/main" id="{A90CFFE8-6833-9E1E-B4B0-E6F52D978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8894"/>
            <a:ext cx="6059488" cy="59444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図3">
            <a:extLst>
              <a:ext uri="{FF2B5EF4-FFF2-40B4-BE49-F238E27FC236}">
                <a16:creationId xmlns:a16="http://schemas.microsoft.com/office/drawing/2014/main" id="{4154E667-CF17-338A-0C59-3799B220F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29000"/>
            <a:ext cx="5977710" cy="33510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図2">
            <a:extLst>
              <a:ext uri="{FF2B5EF4-FFF2-40B4-BE49-F238E27FC236}">
                <a16:creationId xmlns:a16="http://schemas.microsoft.com/office/drawing/2014/main" id="{A7194533-F4A8-847B-536D-2902779D3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514" y="413684"/>
            <a:ext cx="5587418" cy="290382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CF049C6-45A7-B3C6-7B98-22CDD7EDF4ED}"/>
              </a:ext>
            </a:extLst>
          </p:cNvPr>
          <p:cNvSpPr txBox="1"/>
          <p:nvPr/>
        </p:nvSpPr>
        <p:spPr>
          <a:xfrm>
            <a:off x="472067" y="77992"/>
            <a:ext cx="11091747" cy="369332"/>
          </a:xfrm>
          <a:prstGeom prst="rect">
            <a:avLst/>
          </a:prstGeom>
          <a:noFill/>
        </p:spPr>
        <p:txBody>
          <a:bodyPr wrap="square">
            <a:spAutoFit/>
          </a:bodyPr>
          <a:lstStyle/>
          <a:p>
            <a:pPr algn="l"/>
            <a:r>
              <a:rPr lang="en-US" altLang="ja-JP" b="1" i="0" dirty="0" err="1">
                <a:solidFill>
                  <a:srgbClr val="222222"/>
                </a:solidFill>
                <a:effectLst/>
                <a:latin typeface="-apple-system"/>
              </a:rPr>
              <a:t>OrgaQuant</a:t>
            </a:r>
            <a:r>
              <a:rPr lang="en-US" altLang="ja-JP" b="1" i="0" dirty="0">
                <a:solidFill>
                  <a:srgbClr val="222222"/>
                </a:solidFill>
                <a:effectLst/>
                <a:latin typeface="-apple-system"/>
              </a:rPr>
              <a:t>: </a:t>
            </a:r>
            <a:r>
              <a:rPr lang="ja-JP" altLang="en-US" b="1" i="0" dirty="0">
                <a:solidFill>
                  <a:srgbClr val="222222"/>
                </a:solidFill>
                <a:effectLst/>
                <a:latin typeface="-apple-system"/>
              </a:rPr>
              <a:t>深い畳み込みニューラル ネットワークを使用したヒト腸オルガノイドの局在化​​と定量化</a:t>
            </a:r>
          </a:p>
        </p:txBody>
      </p:sp>
      <p:sp>
        <p:nvSpPr>
          <p:cNvPr id="8" name="テキスト ボックス 7">
            <a:extLst>
              <a:ext uri="{FF2B5EF4-FFF2-40B4-BE49-F238E27FC236}">
                <a16:creationId xmlns:a16="http://schemas.microsoft.com/office/drawing/2014/main" id="{7209D4DC-78AC-1A26-755E-E3BC0B0D7D36}"/>
              </a:ext>
            </a:extLst>
          </p:cNvPr>
          <p:cNvSpPr txBox="1"/>
          <p:nvPr/>
        </p:nvSpPr>
        <p:spPr>
          <a:xfrm>
            <a:off x="829836" y="6522166"/>
            <a:ext cx="6094140" cy="369332"/>
          </a:xfrm>
          <a:prstGeom prst="rect">
            <a:avLst/>
          </a:prstGeom>
          <a:noFill/>
        </p:spPr>
        <p:txBody>
          <a:bodyPr wrap="square">
            <a:spAutoFit/>
          </a:bodyPr>
          <a:lstStyle/>
          <a:p>
            <a:r>
              <a:rPr lang="en-US" altLang="ja-JP" dirty="0">
                <a:solidFill>
                  <a:srgbClr val="C00000"/>
                </a:solidFill>
                <a:latin typeface="Amasis MT Pro Medium" panose="02040604050005020304" pitchFamily="18" charset="0"/>
              </a:rPr>
              <a:t>https://www.nature.com/articles/s41598-019-48874-y</a:t>
            </a:r>
            <a:endParaRPr lang="ja-JP" altLang="en-US" dirty="0">
              <a:solidFill>
                <a:srgbClr val="C00000"/>
              </a:solidFill>
              <a:latin typeface="Amasis MT Pro Medium" panose="02040604050005020304" pitchFamily="18" charset="0"/>
            </a:endParaRPr>
          </a:p>
        </p:txBody>
      </p:sp>
    </p:spTree>
    <p:extLst>
      <p:ext uri="{BB962C8B-B14F-4D97-AF65-F5344CB8AC3E}">
        <p14:creationId xmlns:p14="http://schemas.microsoft.com/office/powerpoint/2010/main" val="2838108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1999" cy="584775"/>
          </a:xfrm>
          <a:prstGeom prst="rect">
            <a:avLst/>
          </a:prstGeom>
        </p:spPr>
        <p:txBody>
          <a:bodyPr wrap="square">
            <a:spAutoFit/>
          </a:bodyPr>
          <a:lstStyle/>
          <a:p>
            <a:pPr algn="ctr">
              <a:defRPr/>
            </a:pPr>
            <a:r>
              <a:rPr lang="ja-JP" altLang="en-US" sz="3200" b="1" dirty="0">
                <a:latin typeface="Meiryo UI" panose="020B0604030504040204" pitchFamily="50" charset="-128"/>
                <a:ea typeface="Meiryo UI" panose="020B0604030504040204" pitchFamily="50" charset="-128"/>
              </a:rPr>
              <a:t>光遺伝子で脳を操る</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29" name="正方形/長方形 28"/>
          <p:cNvSpPr/>
          <p:nvPr/>
        </p:nvSpPr>
        <p:spPr>
          <a:xfrm>
            <a:off x="7053943" y="892068"/>
            <a:ext cx="5031520" cy="4770537"/>
          </a:xfrm>
          <a:prstGeom prst="rect">
            <a:avLst/>
          </a:prstGeom>
        </p:spPr>
        <p:txBody>
          <a:bodyPr wrap="square">
            <a:spAutoFit/>
          </a:bodyPr>
          <a:lstStyle/>
          <a:p>
            <a:r>
              <a:rPr lang="ja-JP" altLang="en-US" sz="1600" b="1" dirty="0">
                <a:latin typeface="Meiryo UI" panose="020B0604030504040204" pitchFamily="50" charset="-128"/>
                <a:ea typeface="Meiryo UI" panose="020B0604030504040204" pitchFamily="50" charset="-128"/>
              </a:rPr>
              <a:t>○ニューロンに流れる電気信号を発生させているのがニューロンの表面にある</a:t>
            </a:r>
            <a:r>
              <a:rPr lang="ja-JP" altLang="en-US" sz="1600" b="1" u="sng" dirty="0">
                <a:solidFill>
                  <a:srgbClr val="C00000"/>
                </a:solidFill>
                <a:latin typeface="Meiryo UI" panose="020B0604030504040204" pitchFamily="50" charset="-128"/>
                <a:ea typeface="Meiryo UI" panose="020B0604030504040204" pitchFamily="50" charset="-128"/>
              </a:rPr>
              <a:t>イオンチャネル</a:t>
            </a:r>
            <a:r>
              <a:rPr lang="ja-JP" altLang="en-US" sz="1600" b="1" dirty="0">
                <a:latin typeface="Meiryo UI" panose="020B0604030504040204" pitchFamily="50" charset="-128"/>
                <a:ea typeface="Meiryo UI" panose="020B0604030504040204" pitchFamily="50" charset="-128"/>
              </a:rPr>
              <a:t>と呼ばれるタンパク質</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○ニューロンはこの</a:t>
            </a:r>
            <a:r>
              <a:rPr lang="ja-JP" altLang="en-US" sz="1600" b="1" dirty="0">
                <a:latin typeface="Meiryo UI" panose="020B0604030504040204" pitchFamily="50" charset="-128"/>
                <a:ea typeface="Meiryo UI" panose="020B0604030504040204" pitchFamily="50" charset="-128"/>
              </a:rPr>
              <a:t>イオンチャネルを開け閉めし、細胞の内部と外部の電位差をコントロールすることで情報を伝えている</a:t>
            </a:r>
            <a:r>
              <a:rPr lang="ja-JP" altLang="en-US" sz="1600" dirty="0">
                <a:latin typeface="Meiryo UI" panose="020B0604030504040204" pitchFamily="50" charset="-128"/>
                <a:ea typeface="Meiryo UI" panose="020B0604030504040204" pitchFamily="50" charset="-128"/>
              </a:rPr>
              <a:t>。</a:t>
            </a: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○オプトジェネティクスは、このイオンチャネルの開け閉めを光で行う技術。</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哺乳類のニューロンにチャネルロドプシンというバクテリア由来の光によって開け閉めができるイオンチャネルを遺伝子工学的に導入する。マウスのニューロンにバクテリア由来のイオンチャネルを導入することで、脳の中の光を当てた場所のみが活性化されるマウスを作製する。</a:t>
            </a:r>
          </a:p>
          <a:p>
            <a:endParaRPr lang="ja-JP" altLang="en-US"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○これにより、光による焦点を絞った局所的な刺激は、電極による電気刺激に比べて非常に高い時空間分解能を有しており、特定のニューロンの活性化と個体の行動の関連付けが可能となった。</a:t>
            </a:r>
          </a:p>
        </p:txBody>
      </p:sp>
      <p:sp>
        <p:nvSpPr>
          <p:cNvPr id="30" name="正方形/長方形 29"/>
          <p:cNvSpPr/>
          <p:nvPr/>
        </p:nvSpPr>
        <p:spPr>
          <a:xfrm>
            <a:off x="5837060" y="5942157"/>
            <a:ext cx="6096000" cy="584775"/>
          </a:xfrm>
          <a:prstGeom prst="rect">
            <a:avLst/>
          </a:prstGeom>
          <a:ln>
            <a:solidFill>
              <a:schemeClr val="accent5">
                <a:lumMod val="50000"/>
              </a:schemeClr>
            </a:solidFill>
          </a:ln>
        </p:spPr>
        <p:txBody>
          <a:bodyPr>
            <a:spAutoFit/>
          </a:bodyPr>
          <a:lstStyle/>
          <a:p>
            <a:r>
              <a:rPr lang="ja-JP" altLang="en-US" sz="1600" dirty="0">
                <a:latin typeface="Meiryo UI" panose="020B0604030504040204" pitchFamily="50" charset="-128"/>
                <a:ea typeface="Meiryo UI" panose="020B0604030504040204" pitchFamily="50" charset="-128"/>
              </a:rPr>
              <a:t>更に、二光子励起法という技術を併用することで、非侵襲的に特定の</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脳の部位を活性化できる。</a:t>
            </a:r>
          </a:p>
        </p:txBody>
      </p:sp>
      <p:grpSp>
        <p:nvGrpSpPr>
          <p:cNvPr id="59" name="グループ化 58"/>
          <p:cNvGrpSpPr/>
          <p:nvPr/>
        </p:nvGrpSpPr>
        <p:grpSpPr>
          <a:xfrm>
            <a:off x="182738" y="530345"/>
            <a:ext cx="6664379" cy="6338541"/>
            <a:chOff x="182738" y="530345"/>
            <a:chExt cx="6664379" cy="6338541"/>
          </a:xfrm>
        </p:grpSpPr>
        <p:grpSp>
          <p:nvGrpSpPr>
            <p:cNvPr id="27" name="グループ化 26"/>
            <p:cNvGrpSpPr/>
            <p:nvPr/>
          </p:nvGrpSpPr>
          <p:grpSpPr>
            <a:xfrm>
              <a:off x="182738" y="530345"/>
              <a:ext cx="6664378" cy="6338541"/>
              <a:chOff x="182738" y="530345"/>
              <a:chExt cx="6664378" cy="6338541"/>
            </a:xfrm>
          </p:grpSpPr>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8" y="530345"/>
                <a:ext cx="6664378" cy="3218753"/>
              </a:xfrm>
              <a:prstGeom prst="rect">
                <a:avLst/>
              </a:prstGeom>
            </p:spPr>
          </p:pic>
          <p:grpSp>
            <p:nvGrpSpPr>
              <p:cNvPr id="24" name="グループ化 23"/>
              <p:cNvGrpSpPr/>
              <p:nvPr/>
            </p:nvGrpSpPr>
            <p:grpSpPr>
              <a:xfrm>
                <a:off x="2166258" y="3486259"/>
                <a:ext cx="3443912" cy="3382627"/>
                <a:chOff x="1461515" y="1907829"/>
                <a:chExt cx="3382627" cy="3382627"/>
              </a:xfrm>
            </p:grpSpPr>
            <p:pic>
              <p:nvPicPr>
                <p:cNvPr id="19" name="図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1515" y="1907829"/>
                  <a:ext cx="3382627" cy="3382627"/>
                </a:xfrm>
                <a:prstGeom prst="rect">
                  <a:avLst/>
                </a:prstGeom>
              </p:spPr>
            </p:pic>
            <p:sp>
              <p:nvSpPr>
                <p:cNvPr id="22" name="正方形/長方形 21"/>
                <p:cNvSpPr/>
                <p:nvPr/>
              </p:nvSpPr>
              <p:spPr>
                <a:xfrm>
                  <a:off x="1754849" y="1907829"/>
                  <a:ext cx="2795958" cy="230832"/>
                </a:xfrm>
                <a:prstGeom prst="rect">
                  <a:avLst/>
                </a:prstGeom>
              </p:spPr>
              <p:txBody>
                <a:bodyPr wrap="none">
                  <a:spAutoFit/>
                </a:bodyPr>
                <a:lstStyle/>
                <a:p>
                  <a:r>
                    <a:rPr lang="en-US" altLang="ja-JP" sz="900" dirty="0">
                      <a:solidFill>
                        <a:schemeClr val="bg1"/>
                      </a:solidFill>
                    </a:rPr>
                    <a:t>http://blogs.lt.vt.edu/stems/2014/05/01/optogenetics/</a:t>
                  </a:r>
                  <a:endParaRPr lang="ja-JP" altLang="en-US" sz="900" dirty="0">
                    <a:solidFill>
                      <a:schemeClr val="bg1"/>
                    </a:solidFill>
                  </a:endParaRPr>
                </a:p>
              </p:txBody>
            </p:sp>
          </p:grpSp>
          <p:sp>
            <p:nvSpPr>
              <p:cNvPr id="26" name="角丸四角形 25"/>
              <p:cNvSpPr/>
              <p:nvPr/>
            </p:nvSpPr>
            <p:spPr>
              <a:xfrm>
                <a:off x="3929741" y="3167743"/>
                <a:ext cx="76202" cy="34028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正方形/長方形 27"/>
            <p:cNvSpPr/>
            <p:nvPr/>
          </p:nvSpPr>
          <p:spPr>
            <a:xfrm>
              <a:off x="1110343" y="530345"/>
              <a:ext cx="3799116" cy="230832"/>
            </a:xfrm>
            <a:prstGeom prst="rect">
              <a:avLst/>
            </a:prstGeom>
          </p:spPr>
          <p:txBody>
            <a:bodyPr wrap="square">
              <a:spAutoFit/>
            </a:bodyPr>
            <a:lstStyle/>
            <a:p>
              <a:r>
                <a:rPr lang="en-US" altLang="ja-JP" sz="900" dirty="0"/>
                <a:t>https://product.brck.co.jp/index.php/maker/d/doriclenses/optogenetics</a:t>
              </a:r>
              <a:endParaRPr lang="ja-JP" altLang="en-US" sz="900" dirty="0"/>
            </a:p>
          </p:txBody>
        </p:sp>
        <p:sp>
          <p:nvSpPr>
            <p:cNvPr id="31" name="角丸四角形吹き出し 30"/>
            <p:cNvSpPr/>
            <p:nvPr/>
          </p:nvSpPr>
          <p:spPr>
            <a:xfrm>
              <a:off x="283124" y="3905593"/>
              <a:ext cx="1497495" cy="2110471"/>
            </a:xfrm>
            <a:prstGeom prst="wedgeRoundRectCallout">
              <a:avLst>
                <a:gd name="adj1" fmla="val 97657"/>
                <a:gd name="adj2" fmla="val -4581"/>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バクテリア由来の</a:t>
              </a:r>
              <a:endParaRPr lang="en-US" altLang="ja-JP" sz="1200" dirty="0">
                <a:solidFill>
                  <a:schemeClr val="bg1"/>
                </a:solidFill>
                <a:latin typeface="Meiryo UI" panose="020B0604030504040204" pitchFamily="50" charset="-128"/>
                <a:ea typeface="Meiryo UI" panose="020B0604030504040204" pitchFamily="50" charset="-128"/>
              </a:endParaRPr>
            </a:p>
            <a:p>
              <a:r>
                <a:rPr lang="ja-JP" altLang="en-US" sz="1200" dirty="0">
                  <a:solidFill>
                    <a:schemeClr val="bg1"/>
                  </a:solidFill>
                  <a:latin typeface="Meiryo UI" panose="020B0604030504040204" pitchFamily="50" charset="-128"/>
                  <a:ea typeface="Meiryo UI" panose="020B0604030504040204" pitchFamily="50" charset="-128"/>
                </a:rPr>
                <a:t>チャネルロドプシンが導入されたマウス。</a:t>
              </a:r>
              <a:endParaRPr lang="en-US" altLang="ja-JP" sz="1200" dirty="0">
                <a:solidFill>
                  <a:schemeClr val="bg1"/>
                </a:solidFill>
                <a:latin typeface="Meiryo UI" panose="020B0604030504040204" pitchFamily="50" charset="-128"/>
                <a:ea typeface="Meiryo UI" panose="020B0604030504040204" pitchFamily="50" charset="-128"/>
              </a:endParaRPr>
            </a:p>
            <a:p>
              <a:r>
                <a:rPr kumimoji="1" lang="ja-JP" altLang="en-US" sz="1200" dirty="0">
                  <a:solidFill>
                    <a:schemeClr val="bg1"/>
                  </a:solidFill>
                  <a:latin typeface="Meiryo UI" panose="020B0604030504040204" pitchFamily="50" charset="-128"/>
                  <a:ea typeface="Meiryo UI" panose="020B0604030504040204" pitchFamily="50" charset="-128"/>
                </a:rPr>
                <a:t>光ファイバー経由で光刺激を与えてイオンゲートを開閉することで、対象となるニューロンからの信号を発生させ沈静化、若しくは活動化させる。</a:t>
              </a:r>
            </a:p>
          </p:txBody>
        </p:sp>
        <p:cxnSp>
          <p:nvCxnSpPr>
            <p:cNvPr id="34" name="直線コネクタ 33"/>
            <p:cNvCxnSpPr/>
            <p:nvPr/>
          </p:nvCxnSpPr>
          <p:spPr>
            <a:xfrm>
              <a:off x="1380164" y="3015343"/>
              <a:ext cx="11586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2538785" y="1055690"/>
              <a:ext cx="846672" cy="1959653"/>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4005943" y="849086"/>
              <a:ext cx="413657" cy="20660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4005943" y="3011248"/>
              <a:ext cx="567469" cy="4094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4188681" y="1918975"/>
              <a:ext cx="23877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2388705" y="1055690"/>
              <a:ext cx="497214" cy="10840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387926" y="2128835"/>
              <a:ext cx="1011665"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1380164" y="1219200"/>
              <a:ext cx="400455" cy="2177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1780619" y="1219200"/>
              <a:ext cx="309438" cy="195943"/>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6433457" y="912043"/>
              <a:ext cx="413659" cy="177815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4005943" y="2667001"/>
              <a:ext cx="2841174" cy="1198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685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脳と機械を繋ぎ制御する</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18" y="863373"/>
            <a:ext cx="5786467" cy="5820455"/>
          </a:xfrm>
          <a:prstGeom prst="rect">
            <a:avLst/>
          </a:prstGeom>
        </p:spPr>
      </p:pic>
      <p:sp>
        <p:nvSpPr>
          <p:cNvPr id="4" name="正方形/長方形 3"/>
          <p:cNvSpPr/>
          <p:nvPr/>
        </p:nvSpPr>
        <p:spPr>
          <a:xfrm>
            <a:off x="107950" y="584775"/>
            <a:ext cx="6096000" cy="261610"/>
          </a:xfrm>
          <a:prstGeom prst="rect">
            <a:avLst/>
          </a:prstGeom>
        </p:spPr>
        <p:txBody>
          <a:bodyPr>
            <a:spAutoFit/>
          </a:bodyPr>
          <a:lstStyle/>
          <a:p>
            <a:pPr algn="ctr"/>
            <a:r>
              <a:rPr lang="en-US" altLang="ja-JP" sz="1050" dirty="0">
                <a:latin typeface="Meiryo UI" panose="020B0604030504040204" pitchFamily="50" charset="-128"/>
                <a:ea typeface="Meiryo UI" panose="020B0604030504040204" pitchFamily="50" charset="-128"/>
              </a:rPr>
              <a:t>Targeted </a:t>
            </a:r>
            <a:r>
              <a:rPr lang="en-US" altLang="ja-JP" sz="1050" dirty="0" err="1">
                <a:latin typeface="Meiryo UI" panose="020B0604030504040204" pitchFamily="50" charset="-128"/>
                <a:ea typeface="Meiryo UI" panose="020B0604030504040204" pitchFamily="50" charset="-128"/>
              </a:rPr>
              <a:t>neurotechnology</a:t>
            </a:r>
            <a:r>
              <a:rPr lang="en-US" altLang="ja-JP" sz="1050" dirty="0">
                <a:latin typeface="Meiryo UI" panose="020B0604030504040204" pitchFamily="50" charset="-128"/>
                <a:ea typeface="Meiryo UI" panose="020B0604030504040204" pitchFamily="50" charset="-128"/>
              </a:rPr>
              <a:t> restores walking in humans with spinal cord injury</a:t>
            </a:r>
            <a:endParaRPr lang="ja-JP" altLang="en-US" sz="1050" dirty="0">
              <a:latin typeface="Meiryo UI" panose="020B0604030504040204" pitchFamily="50" charset="-128"/>
              <a:ea typeface="Meiryo UI" panose="020B0604030504040204" pitchFamily="50" charset="-128"/>
            </a:endParaRPr>
          </a:p>
        </p:txBody>
      </p:sp>
      <p:sp>
        <p:nvSpPr>
          <p:cNvPr id="10" name="正方形/長方形 9"/>
          <p:cNvSpPr/>
          <p:nvPr/>
        </p:nvSpPr>
        <p:spPr>
          <a:xfrm>
            <a:off x="1148625" y="776112"/>
            <a:ext cx="3280065" cy="246221"/>
          </a:xfrm>
          <a:prstGeom prst="rect">
            <a:avLst/>
          </a:prstGeom>
        </p:spPr>
        <p:txBody>
          <a:bodyPr wrap="none">
            <a:spAutoFit/>
          </a:bodyPr>
          <a:lstStyle/>
          <a:p>
            <a:r>
              <a:rPr lang="ja-JP" altLang="en-US" sz="1000" i="1" dirty="0">
                <a:latin typeface="Meiryo UI" panose="020B0604030504040204" pitchFamily="50" charset="-128"/>
                <a:ea typeface="Meiryo UI" panose="020B0604030504040204" pitchFamily="50" charset="-128"/>
              </a:rPr>
              <a:t>（出典）</a:t>
            </a:r>
            <a:r>
              <a:rPr lang="en-US" altLang="ja-JP" sz="1000" i="1" dirty="0">
                <a:latin typeface="Meiryo UI" panose="020B0604030504040204" pitchFamily="50" charset="-128"/>
                <a:ea typeface="Meiryo UI" panose="020B0604030504040204" pitchFamily="50" charset="-128"/>
              </a:rPr>
              <a:t>Nature </a:t>
            </a:r>
            <a:r>
              <a:rPr lang="en-US" altLang="ja-JP" sz="1000" dirty="0">
                <a:latin typeface="Meiryo UI" panose="020B0604030504040204" pitchFamily="50" charset="-128"/>
                <a:ea typeface="Meiryo UI" panose="020B0604030504040204" pitchFamily="50" charset="-128"/>
              </a:rPr>
              <a:t>volume 563, pages65–71 (2018) </a:t>
            </a:r>
            <a:endParaRPr lang="ja-JP" altLang="en-US" sz="10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7433" y="2326157"/>
            <a:ext cx="5920751" cy="3945496"/>
          </a:xfrm>
          <a:prstGeom prst="rect">
            <a:avLst/>
          </a:prstGeom>
        </p:spPr>
      </p:pic>
      <p:sp>
        <p:nvSpPr>
          <p:cNvPr id="7" name="正方形/長方形 6"/>
          <p:cNvSpPr/>
          <p:nvPr/>
        </p:nvSpPr>
        <p:spPr>
          <a:xfrm>
            <a:off x="6082676" y="584775"/>
            <a:ext cx="6096000" cy="1600438"/>
          </a:xfrm>
          <a:prstGeom prst="rect">
            <a:avLst/>
          </a:prstGeom>
        </p:spPr>
        <p:txBody>
          <a:bodyPr>
            <a:spAutoFit/>
          </a:bodyPr>
          <a:lstStyle/>
          <a:p>
            <a:r>
              <a:rPr lang="ja-JP" altLang="en-US" sz="1400" dirty="0">
                <a:latin typeface="Meiryo UI" panose="020B0604030504040204" pitchFamily="50" charset="-128"/>
                <a:ea typeface="Meiryo UI" panose="020B0604030504040204" pitchFamily="50" charset="-128"/>
              </a:rPr>
              <a:t>★</a:t>
            </a:r>
            <a:r>
              <a:rPr lang="ja-JP" altLang="en-US" sz="1400" b="1" u="sng" dirty="0">
                <a:latin typeface="Meiryo UI" panose="020B0604030504040204" pitchFamily="50" charset="-128"/>
                <a:ea typeface="Meiryo UI" panose="020B0604030504040204" pitchFamily="50" charset="-128"/>
              </a:rPr>
              <a:t>脊髄損傷で下半身麻痺の患者、電気刺激で歩行に成功</a:t>
            </a:r>
            <a:r>
              <a:rPr lang="ja-JP" altLang="en-US" sz="1400" b="1" dirty="0">
                <a:latin typeface="Meiryo UI" panose="020B0604030504040204" pitchFamily="50" charset="-128"/>
                <a:ea typeface="Meiryo UI" panose="020B0604030504040204" pitchFamily="50" charset="-128"/>
              </a:rPr>
              <a:t>★</a:t>
            </a:r>
          </a:p>
          <a:p>
            <a:r>
              <a:rPr lang="ja-JP" altLang="en-US" sz="1400" dirty="0">
                <a:latin typeface="Meiryo UI" panose="020B0604030504040204" pitchFamily="50" charset="-128"/>
                <a:ea typeface="Meiryo UI" panose="020B0604030504040204" pitchFamily="50" charset="-128"/>
              </a:rPr>
              <a:t>脊髄に重傷を負った</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人の男性が、電気刺激による部分治療を受けて、数年ぶりに歩けるようになった。脊髄損傷は、運動機能の大幅な低下や完全な足の麻痺を引き起こす。患者は下肢と足に一連のセンサーを装着し、歩き始めるとセンサーが無線で電気刺激装置に信号を送る仕組みだ。</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週間も経たないうちにトレッドミルをやめて、電気刺激を受けながら地面を歩けるようになった。そして数カ月後、電気刺激をまったく受けずに歩く能力を回復した。</a:t>
            </a:r>
          </a:p>
        </p:txBody>
      </p:sp>
      <p:sp>
        <p:nvSpPr>
          <p:cNvPr id="8" name="正方形/長方形 7"/>
          <p:cNvSpPr/>
          <p:nvPr/>
        </p:nvSpPr>
        <p:spPr>
          <a:xfrm>
            <a:off x="7609259" y="5933098"/>
            <a:ext cx="2743059" cy="261610"/>
          </a:xfrm>
          <a:prstGeom prst="rect">
            <a:avLst/>
          </a:prstGeom>
        </p:spPr>
        <p:txBody>
          <a:bodyPr wrap="none">
            <a:spAutoFit/>
          </a:bodyPr>
          <a:lstStyle/>
          <a:p>
            <a:r>
              <a:rPr lang="ja-JP" altLang="en-US" sz="1100" dirty="0">
                <a:solidFill>
                  <a:schemeClr val="bg1"/>
                </a:solidFill>
                <a:latin typeface="Meiryo UI" panose="020B0604030504040204" pitchFamily="50" charset="-128"/>
                <a:ea typeface="Meiryo UI" panose="020B0604030504040204" pitchFamily="50" charset="-128"/>
              </a:rPr>
              <a:t>画像クレジット</a:t>
            </a:r>
            <a:r>
              <a:rPr lang="en-US" altLang="ja-JP" sz="1100" dirty="0">
                <a:solidFill>
                  <a:schemeClr val="bg1"/>
                </a:solidFill>
                <a:latin typeface="Meiryo UI" panose="020B0604030504040204" pitchFamily="50" charset="-128"/>
                <a:ea typeface="Meiryo UI" panose="020B0604030504040204" pitchFamily="50" charset="-128"/>
              </a:rPr>
              <a:t>: Jean-Baptiste </a:t>
            </a:r>
            <a:r>
              <a:rPr lang="en-US" altLang="ja-JP" sz="1100" dirty="0" err="1">
                <a:solidFill>
                  <a:schemeClr val="bg1"/>
                </a:solidFill>
                <a:latin typeface="Meiryo UI" panose="020B0604030504040204" pitchFamily="50" charset="-128"/>
                <a:ea typeface="Meiryo UI" panose="020B0604030504040204" pitchFamily="50" charset="-128"/>
              </a:rPr>
              <a:t>Mignardot</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9" name="正方形/長方形 8"/>
          <p:cNvSpPr/>
          <p:nvPr/>
        </p:nvSpPr>
        <p:spPr>
          <a:xfrm>
            <a:off x="6914917" y="6400336"/>
            <a:ext cx="4889500" cy="369332"/>
          </a:xfrm>
          <a:prstGeom prst="rect">
            <a:avLst/>
          </a:prstGeom>
        </p:spPr>
        <p:txBody>
          <a:bodyPr wrap="square">
            <a:spAutoFit/>
          </a:bodyPr>
          <a:lstStyle/>
          <a:p>
            <a:r>
              <a:rPr lang="en-US" altLang="ja-JP" sz="900" i="1" dirty="0">
                <a:latin typeface="Meiryo UI" panose="020B0604030504040204" pitchFamily="50" charset="-128"/>
                <a:ea typeface="Meiryo UI" panose="020B0604030504040204" pitchFamily="50" charset="-128"/>
              </a:rPr>
              <a:t>Nature</a:t>
            </a:r>
            <a:r>
              <a:rPr lang="ja-JP" altLang="en-US" sz="900" i="1"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volume 563, pages65–71 (2018) </a:t>
            </a:r>
          </a:p>
          <a:p>
            <a:r>
              <a:rPr lang="en-US" altLang="ja-JP" sz="900" dirty="0">
                <a:latin typeface="Meiryo UI" panose="020B0604030504040204" pitchFamily="50" charset="-128"/>
                <a:ea typeface="Meiryo UI" panose="020B0604030504040204" pitchFamily="50" charset="-128"/>
              </a:rPr>
              <a:t>Targeted </a:t>
            </a:r>
            <a:r>
              <a:rPr lang="en-US" altLang="ja-JP" sz="900" dirty="0" err="1">
                <a:latin typeface="Meiryo UI" panose="020B0604030504040204" pitchFamily="50" charset="-128"/>
                <a:ea typeface="Meiryo UI" panose="020B0604030504040204" pitchFamily="50" charset="-128"/>
              </a:rPr>
              <a:t>neurotechnology</a:t>
            </a:r>
            <a:r>
              <a:rPr lang="en-US" altLang="ja-JP" sz="900" dirty="0">
                <a:latin typeface="Meiryo UI" panose="020B0604030504040204" pitchFamily="50" charset="-128"/>
                <a:ea typeface="Meiryo UI" panose="020B0604030504040204" pitchFamily="50" charset="-128"/>
              </a:rPr>
              <a:t> restores walking in humans with spinal cord injury</a:t>
            </a:r>
            <a:endParaRPr lang="ja-JP" altLang="en-US" sz="900" dirty="0">
              <a:latin typeface="Meiryo UI" panose="020B0604030504040204" pitchFamily="50" charset="-128"/>
              <a:ea typeface="Meiryo UI" panose="020B0604030504040204" pitchFamily="50" charset="-128"/>
            </a:endParaRPr>
          </a:p>
        </p:txBody>
      </p:sp>
      <p:sp>
        <p:nvSpPr>
          <p:cNvPr id="13" name="正方形/長方形 12"/>
          <p:cNvSpPr/>
          <p:nvPr/>
        </p:nvSpPr>
        <p:spPr>
          <a:xfrm>
            <a:off x="6737350" y="6086987"/>
            <a:ext cx="4813300" cy="246221"/>
          </a:xfrm>
          <a:prstGeom prst="rect">
            <a:avLst/>
          </a:prstGeom>
        </p:spPr>
        <p:txBody>
          <a:bodyPr wrap="square">
            <a:spAutoFit/>
          </a:bodyPr>
          <a:lstStyle/>
          <a:p>
            <a:r>
              <a:rPr lang="en-US" altLang="ja-JP" sz="1000" dirty="0">
                <a:solidFill>
                  <a:schemeClr val="bg1"/>
                </a:solidFill>
                <a:latin typeface="Meiryo UI" panose="020B0604030504040204" pitchFamily="50" charset="-128"/>
                <a:ea typeface="Meiryo UI" panose="020B0604030504040204" pitchFamily="50" charset="-128"/>
              </a:rPr>
              <a:t>https://www.technologyreview.jp/nl/why-ai-must-learn-to-dress-itself/</a:t>
            </a:r>
            <a:endParaRPr lang="ja-JP" altLang="en-US" sz="1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87864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https://techcrunchjp.files.wordpress.com/2016/03/f3-large.jpg?w=7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424" y="4266854"/>
            <a:ext cx="7769149" cy="22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bugbot illo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175" y="635670"/>
            <a:ext cx="4236397" cy="314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正方形/長方形 2"/>
          <p:cNvSpPr>
            <a:spLocks noChangeArrowheads="1"/>
          </p:cNvSpPr>
          <p:nvPr/>
        </p:nvSpPr>
        <p:spPr bwMode="auto">
          <a:xfrm>
            <a:off x="4041247" y="1072147"/>
            <a:ext cx="3641427"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MS PGothic"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MS PGothic"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MS PGothic"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9pPr>
          </a:lstStyle>
          <a:p>
            <a:pPr>
              <a:spcBef>
                <a:spcPct val="0"/>
              </a:spcBef>
              <a:buFontTx/>
              <a:buNone/>
            </a:pPr>
            <a:r>
              <a:rPr lang="ja-JP" altLang="en-US" sz="1800" dirty="0">
                <a:latin typeface="BIZ UDPゴシック" panose="020B0400000000000000" pitchFamily="50" charset="-128"/>
                <a:ea typeface="BIZ UDPゴシック" panose="020B0400000000000000" pitchFamily="50" charset="-128"/>
              </a:rPr>
              <a:t>足の筋肉をプリセットされたリズムで刺激するプロセスは大きな成功を収めた。</a:t>
            </a:r>
            <a:endParaRPr lang="en-US" altLang="ja-JP" sz="1800" dirty="0">
              <a:latin typeface="BIZ UDPゴシック" panose="020B0400000000000000" pitchFamily="50" charset="-128"/>
              <a:ea typeface="BIZ UDPゴシック" panose="020B0400000000000000" pitchFamily="50" charset="-128"/>
            </a:endParaRPr>
          </a:p>
          <a:p>
            <a:pPr>
              <a:spcBef>
                <a:spcPct val="0"/>
              </a:spcBef>
              <a:buFontTx/>
              <a:buNone/>
            </a:pPr>
            <a:endParaRPr lang="en-US" altLang="ja-JP" sz="1800" dirty="0">
              <a:latin typeface="BIZ UDPゴシック" panose="020B0400000000000000" pitchFamily="50" charset="-128"/>
              <a:ea typeface="BIZ UDPゴシック" panose="020B0400000000000000" pitchFamily="50" charset="-128"/>
            </a:endParaRPr>
          </a:p>
          <a:p>
            <a:pPr>
              <a:spcBef>
                <a:spcPct val="0"/>
              </a:spcBef>
              <a:buFontTx/>
              <a:buNone/>
            </a:pPr>
            <a:r>
              <a:rPr lang="ja-JP" altLang="en-US" sz="1800" dirty="0">
                <a:latin typeface="BIZ UDPゴシック" panose="020B0400000000000000" pitchFamily="50" charset="-128"/>
                <a:ea typeface="BIZ UDPゴシック" panose="020B0400000000000000" pitchFamily="50" charset="-128"/>
              </a:rPr>
              <a:t>この実験結果は、昆虫の行動および解剖学分野の既知知識を発展させると共に、この技法が「昆虫・コンピュータのハイブリッドロボット」を創造する可能性を示している。</a:t>
            </a:r>
          </a:p>
        </p:txBody>
      </p:sp>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66" y="1082992"/>
            <a:ext cx="3840480" cy="5455920"/>
          </a:xfrm>
          <a:prstGeom prst="rect">
            <a:avLst/>
          </a:prstGeom>
        </p:spPr>
      </p:pic>
      <p:sp>
        <p:nvSpPr>
          <p:cNvPr id="9" name="テキスト ボックス 8"/>
          <p:cNvSpPr txBox="1"/>
          <p:nvPr/>
        </p:nvSpPr>
        <p:spPr>
          <a:xfrm>
            <a:off x="313507" y="1140988"/>
            <a:ext cx="3430799" cy="369332"/>
          </a:xfrm>
          <a:prstGeom prst="rect">
            <a:avLst/>
          </a:prstGeom>
          <a:noFill/>
        </p:spPr>
        <p:txBody>
          <a:bodyPr wrap="square" rtlCol="0">
            <a:spAutoFit/>
          </a:bodyPr>
          <a:lstStyle/>
          <a:p>
            <a:r>
              <a:rPr kumimoji="1" lang="ja-JP" altLang="en-US" dirty="0">
                <a:solidFill>
                  <a:schemeClr val="bg1"/>
                </a:solidFill>
              </a:rPr>
              <a:t>脳オルガノイドと生物の融合？</a:t>
            </a:r>
          </a:p>
        </p:txBody>
      </p:sp>
      <p:sp>
        <p:nvSpPr>
          <p:cNvPr id="3" name="正方形/長方形 2"/>
          <p:cNvSpPr/>
          <p:nvPr/>
        </p:nvSpPr>
        <p:spPr>
          <a:xfrm>
            <a:off x="3993316" y="6581881"/>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3951746" y="3788573"/>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4" name="正方形/長方形 3"/>
          <p:cNvSpPr/>
          <p:nvPr/>
        </p:nvSpPr>
        <p:spPr>
          <a:xfrm>
            <a:off x="106068" y="6028456"/>
            <a:ext cx="3845678" cy="507831"/>
          </a:xfrm>
          <a:prstGeom prst="rect">
            <a:avLst/>
          </a:prstGeom>
        </p:spPr>
        <p:txBody>
          <a:bodyPr wrap="square">
            <a:spAutoFit/>
          </a:bodyPr>
          <a:lstStyle/>
          <a:p>
            <a:r>
              <a:rPr lang="ja-JP" altLang="en-US" sz="900" dirty="0">
                <a:solidFill>
                  <a:schemeClr val="bg1"/>
                </a:solidFill>
                <a:latin typeface="Meiryo UI" panose="020B0604030504040204" pitchFamily="50" charset="-128"/>
                <a:ea typeface="Meiryo UI" panose="020B0604030504040204" pitchFamily="50" charset="-128"/>
              </a:rPr>
              <a:t>（出典）日本経済新聞　</a:t>
            </a:r>
            <a:r>
              <a:rPr lang="en-US" altLang="ja-JP" sz="900" dirty="0">
                <a:solidFill>
                  <a:schemeClr val="bg1"/>
                </a:solidFill>
                <a:latin typeface="Meiryo UI" panose="020B0604030504040204" pitchFamily="50" charset="-128"/>
                <a:ea typeface="Meiryo UI" panose="020B0604030504040204" pitchFamily="50" charset="-128"/>
              </a:rPr>
              <a:t>http://www.nikkei.com/news/image-article/?R_FLG=0&amp;ad=DSXMZO1172294016012017000001&amp;dc=1&amp;ng=DGXMZO11724910W7A110C1000000&amp;z=20170128</a:t>
            </a:r>
            <a:endParaRPr lang="ja-JP" altLang="en-US" sz="900" dirty="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703AF80-EF76-45E8-820F-C7FA6C2C5124}"/>
              </a:ext>
            </a:extLst>
          </p:cNvPr>
          <p:cNvSpPr txBox="1"/>
          <p:nvPr/>
        </p:nvSpPr>
        <p:spPr>
          <a:xfrm>
            <a:off x="2313214" y="87636"/>
            <a:ext cx="7565571"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生物のコントロール</a:t>
            </a:r>
            <a:endParaRPr kumimoji="1" lang="ja-JP" altLang="en-US" sz="28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74013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9994F8A-337A-4B1F-AE35-A88F69840AE2}"/>
              </a:ext>
            </a:extLst>
          </p:cNvPr>
          <p:cNvPicPr>
            <a:picLocks noChangeAspect="1"/>
          </p:cNvPicPr>
          <p:nvPr/>
        </p:nvPicPr>
        <p:blipFill>
          <a:blip r:embed="rId2"/>
          <a:stretch>
            <a:fillRect/>
          </a:stretch>
        </p:blipFill>
        <p:spPr>
          <a:xfrm>
            <a:off x="1913338" y="0"/>
            <a:ext cx="8365324" cy="6858000"/>
          </a:xfrm>
          <a:prstGeom prst="rect">
            <a:avLst/>
          </a:prstGeom>
        </p:spPr>
      </p:pic>
      <p:sp>
        <p:nvSpPr>
          <p:cNvPr id="4" name="テキスト ボックス 3">
            <a:extLst>
              <a:ext uri="{FF2B5EF4-FFF2-40B4-BE49-F238E27FC236}">
                <a16:creationId xmlns:a16="http://schemas.microsoft.com/office/drawing/2014/main" id="{A68CBDA8-D034-760E-493C-8E8DF3BE2F32}"/>
              </a:ext>
            </a:extLst>
          </p:cNvPr>
          <p:cNvSpPr txBox="1"/>
          <p:nvPr/>
        </p:nvSpPr>
        <p:spPr>
          <a:xfrm>
            <a:off x="3982719" y="2686"/>
            <a:ext cx="4236721"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オルガノイド</a:t>
            </a:r>
            <a:r>
              <a:rPr lang="en-US" altLang="ja-JP" sz="2400" dirty="0">
                <a:latin typeface="BIZ UDPゴシック" panose="020B0400000000000000" pitchFamily="50" charset="-128"/>
                <a:ea typeface="BIZ UDPゴシック" panose="020B0400000000000000" pitchFamily="50" charset="-128"/>
              </a:rPr>
              <a:t>DB</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36BB4A15-663A-4BC6-AF01-0F10AD39EDBB}"/>
              </a:ext>
            </a:extLst>
          </p:cNvPr>
          <p:cNvSpPr txBox="1"/>
          <p:nvPr/>
        </p:nvSpPr>
        <p:spPr>
          <a:xfrm rot="1518516">
            <a:off x="71119" y="3818374"/>
            <a:ext cx="7823200" cy="369332"/>
          </a:xfrm>
          <a:prstGeom prst="rect">
            <a:avLst/>
          </a:prstGeom>
          <a:noFill/>
        </p:spPr>
        <p:txBody>
          <a:bodyPr wrap="square">
            <a:spAutoFit/>
          </a:bodyPr>
          <a:lstStyle/>
          <a:p>
            <a:r>
              <a:rPr lang="en-US" altLang="ja-JP" dirty="0">
                <a:solidFill>
                  <a:srgbClr val="C00000"/>
                </a:solidFill>
                <a:latin typeface="UD デジタル 教科書体 NK-B" panose="02020700000000000000" pitchFamily="18" charset="-128"/>
                <a:ea typeface="UD デジタル 教科書体 NK-B" panose="02020700000000000000" pitchFamily="18" charset="-128"/>
              </a:rPr>
              <a:t>https://www.crownbio.com/databases/organoidbase</a:t>
            </a:r>
            <a:endParaRPr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934092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CB8C8376-5A86-4E62-1DD0-3AE92F2F7977}"/>
              </a:ext>
            </a:extLst>
          </p:cNvPr>
          <p:cNvSpPr txBox="1"/>
          <p:nvPr/>
        </p:nvSpPr>
        <p:spPr>
          <a:xfrm>
            <a:off x="423446" y="6481641"/>
            <a:ext cx="5156957" cy="302647"/>
          </a:xfrm>
          <a:prstGeom prst="rect">
            <a:avLst/>
          </a:prstGeom>
        </p:spPr>
        <p:txBody>
          <a:bodyPr vert="horz" wrap="square" lIns="0" tIns="12700" rIns="0" bIns="0" rtlCol="0">
            <a:spAutoFit/>
          </a:bodyPr>
          <a:lstStyle/>
          <a:p>
            <a:pPr marL="12700" algn="ctr">
              <a:lnSpc>
                <a:spcPct val="100000"/>
              </a:lnSpc>
              <a:spcBef>
                <a:spcPts val="100"/>
              </a:spcBef>
            </a:pPr>
            <a:r>
              <a:rPr sz="900" dirty="0" err="1">
                <a:latin typeface="BIZ UDP明朝 Medium" panose="02020500000000000000" pitchFamily="18" charset="-128"/>
                <a:ea typeface="BIZ UDP明朝 Medium" panose="02020500000000000000" pitchFamily="18" charset="-128"/>
                <a:cs typeface="ＭＳ Ｐゴシック"/>
              </a:rPr>
              <a:t>出所</a:t>
            </a:r>
            <a:r>
              <a:rPr sz="900" dirty="0">
                <a:latin typeface="BIZ UDP明朝 Medium" panose="02020500000000000000" pitchFamily="18" charset="-128"/>
                <a:ea typeface="BIZ UDP明朝 Medium" panose="02020500000000000000" pitchFamily="18" charset="-128"/>
                <a:cs typeface="ＭＳ Ｐゴシック"/>
              </a:rPr>
              <a:t>：</a:t>
            </a:r>
            <a:r>
              <a:rPr lang="ja-JP" altLang="en-US" sz="900" dirty="0">
                <a:latin typeface="BIZ UDP明朝 Medium" panose="02020500000000000000" pitchFamily="18" charset="-128"/>
                <a:ea typeface="BIZ UDP明朝 Medium" panose="02020500000000000000" pitchFamily="18" charset="-128"/>
                <a:cs typeface="ＭＳ Ｐゴシック"/>
              </a:rPr>
              <a:t>経済産業省</a:t>
            </a:r>
            <a:endParaRPr lang="en-US" sz="900" dirty="0">
              <a:latin typeface="BIZ UDP明朝 Medium" panose="02020500000000000000" pitchFamily="18" charset="-128"/>
              <a:ea typeface="BIZ UDP明朝 Medium" panose="02020500000000000000" pitchFamily="18" charset="-128"/>
              <a:cs typeface="ＭＳ Ｐゴシック"/>
            </a:endParaRPr>
          </a:p>
          <a:p>
            <a:pPr marL="12700" algn="ctr">
              <a:lnSpc>
                <a:spcPct val="100000"/>
              </a:lnSpc>
              <a:spcBef>
                <a:spcPts val="100"/>
              </a:spcBef>
            </a:pPr>
            <a:r>
              <a:rPr sz="900" dirty="0">
                <a:latin typeface="BIZ UDP明朝 Medium" panose="02020500000000000000" pitchFamily="18" charset="-128"/>
                <a:ea typeface="BIZ UDP明朝 Medium" panose="02020500000000000000" pitchFamily="18" charset="-128"/>
                <a:cs typeface="Gill Sans MT"/>
              </a:rPr>
              <a:t>BCC</a:t>
            </a:r>
            <a:r>
              <a:rPr sz="900" spc="2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Research</a:t>
            </a:r>
            <a:r>
              <a:rPr sz="900" dirty="0">
                <a:latin typeface="BIZ UDP明朝 Medium" panose="02020500000000000000" pitchFamily="18" charset="-128"/>
                <a:ea typeface="BIZ UDP明朝 Medium" panose="02020500000000000000" pitchFamily="18" charset="-128"/>
                <a:cs typeface="ＭＳ Ｐゴシック"/>
              </a:rPr>
              <a:t>「</a:t>
            </a:r>
            <a:r>
              <a:rPr sz="900" spc="-10" dirty="0">
                <a:latin typeface="BIZ UDP明朝 Medium" panose="02020500000000000000" pitchFamily="18" charset="-128"/>
                <a:ea typeface="BIZ UDP明朝 Medium" panose="02020500000000000000" pitchFamily="18" charset="-128"/>
                <a:cs typeface="Gill Sans MT"/>
              </a:rPr>
              <a:t>Synthetic</a:t>
            </a:r>
            <a:r>
              <a:rPr sz="900" dirty="0">
                <a:latin typeface="BIZ UDP明朝 Medium" panose="02020500000000000000" pitchFamily="18" charset="-128"/>
                <a:ea typeface="BIZ UDP明朝 Medium" panose="02020500000000000000" pitchFamily="18" charset="-128"/>
                <a:cs typeface="Gill Sans MT"/>
              </a:rPr>
              <a:t> Biology</a:t>
            </a:r>
            <a:r>
              <a:rPr sz="900" spc="10" dirty="0">
                <a:latin typeface="BIZ UDP明朝 Medium" panose="02020500000000000000" pitchFamily="18" charset="-128"/>
                <a:ea typeface="BIZ UDP明朝 Medium" panose="02020500000000000000" pitchFamily="18" charset="-128"/>
                <a:cs typeface="Gill Sans MT"/>
              </a:rPr>
              <a:t>: </a:t>
            </a:r>
            <a:r>
              <a:rPr sz="900" dirty="0">
                <a:latin typeface="BIZ UDP明朝 Medium" panose="02020500000000000000" pitchFamily="18" charset="-128"/>
                <a:ea typeface="BIZ UDP明朝 Medium" panose="02020500000000000000" pitchFamily="18" charset="-128"/>
                <a:cs typeface="Gill Sans MT"/>
              </a:rPr>
              <a:t>Global</a:t>
            </a:r>
            <a:r>
              <a:rPr sz="900" spc="3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Markets</a:t>
            </a:r>
            <a:r>
              <a:rPr sz="900" spc="-15" dirty="0">
                <a:latin typeface="BIZ UDP明朝 Medium" panose="02020500000000000000" pitchFamily="18" charset="-128"/>
                <a:ea typeface="BIZ UDP明朝 Medium" panose="02020500000000000000" pitchFamily="18" charset="-128"/>
                <a:cs typeface="ＭＳ Ｐゴシック"/>
              </a:rPr>
              <a:t>」</a:t>
            </a:r>
            <a:endParaRPr sz="900" dirty="0">
              <a:latin typeface="BIZ UDP明朝 Medium" panose="02020500000000000000" pitchFamily="18" charset="-128"/>
              <a:ea typeface="BIZ UDP明朝 Medium" panose="02020500000000000000" pitchFamily="18" charset="-128"/>
              <a:cs typeface="ＭＳ Ｐゴシック"/>
            </a:endParaRPr>
          </a:p>
        </p:txBody>
      </p:sp>
      <p:sp>
        <p:nvSpPr>
          <p:cNvPr id="3" name="object 5">
            <a:extLst>
              <a:ext uri="{FF2B5EF4-FFF2-40B4-BE49-F238E27FC236}">
                <a16:creationId xmlns:a16="http://schemas.microsoft.com/office/drawing/2014/main" id="{52525BA4-374F-DB5E-16B9-CB8ED67DA14A}"/>
              </a:ext>
            </a:extLst>
          </p:cNvPr>
          <p:cNvSpPr/>
          <p:nvPr/>
        </p:nvSpPr>
        <p:spPr>
          <a:xfrm>
            <a:off x="1107721" y="4440935"/>
            <a:ext cx="548005" cy="161925"/>
          </a:xfrm>
          <a:custGeom>
            <a:avLst/>
            <a:gdLst/>
            <a:ahLst/>
            <a:cxnLst/>
            <a:rect l="l" t="t" r="r" b="b"/>
            <a:pathLst>
              <a:path w="548004" h="161925">
                <a:moveTo>
                  <a:pt x="0" y="161925"/>
                </a:moveTo>
                <a:lnTo>
                  <a:pt x="547687" y="0"/>
                </a:lnTo>
              </a:path>
            </a:pathLst>
          </a:custGeom>
          <a:ln w="3175">
            <a:solidFill>
              <a:srgbClr val="004685"/>
            </a:solidFill>
            <a:prstDash val="sysDash"/>
          </a:ln>
        </p:spPr>
        <p:txBody>
          <a:bodyPr wrap="square" lIns="0" tIns="0" rIns="0" bIns="0" rtlCol="0"/>
          <a:lstStyle/>
          <a:p>
            <a:endParaRPr sz="1600"/>
          </a:p>
        </p:txBody>
      </p:sp>
      <p:grpSp>
        <p:nvGrpSpPr>
          <p:cNvPr id="4" name="object 6">
            <a:extLst>
              <a:ext uri="{FF2B5EF4-FFF2-40B4-BE49-F238E27FC236}">
                <a16:creationId xmlns:a16="http://schemas.microsoft.com/office/drawing/2014/main" id="{1DCD28F4-76FD-EF6E-413A-CD1538EE1AE2}"/>
              </a:ext>
            </a:extLst>
          </p:cNvPr>
          <p:cNvGrpSpPr/>
          <p:nvPr/>
        </p:nvGrpSpPr>
        <p:grpSpPr>
          <a:xfrm>
            <a:off x="144363" y="2394140"/>
            <a:ext cx="6177280" cy="3201035"/>
            <a:chOff x="2023681" y="2604452"/>
            <a:chExt cx="6177280" cy="3201035"/>
          </a:xfrm>
        </p:grpSpPr>
        <p:sp>
          <p:nvSpPr>
            <p:cNvPr id="5" name="object 7">
              <a:extLst>
                <a:ext uri="{FF2B5EF4-FFF2-40B4-BE49-F238E27FC236}">
                  <a16:creationId xmlns:a16="http://schemas.microsoft.com/office/drawing/2014/main" id="{8DA175B4-0E24-6873-4BAB-E82F836F57CF}"/>
                </a:ext>
              </a:extLst>
            </p:cNvPr>
            <p:cNvSpPr/>
            <p:nvPr/>
          </p:nvSpPr>
          <p:spPr>
            <a:xfrm>
              <a:off x="5454396" y="4995672"/>
              <a:ext cx="1781175" cy="548005"/>
            </a:xfrm>
            <a:custGeom>
              <a:avLst/>
              <a:gdLst/>
              <a:ahLst/>
              <a:cxnLst/>
              <a:rect l="l" t="t" r="r" b="b"/>
              <a:pathLst>
                <a:path w="1781175" h="548004">
                  <a:moveTo>
                    <a:pt x="0" y="547687"/>
                  </a:moveTo>
                  <a:lnTo>
                    <a:pt x="1781175" y="0"/>
                  </a:lnTo>
                </a:path>
              </a:pathLst>
            </a:custGeom>
            <a:ln w="3175">
              <a:solidFill>
                <a:srgbClr val="004685"/>
              </a:solidFill>
              <a:prstDash val="sysDash"/>
            </a:ln>
          </p:spPr>
          <p:txBody>
            <a:bodyPr wrap="square" lIns="0" tIns="0" rIns="0" bIns="0" rtlCol="0"/>
            <a:lstStyle/>
            <a:p>
              <a:endParaRPr sz="1600"/>
            </a:p>
          </p:txBody>
        </p:sp>
        <p:sp>
          <p:nvSpPr>
            <p:cNvPr id="6" name="object 8">
              <a:extLst>
                <a:ext uri="{FF2B5EF4-FFF2-40B4-BE49-F238E27FC236}">
                  <a16:creationId xmlns:a16="http://schemas.microsoft.com/office/drawing/2014/main" id="{4665B9B7-94FB-7E34-4A03-4E0A84DE7622}"/>
                </a:ext>
              </a:extLst>
            </p:cNvPr>
            <p:cNvSpPr/>
            <p:nvPr/>
          </p:nvSpPr>
          <p:spPr>
            <a:xfrm>
              <a:off x="5454396" y="5419344"/>
              <a:ext cx="1781175" cy="266700"/>
            </a:xfrm>
            <a:custGeom>
              <a:avLst/>
              <a:gdLst/>
              <a:ahLst/>
              <a:cxnLst/>
              <a:rect l="l" t="t" r="r" b="b"/>
              <a:pathLst>
                <a:path w="1781175" h="266700">
                  <a:moveTo>
                    <a:pt x="0" y="266699"/>
                  </a:moveTo>
                  <a:lnTo>
                    <a:pt x="1781175" y="0"/>
                  </a:lnTo>
                </a:path>
              </a:pathLst>
            </a:custGeom>
            <a:ln w="3175">
              <a:solidFill>
                <a:srgbClr val="004685"/>
              </a:solidFill>
              <a:prstDash val="sysDash"/>
            </a:ln>
          </p:spPr>
          <p:txBody>
            <a:bodyPr wrap="square" lIns="0" tIns="0" rIns="0" bIns="0" rtlCol="0"/>
            <a:lstStyle/>
            <a:p>
              <a:endParaRPr sz="1600"/>
            </a:p>
          </p:txBody>
        </p:sp>
        <p:sp>
          <p:nvSpPr>
            <p:cNvPr id="7" name="object 9">
              <a:extLst>
                <a:ext uri="{FF2B5EF4-FFF2-40B4-BE49-F238E27FC236}">
                  <a16:creationId xmlns:a16="http://schemas.microsoft.com/office/drawing/2014/main" id="{45733502-7D8D-659E-5C5A-1DC219A6C4B5}"/>
                </a:ext>
              </a:extLst>
            </p:cNvPr>
            <p:cNvSpPr/>
            <p:nvPr/>
          </p:nvSpPr>
          <p:spPr>
            <a:xfrm>
              <a:off x="5454396" y="3261359"/>
              <a:ext cx="1781175" cy="1524000"/>
            </a:xfrm>
            <a:custGeom>
              <a:avLst/>
              <a:gdLst/>
              <a:ahLst/>
              <a:cxnLst/>
              <a:rect l="l" t="t" r="r" b="b"/>
              <a:pathLst>
                <a:path w="1781175" h="1524000">
                  <a:moveTo>
                    <a:pt x="0" y="1524000"/>
                  </a:moveTo>
                  <a:lnTo>
                    <a:pt x="1781175" y="0"/>
                  </a:lnTo>
                </a:path>
              </a:pathLst>
            </a:custGeom>
            <a:ln w="3175">
              <a:solidFill>
                <a:srgbClr val="C7C5C5"/>
              </a:solidFill>
              <a:prstDash val="sysDash"/>
            </a:ln>
          </p:spPr>
          <p:txBody>
            <a:bodyPr wrap="square" lIns="0" tIns="0" rIns="0" bIns="0" rtlCol="0"/>
            <a:lstStyle/>
            <a:p>
              <a:endParaRPr sz="1600"/>
            </a:p>
          </p:txBody>
        </p:sp>
        <p:sp>
          <p:nvSpPr>
            <p:cNvPr id="8" name="object 10">
              <a:extLst>
                <a:ext uri="{FF2B5EF4-FFF2-40B4-BE49-F238E27FC236}">
                  <a16:creationId xmlns:a16="http://schemas.microsoft.com/office/drawing/2014/main" id="{538DF79D-2F4E-311C-77FD-717DA0E89D1F}"/>
                </a:ext>
              </a:extLst>
            </p:cNvPr>
            <p:cNvSpPr/>
            <p:nvPr/>
          </p:nvSpPr>
          <p:spPr>
            <a:xfrm>
              <a:off x="5454396" y="2606039"/>
              <a:ext cx="1781175" cy="1866900"/>
            </a:xfrm>
            <a:custGeom>
              <a:avLst/>
              <a:gdLst/>
              <a:ahLst/>
              <a:cxnLst/>
              <a:rect l="l" t="t" r="r" b="b"/>
              <a:pathLst>
                <a:path w="1781175" h="1866900">
                  <a:moveTo>
                    <a:pt x="0" y="1866900"/>
                  </a:moveTo>
                  <a:lnTo>
                    <a:pt x="1781175" y="0"/>
                  </a:lnTo>
                </a:path>
              </a:pathLst>
            </a:custGeom>
            <a:ln w="3175">
              <a:solidFill>
                <a:srgbClr val="004685"/>
              </a:solidFill>
              <a:prstDash val="sysDash"/>
            </a:ln>
          </p:spPr>
          <p:txBody>
            <a:bodyPr wrap="square" lIns="0" tIns="0" rIns="0" bIns="0" rtlCol="0"/>
            <a:lstStyle/>
            <a:p>
              <a:endParaRPr sz="1600"/>
            </a:p>
          </p:txBody>
        </p:sp>
        <p:sp>
          <p:nvSpPr>
            <p:cNvPr id="9" name="object 11">
              <a:extLst>
                <a:ext uri="{FF2B5EF4-FFF2-40B4-BE49-F238E27FC236}">
                  <a16:creationId xmlns:a16="http://schemas.microsoft.com/office/drawing/2014/main" id="{37C828FD-03E3-FD49-0345-93D4B1EB9421}"/>
                </a:ext>
              </a:extLst>
            </p:cNvPr>
            <p:cNvSpPr/>
            <p:nvPr/>
          </p:nvSpPr>
          <p:spPr>
            <a:xfrm>
              <a:off x="5454396" y="4558283"/>
              <a:ext cx="1781175" cy="692150"/>
            </a:xfrm>
            <a:custGeom>
              <a:avLst/>
              <a:gdLst/>
              <a:ahLst/>
              <a:cxnLst/>
              <a:rect l="l" t="t" r="r" b="b"/>
              <a:pathLst>
                <a:path w="1781175" h="692150">
                  <a:moveTo>
                    <a:pt x="0" y="692149"/>
                  </a:moveTo>
                  <a:lnTo>
                    <a:pt x="1781175" y="0"/>
                  </a:lnTo>
                </a:path>
              </a:pathLst>
            </a:custGeom>
            <a:ln w="3175">
              <a:solidFill>
                <a:srgbClr val="004685"/>
              </a:solidFill>
              <a:prstDash val="sysDash"/>
            </a:ln>
          </p:spPr>
          <p:txBody>
            <a:bodyPr wrap="square" lIns="0" tIns="0" rIns="0" bIns="0" rtlCol="0"/>
            <a:lstStyle/>
            <a:p>
              <a:endParaRPr sz="1600"/>
            </a:p>
          </p:txBody>
        </p:sp>
        <p:sp>
          <p:nvSpPr>
            <p:cNvPr id="10" name="object 12">
              <a:extLst>
                <a:ext uri="{FF2B5EF4-FFF2-40B4-BE49-F238E27FC236}">
                  <a16:creationId xmlns:a16="http://schemas.microsoft.com/office/drawing/2014/main" id="{C632F49A-D318-5B6C-1F4C-20B83CD2FC1C}"/>
                </a:ext>
              </a:extLst>
            </p:cNvPr>
            <p:cNvSpPr/>
            <p:nvPr/>
          </p:nvSpPr>
          <p:spPr>
            <a:xfrm>
              <a:off x="4221479" y="5686044"/>
              <a:ext cx="548005" cy="15875"/>
            </a:xfrm>
            <a:custGeom>
              <a:avLst/>
              <a:gdLst/>
              <a:ahLst/>
              <a:cxnLst/>
              <a:rect l="l" t="t" r="r" b="b"/>
              <a:pathLst>
                <a:path w="548004" h="15875">
                  <a:moveTo>
                    <a:pt x="0" y="15874"/>
                  </a:moveTo>
                  <a:lnTo>
                    <a:pt x="547687" y="0"/>
                  </a:lnTo>
                </a:path>
              </a:pathLst>
            </a:custGeom>
            <a:ln w="3175">
              <a:solidFill>
                <a:srgbClr val="004685"/>
              </a:solidFill>
              <a:prstDash val="sysDash"/>
            </a:ln>
          </p:spPr>
          <p:txBody>
            <a:bodyPr wrap="square" lIns="0" tIns="0" rIns="0" bIns="0" rtlCol="0"/>
            <a:lstStyle/>
            <a:p>
              <a:endParaRPr sz="1600"/>
            </a:p>
          </p:txBody>
        </p:sp>
        <p:sp>
          <p:nvSpPr>
            <p:cNvPr id="11" name="object 13">
              <a:extLst>
                <a:ext uri="{FF2B5EF4-FFF2-40B4-BE49-F238E27FC236}">
                  <a16:creationId xmlns:a16="http://schemas.microsoft.com/office/drawing/2014/main" id="{BFB9DFF2-9D33-ED20-6EA0-2B1C385BBC8D}"/>
                </a:ext>
              </a:extLst>
            </p:cNvPr>
            <p:cNvSpPr/>
            <p:nvPr/>
          </p:nvSpPr>
          <p:spPr>
            <a:xfrm>
              <a:off x="2987040" y="5702807"/>
              <a:ext cx="548005" cy="14604"/>
            </a:xfrm>
            <a:custGeom>
              <a:avLst/>
              <a:gdLst/>
              <a:ahLst/>
              <a:cxnLst/>
              <a:rect l="l" t="t" r="r" b="b"/>
              <a:pathLst>
                <a:path w="548004" h="14604">
                  <a:moveTo>
                    <a:pt x="0" y="14287"/>
                  </a:moveTo>
                  <a:lnTo>
                    <a:pt x="547687" y="0"/>
                  </a:lnTo>
                </a:path>
              </a:pathLst>
            </a:custGeom>
            <a:ln w="3175">
              <a:solidFill>
                <a:srgbClr val="004685"/>
              </a:solidFill>
              <a:prstDash val="sysDash"/>
            </a:ln>
          </p:spPr>
          <p:txBody>
            <a:bodyPr wrap="square" lIns="0" tIns="0" rIns="0" bIns="0" rtlCol="0"/>
            <a:lstStyle/>
            <a:p>
              <a:endParaRPr sz="1600"/>
            </a:p>
          </p:txBody>
        </p:sp>
        <p:sp>
          <p:nvSpPr>
            <p:cNvPr id="12" name="object 14">
              <a:extLst>
                <a:ext uri="{FF2B5EF4-FFF2-40B4-BE49-F238E27FC236}">
                  <a16:creationId xmlns:a16="http://schemas.microsoft.com/office/drawing/2014/main" id="{11BAE1C4-8F19-E790-3369-86B01D95D2F7}"/>
                </a:ext>
              </a:extLst>
            </p:cNvPr>
            <p:cNvSpPr/>
            <p:nvPr/>
          </p:nvSpPr>
          <p:spPr>
            <a:xfrm>
              <a:off x="2302764" y="5687567"/>
              <a:ext cx="3153410" cy="113030"/>
            </a:xfrm>
            <a:custGeom>
              <a:avLst/>
              <a:gdLst/>
              <a:ahLst/>
              <a:cxnLst/>
              <a:rect l="l" t="t" r="r" b="b"/>
              <a:pathLst>
                <a:path w="3153410" h="113029">
                  <a:moveTo>
                    <a:pt x="685800" y="28956"/>
                  </a:moveTo>
                  <a:lnTo>
                    <a:pt x="0" y="28956"/>
                  </a:lnTo>
                  <a:lnTo>
                    <a:pt x="0" y="89916"/>
                  </a:lnTo>
                  <a:lnTo>
                    <a:pt x="0" y="112776"/>
                  </a:lnTo>
                  <a:lnTo>
                    <a:pt x="685800" y="112776"/>
                  </a:lnTo>
                  <a:lnTo>
                    <a:pt x="685800" y="89916"/>
                  </a:lnTo>
                  <a:lnTo>
                    <a:pt x="685800" y="28956"/>
                  </a:lnTo>
                  <a:close/>
                </a:path>
                <a:path w="3153410" h="113029">
                  <a:moveTo>
                    <a:pt x="1918716" y="13716"/>
                  </a:moveTo>
                  <a:lnTo>
                    <a:pt x="1232916" y="13716"/>
                  </a:lnTo>
                  <a:lnTo>
                    <a:pt x="1232916" y="64008"/>
                  </a:lnTo>
                  <a:lnTo>
                    <a:pt x="1232916" y="112776"/>
                  </a:lnTo>
                  <a:lnTo>
                    <a:pt x="1918716" y="112776"/>
                  </a:lnTo>
                  <a:lnTo>
                    <a:pt x="1918716" y="64008"/>
                  </a:lnTo>
                  <a:lnTo>
                    <a:pt x="1918716" y="13716"/>
                  </a:lnTo>
                  <a:close/>
                </a:path>
                <a:path w="3153410" h="113029">
                  <a:moveTo>
                    <a:pt x="3153156" y="0"/>
                  </a:moveTo>
                  <a:lnTo>
                    <a:pt x="2467356" y="0"/>
                  </a:lnTo>
                  <a:lnTo>
                    <a:pt x="2467356" y="33528"/>
                  </a:lnTo>
                  <a:lnTo>
                    <a:pt x="2467356" y="112776"/>
                  </a:lnTo>
                  <a:lnTo>
                    <a:pt x="3153156" y="112776"/>
                  </a:lnTo>
                  <a:lnTo>
                    <a:pt x="3153156" y="33528"/>
                  </a:lnTo>
                  <a:lnTo>
                    <a:pt x="3153156" y="0"/>
                  </a:lnTo>
                  <a:close/>
                </a:path>
              </a:pathLst>
            </a:custGeom>
            <a:solidFill>
              <a:srgbClr val="756F6F"/>
            </a:solidFill>
          </p:spPr>
          <p:txBody>
            <a:bodyPr wrap="square" lIns="0" tIns="0" rIns="0" bIns="0" rtlCol="0"/>
            <a:lstStyle/>
            <a:p>
              <a:endParaRPr sz="1600"/>
            </a:p>
          </p:txBody>
        </p:sp>
        <p:sp>
          <p:nvSpPr>
            <p:cNvPr id="13" name="object 15">
              <a:extLst>
                <a:ext uri="{FF2B5EF4-FFF2-40B4-BE49-F238E27FC236}">
                  <a16:creationId xmlns:a16="http://schemas.microsoft.com/office/drawing/2014/main" id="{12487910-0B7F-73D2-B30A-1009DB6C1F90}"/>
                </a:ext>
              </a:extLst>
            </p:cNvPr>
            <p:cNvSpPr/>
            <p:nvPr/>
          </p:nvSpPr>
          <p:spPr>
            <a:xfrm>
              <a:off x="2987040" y="5588507"/>
              <a:ext cx="548005" cy="36830"/>
            </a:xfrm>
            <a:custGeom>
              <a:avLst/>
              <a:gdLst/>
              <a:ahLst/>
              <a:cxnLst/>
              <a:rect l="l" t="t" r="r" b="b"/>
              <a:pathLst>
                <a:path w="548004" h="36829">
                  <a:moveTo>
                    <a:pt x="0" y="36512"/>
                  </a:moveTo>
                  <a:lnTo>
                    <a:pt x="547687" y="0"/>
                  </a:lnTo>
                </a:path>
              </a:pathLst>
            </a:custGeom>
            <a:ln w="3175">
              <a:solidFill>
                <a:srgbClr val="004685"/>
              </a:solidFill>
              <a:prstDash val="sysDash"/>
            </a:ln>
          </p:spPr>
          <p:txBody>
            <a:bodyPr wrap="square" lIns="0" tIns="0" rIns="0" bIns="0" rtlCol="0"/>
            <a:lstStyle/>
            <a:p>
              <a:endParaRPr sz="1600"/>
            </a:p>
          </p:txBody>
        </p:sp>
        <p:sp>
          <p:nvSpPr>
            <p:cNvPr id="14" name="object 16">
              <a:extLst>
                <a:ext uri="{FF2B5EF4-FFF2-40B4-BE49-F238E27FC236}">
                  <a16:creationId xmlns:a16="http://schemas.microsoft.com/office/drawing/2014/main" id="{92151AEC-6366-F44C-6311-1FFF58528204}"/>
                </a:ext>
              </a:extLst>
            </p:cNvPr>
            <p:cNvSpPr/>
            <p:nvPr/>
          </p:nvSpPr>
          <p:spPr>
            <a:xfrm>
              <a:off x="2302764" y="5625083"/>
              <a:ext cx="1918970" cy="91440"/>
            </a:xfrm>
            <a:custGeom>
              <a:avLst/>
              <a:gdLst/>
              <a:ahLst/>
              <a:cxnLst/>
              <a:rect l="l" t="t" r="r" b="b"/>
              <a:pathLst>
                <a:path w="1918970" h="91439">
                  <a:moveTo>
                    <a:pt x="685800" y="0"/>
                  </a:moveTo>
                  <a:lnTo>
                    <a:pt x="0" y="0"/>
                  </a:lnTo>
                  <a:lnTo>
                    <a:pt x="0" y="25908"/>
                  </a:lnTo>
                  <a:lnTo>
                    <a:pt x="0" y="91440"/>
                  </a:lnTo>
                  <a:lnTo>
                    <a:pt x="685800" y="91440"/>
                  </a:lnTo>
                  <a:lnTo>
                    <a:pt x="685800" y="25908"/>
                  </a:lnTo>
                  <a:lnTo>
                    <a:pt x="685800" y="0"/>
                  </a:lnTo>
                  <a:close/>
                </a:path>
                <a:path w="1918970" h="91439">
                  <a:moveTo>
                    <a:pt x="1918716" y="19812"/>
                  </a:moveTo>
                  <a:lnTo>
                    <a:pt x="1232916" y="19812"/>
                  </a:lnTo>
                  <a:lnTo>
                    <a:pt x="1232916" y="76200"/>
                  </a:lnTo>
                  <a:lnTo>
                    <a:pt x="1918716" y="76200"/>
                  </a:lnTo>
                  <a:lnTo>
                    <a:pt x="1918716" y="19812"/>
                  </a:lnTo>
                  <a:close/>
                </a:path>
              </a:pathLst>
            </a:custGeom>
            <a:solidFill>
              <a:srgbClr val="E3E1E1"/>
            </a:solidFill>
          </p:spPr>
          <p:txBody>
            <a:bodyPr wrap="square" lIns="0" tIns="0" rIns="0" bIns="0" rtlCol="0"/>
            <a:lstStyle/>
            <a:p>
              <a:endParaRPr sz="1600"/>
            </a:p>
          </p:txBody>
        </p:sp>
        <p:sp>
          <p:nvSpPr>
            <p:cNvPr id="15" name="object 17">
              <a:extLst>
                <a:ext uri="{FF2B5EF4-FFF2-40B4-BE49-F238E27FC236}">
                  <a16:creationId xmlns:a16="http://schemas.microsoft.com/office/drawing/2014/main" id="{948F7AC3-D369-6810-8F18-F4E438956EC1}"/>
                </a:ext>
              </a:extLst>
            </p:cNvPr>
            <p:cNvSpPr/>
            <p:nvPr/>
          </p:nvSpPr>
          <p:spPr>
            <a:xfrm>
              <a:off x="4221479" y="5544311"/>
              <a:ext cx="548005" cy="44450"/>
            </a:xfrm>
            <a:custGeom>
              <a:avLst/>
              <a:gdLst/>
              <a:ahLst/>
              <a:cxnLst/>
              <a:rect l="l" t="t" r="r" b="b"/>
              <a:pathLst>
                <a:path w="548004" h="44450">
                  <a:moveTo>
                    <a:pt x="0" y="44450"/>
                  </a:moveTo>
                  <a:lnTo>
                    <a:pt x="547687" y="0"/>
                  </a:lnTo>
                </a:path>
              </a:pathLst>
            </a:custGeom>
            <a:ln w="3175">
              <a:solidFill>
                <a:srgbClr val="004685"/>
              </a:solidFill>
              <a:prstDash val="sysDash"/>
            </a:ln>
          </p:spPr>
          <p:txBody>
            <a:bodyPr wrap="square" lIns="0" tIns="0" rIns="0" bIns="0" rtlCol="0"/>
            <a:lstStyle/>
            <a:p>
              <a:endParaRPr sz="1600"/>
            </a:p>
          </p:txBody>
        </p:sp>
        <p:sp>
          <p:nvSpPr>
            <p:cNvPr id="16" name="object 18">
              <a:extLst>
                <a:ext uri="{FF2B5EF4-FFF2-40B4-BE49-F238E27FC236}">
                  <a16:creationId xmlns:a16="http://schemas.microsoft.com/office/drawing/2014/main" id="{63441DBD-205A-6F3D-A3CF-2FDB1E09756C}"/>
                </a:ext>
              </a:extLst>
            </p:cNvPr>
            <p:cNvSpPr/>
            <p:nvPr/>
          </p:nvSpPr>
          <p:spPr>
            <a:xfrm>
              <a:off x="3535680" y="5542787"/>
              <a:ext cx="1920239" cy="144780"/>
            </a:xfrm>
            <a:custGeom>
              <a:avLst/>
              <a:gdLst/>
              <a:ahLst/>
              <a:cxnLst/>
              <a:rect l="l" t="t" r="r" b="b"/>
              <a:pathLst>
                <a:path w="1920239" h="144779">
                  <a:moveTo>
                    <a:pt x="685800" y="45720"/>
                  </a:moveTo>
                  <a:lnTo>
                    <a:pt x="0" y="45720"/>
                  </a:lnTo>
                  <a:lnTo>
                    <a:pt x="0" y="102108"/>
                  </a:lnTo>
                  <a:lnTo>
                    <a:pt x="685800" y="102108"/>
                  </a:lnTo>
                  <a:lnTo>
                    <a:pt x="685800" y="45720"/>
                  </a:lnTo>
                  <a:close/>
                </a:path>
                <a:path w="1920239" h="144779">
                  <a:moveTo>
                    <a:pt x="1920240" y="0"/>
                  </a:moveTo>
                  <a:lnTo>
                    <a:pt x="1234440" y="0"/>
                  </a:lnTo>
                  <a:lnTo>
                    <a:pt x="1234440" y="94488"/>
                  </a:lnTo>
                  <a:lnTo>
                    <a:pt x="1234440" y="144780"/>
                  </a:lnTo>
                  <a:lnTo>
                    <a:pt x="1920240" y="144780"/>
                  </a:lnTo>
                  <a:lnTo>
                    <a:pt x="1920240" y="94488"/>
                  </a:lnTo>
                  <a:lnTo>
                    <a:pt x="1920240" y="0"/>
                  </a:lnTo>
                  <a:close/>
                </a:path>
              </a:pathLst>
            </a:custGeom>
            <a:solidFill>
              <a:srgbClr val="E3E1E1"/>
            </a:solidFill>
          </p:spPr>
          <p:txBody>
            <a:bodyPr wrap="square" lIns="0" tIns="0" rIns="0" bIns="0" rtlCol="0"/>
            <a:lstStyle/>
            <a:p>
              <a:endParaRPr sz="1600"/>
            </a:p>
          </p:txBody>
        </p:sp>
        <p:sp>
          <p:nvSpPr>
            <p:cNvPr id="17" name="object 19">
              <a:extLst>
                <a:ext uri="{FF2B5EF4-FFF2-40B4-BE49-F238E27FC236}">
                  <a16:creationId xmlns:a16="http://schemas.microsoft.com/office/drawing/2014/main" id="{DAF93E7C-0563-020F-ED10-205E38A4314D}"/>
                </a:ext>
              </a:extLst>
            </p:cNvPr>
            <p:cNvSpPr/>
            <p:nvPr/>
          </p:nvSpPr>
          <p:spPr>
            <a:xfrm>
              <a:off x="2302764" y="5564123"/>
              <a:ext cx="685800" cy="60960"/>
            </a:xfrm>
            <a:custGeom>
              <a:avLst/>
              <a:gdLst/>
              <a:ahLst/>
              <a:cxnLst/>
              <a:rect l="l" t="t" r="r" b="b"/>
              <a:pathLst>
                <a:path w="685800" h="60960">
                  <a:moveTo>
                    <a:pt x="0" y="60959"/>
                  </a:moveTo>
                  <a:lnTo>
                    <a:pt x="685800" y="60959"/>
                  </a:lnTo>
                  <a:lnTo>
                    <a:pt x="685800" y="0"/>
                  </a:lnTo>
                  <a:lnTo>
                    <a:pt x="0" y="0"/>
                  </a:lnTo>
                  <a:lnTo>
                    <a:pt x="0" y="60959"/>
                  </a:lnTo>
                  <a:close/>
                </a:path>
              </a:pathLst>
            </a:custGeom>
            <a:solidFill>
              <a:srgbClr val="C2DAEF"/>
            </a:solidFill>
          </p:spPr>
          <p:txBody>
            <a:bodyPr wrap="square" lIns="0" tIns="0" rIns="0" bIns="0" rtlCol="0"/>
            <a:lstStyle/>
            <a:p>
              <a:endParaRPr sz="1600"/>
            </a:p>
          </p:txBody>
        </p:sp>
        <p:sp>
          <p:nvSpPr>
            <p:cNvPr id="18" name="object 20">
              <a:extLst>
                <a:ext uri="{FF2B5EF4-FFF2-40B4-BE49-F238E27FC236}">
                  <a16:creationId xmlns:a16="http://schemas.microsoft.com/office/drawing/2014/main" id="{1C8A6B4A-A046-930D-D159-F8742B8FF0A4}"/>
                </a:ext>
              </a:extLst>
            </p:cNvPr>
            <p:cNvSpPr/>
            <p:nvPr/>
          </p:nvSpPr>
          <p:spPr>
            <a:xfrm>
              <a:off x="2987040" y="5315711"/>
              <a:ext cx="548005" cy="57150"/>
            </a:xfrm>
            <a:custGeom>
              <a:avLst/>
              <a:gdLst/>
              <a:ahLst/>
              <a:cxnLst/>
              <a:rect l="l" t="t" r="r" b="b"/>
              <a:pathLst>
                <a:path w="548004" h="57150">
                  <a:moveTo>
                    <a:pt x="0" y="57150"/>
                  </a:moveTo>
                  <a:lnTo>
                    <a:pt x="547687" y="0"/>
                  </a:lnTo>
                </a:path>
              </a:pathLst>
            </a:custGeom>
            <a:ln w="3175">
              <a:solidFill>
                <a:srgbClr val="004685"/>
              </a:solidFill>
              <a:prstDash val="sysDash"/>
            </a:ln>
          </p:spPr>
          <p:txBody>
            <a:bodyPr wrap="square" lIns="0" tIns="0" rIns="0" bIns="0" rtlCol="0"/>
            <a:lstStyle/>
            <a:p>
              <a:endParaRPr sz="1600"/>
            </a:p>
          </p:txBody>
        </p:sp>
        <p:sp>
          <p:nvSpPr>
            <p:cNvPr id="19" name="object 21">
              <a:extLst>
                <a:ext uri="{FF2B5EF4-FFF2-40B4-BE49-F238E27FC236}">
                  <a16:creationId xmlns:a16="http://schemas.microsoft.com/office/drawing/2014/main" id="{A339D5FE-961B-B7E9-9F30-9AF5AD8E5E05}"/>
                </a:ext>
              </a:extLst>
            </p:cNvPr>
            <p:cNvSpPr/>
            <p:nvPr/>
          </p:nvSpPr>
          <p:spPr>
            <a:xfrm>
              <a:off x="2302764" y="5372099"/>
              <a:ext cx="1918970" cy="216535"/>
            </a:xfrm>
            <a:custGeom>
              <a:avLst/>
              <a:gdLst/>
              <a:ahLst/>
              <a:cxnLst/>
              <a:rect l="l" t="t" r="r" b="b"/>
              <a:pathLst>
                <a:path w="1918970" h="216535">
                  <a:moveTo>
                    <a:pt x="685800" y="0"/>
                  </a:moveTo>
                  <a:lnTo>
                    <a:pt x="0" y="0"/>
                  </a:lnTo>
                  <a:lnTo>
                    <a:pt x="0" y="192024"/>
                  </a:lnTo>
                  <a:lnTo>
                    <a:pt x="685800" y="192024"/>
                  </a:lnTo>
                  <a:lnTo>
                    <a:pt x="685800" y="0"/>
                  </a:lnTo>
                  <a:close/>
                </a:path>
                <a:path w="1918970" h="216535">
                  <a:moveTo>
                    <a:pt x="1918716" y="166116"/>
                  </a:moveTo>
                  <a:lnTo>
                    <a:pt x="1232916" y="166116"/>
                  </a:lnTo>
                  <a:lnTo>
                    <a:pt x="1232916" y="216408"/>
                  </a:lnTo>
                  <a:lnTo>
                    <a:pt x="1918716" y="216408"/>
                  </a:lnTo>
                  <a:lnTo>
                    <a:pt x="1918716" y="166116"/>
                  </a:lnTo>
                  <a:close/>
                </a:path>
              </a:pathLst>
            </a:custGeom>
            <a:solidFill>
              <a:srgbClr val="C2DAEF"/>
            </a:solidFill>
          </p:spPr>
          <p:txBody>
            <a:bodyPr wrap="square" lIns="0" tIns="0" rIns="0" bIns="0" rtlCol="0"/>
            <a:lstStyle/>
            <a:p>
              <a:endParaRPr sz="1600"/>
            </a:p>
          </p:txBody>
        </p:sp>
        <p:sp>
          <p:nvSpPr>
            <p:cNvPr id="20" name="object 22">
              <a:extLst>
                <a:ext uri="{FF2B5EF4-FFF2-40B4-BE49-F238E27FC236}">
                  <a16:creationId xmlns:a16="http://schemas.microsoft.com/office/drawing/2014/main" id="{57250C94-9793-AB57-5E99-EF9FB7694437}"/>
                </a:ext>
              </a:extLst>
            </p:cNvPr>
            <p:cNvSpPr/>
            <p:nvPr/>
          </p:nvSpPr>
          <p:spPr>
            <a:xfrm>
              <a:off x="4221479" y="5250179"/>
              <a:ext cx="548005" cy="65405"/>
            </a:xfrm>
            <a:custGeom>
              <a:avLst/>
              <a:gdLst/>
              <a:ahLst/>
              <a:cxnLst/>
              <a:rect l="l" t="t" r="r" b="b"/>
              <a:pathLst>
                <a:path w="548004" h="65404">
                  <a:moveTo>
                    <a:pt x="0" y="65087"/>
                  </a:moveTo>
                  <a:lnTo>
                    <a:pt x="547687" y="0"/>
                  </a:lnTo>
                </a:path>
              </a:pathLst>
            </a:custGeom>
            <a:ln w="3175">
              <a:solidFill>
                <a:srgbClr val="004685"/>
              </a:solidFill>
              <a:prstDash val="sysDash"/>
            </a:ln>
          </p:spPr>
          <p:txBody>
            <a:bodyPr wrap="square" lIns="0" tIns="0" rIns="0" bIns="0" rtlCol="0"/>
            <a:lstStyle/>
            <a:p>
              <a:endParaRPr sz="1600"/>
            </a:p>
          </p:txBody>
        </p:sp>
        <p:sp>
          <p:nvSpPr>
            <p:cNvPr id="21" name="object 23">
              <a:extLst>
                <a:ext uri="{FF2B5EF4-FFF2-40B4-BE49-F238E27FC236}">
                  <a16:creationId xmlns:a16="http://schemas.microsoft.com/office/drawing/2014/main" id="{D830BD81-E2AB-4E11-3442-2D8D4D6CFFCA}"/>
                </a:ext>
              </a:extLst>
            </p:cNvPr>
            <p:cNvSpPr/>
            <p:nvPr/>
          </p:nvSpPr>
          <p:spPr>
            <a:xfrm>
              <a:off x="3535680" y="5250179"/>
              <a:ext cx="1920239" cy="292735"/>
            </a:xfrm>
            <a:custGeom>
              <a:avLst/>
              <a:gdLst/>
              <a:ahLst/>
              <a:cxnLst/>
              <a:rect l="l" t="t" r="r" b="b"/>
              <a:pathLst>
                <a:path w="1920239" h="292735">
                  <a:moveTo>
                    <a:pt x="685800" y="65532"/>
                  </a:moveTo>
                  <a:lnTo>
                    <a:pt x="0" y="65532"/>
                  </a:lnTo>
                  <a:lnTo>
                    <a:pt x="0" y="288036"/>
                  </a:lnTo>
                  <a:lnTo>
                    <a:pt x="685800" y="288036"/>
                  </a:lnTo>
                  <a:lnTo>
                    <a:pt x="685800" y="65532"/>
                  </a:lnTo>
                  <a:close/>
                </a:path>
                <a:path w="1920239" h="292735">
                  <a:moveTo>
                    <a:pt x="1920240" y="0"/>
                  </a:moveTo>
                  <a:lnTo>
                    <a:pt x="1234440" y="0"/>
                  </a:lnTo>
                  <a:lnTo>
                    <a:pt x="1234440" y="259080"/>
                  </a:lnTo>
                  <a:lnTo>
                    <a:pt x="1234440" y="292608"/>
                  </a:lnTo>
                  <a:lnTo>
                    <a:pt x="1920240" y="292608"/>
                  </a:lnTo>
                  <a:lnTo>
                    <a:pt x="1920240" y="259080"/>
                  </a:lnTo>
                  <a:lnTo>
                    <a:pt x="1920240" y="0"/>
                  </a:lnTo>
                  <a:close/>
                </a:path>
              </a:pathLst>
            </a:custGeom>
            <a:solidFill>
              <a:srgbClr val="C2DAEF"/>
            </a:solidFill>
          </p:spPr>
          <p:txBody>
            <a:bodyPr wrap="square" lIns="0" tIns="0" rIns="0" bIns="0" rtlCol="0"/>
            <a:lstStyle/>
            <a:p>
              <a:endParaRPr sz="1600"/>
            </a:p>
          </p:txBody>
        </p:sp>
        <p:sp>
          <p:nvSpPr>
            <p:cNvPr id="22" name="object 24">
              <a:extLst>
                <a:ext uri="{FF2B5EF4-FFF2-40B4-BE49-F238E27FC236}">
                  <a16:creationId xmlns:a16="http://schemas.microsoft.com/office/drawing/2014/main" id="{35A802E9-D996-4380-7EAB-28B3D84B0680}"/>
                </a:ext>
              </a:extLst>
            </p:cNvPr>
            <p:cNvSpPr/>
            <p:nvPr/>
          </p:nvSpPr>
          <p:spPr>
            <a:xfrm>
              <a:off x="7237476" y="3261359"/>
              <a:ext cx="684530" cy="1297305"/>
            </a:xfrm>
            <a:custGeom>
              <a:avLst/>
              <a:gdLst/>
              <a:ahLst/>
              <a:cxnLst/>
              <a:rect l="l" t="t" r="r" b="b"/>
              <a:pathLst>
                <a:path w="684529" h="1297304">
                  <a:moveTo>
                    <a:pt x="684276" y="0"/>
                  </a:moveTo>
                  <a:lnTo>
                    <a:pt x="0" y="0"/>
                  </a:lnTo>
                  <a:lnTo>
                    <a:pt x="0" y="1296924"/>
                  </a:lnTo>
                  <a:lnTo>
                    <a:pt x="684276" y="1296924"/>
                  </a:lnTo>
                  <a:lnTo>
                    <a:pt x="684276" y="0"/>
                  </a:lnTo>
                  <a:close/>
                </a:path>
              </a:pathLst>
            </a:custGeom>
            <a:solidFill>
              <a:schemeClr val="accent6">
                <a:lumMod val="60000"/>
                <a:lumOff val="40000"/>
              </a:schemeClr>
            </a:solidFill>
          </p:spPr>
          <p:txBody>
            <a:bodyPr wrap="square" lIns="0" tIns="0" rIns="0" bIns="0" rtlCol="0"/>
            <a:lstStyle/>
            <a:p>
              <a:endParaRPr sz="1600"/>
            </a:p>
          </p:txBody>
        </p:sp>
        <p:sp>
          <p:nvSpPr>
            <p:cNvPr id="23" name="object 25">
              <a:extLst>
                <a:ext uri="{FF2B5EF4-FFF2-40B4-BE49-F238E27FC236}">
                  <a16:creationId xmlns:a16="http://schemas.microsoft.com/office/drawing/2014/main" id="{D05E4953-719D-F3BC-1219-9EF515652451}"/>
                </a:ext>
              </a:extLst>
            </p:cNvPr>
            <p:cNvSpPr/>
            <p:nvPr/>
          </p:nvSpPr>
          <p:spPr>
            <a:xfrm>
              <a:off x="7237476" y="2606039"/>
              <a:ext cx="684530" cy="655320"/>
            </a:xfrm>
            <a:custGeom>
              <a:avLst/>
              <a:gdLst/>
              <a:ahLst/>
              <a:cxnLst/>
              <a:rect l="l" t="t" r="r" b="b"/>
              <a:pathLst>
                <a:path w="684529" h="655320">
                  <a:moveTo>
                    <a:pt x="684276" y="0"/>
                  </a:moveTo>
                  <a:lnTo>
                    <a:pt x="0" y="0"/>
                  </a:lnTo>
                  <a:lnTo>
                    <a:pt x="0" y="655320"/>
                  </a:lnTo>
                  <a:lnTo>
                    <a:pt x="684276" y="655320"/>
                  </a:lnTo>
                  <a:lnTo>
                    <a:pt x="684276" y="0"/>
                  </a:lnTo>
                  <a:close/>
                </a:path>
              </a:pathLst>
            </a:custGeom>
            <a:solidFill>
              <a:schemeClr val="accent3">
                <a:lumMod val="50000"/>
              </a:schemeClr>
            </a:solidFill>
          </p:spPr>
          <p:txBody>
            <a:bodyPr wrap="square" lIns="0" tIns="0" rIns="0" bIns="0" rtlCol="0"/>
            <a:lstStyle/>
            <a:p>
              <a:endParaRPr sz="1600" dirty="0"/>
            </a:p>
          </p:txBody>
        </p:sp>
        <p:sp>
          <p:nvSpPr>
            <p:cNvPr id="24" name="object 26">
              <a:extLst>
                <a:ext uri="{FF2B5EF4-FFF2-40B4-BE49-F238E27FC236}">
                  <a16:creationId xmlns:a16="http://schemas.microsoft.com/office/drawing/2014/main" id="{06B13E54-E32F-0238-C93B-B8A7BCBB8E65}"/>
                </a:ext>
              </a:extLst>
            </p:cNvPr>
            <p:cNvSpPr/>
            <p:nvPr/>
          </p:nvSpPr>
          <p:spPr>
            <a:xfrm>
              <a:off x="2028444" y="5800344"/>
              <a:ext cx="6167755" cy="0"/>
            </a:xfrm>
            <a:custGeom>
              <a:avLst/>
              <a:gdLst/>
              <a:ahLst/>
              <a:cxnLst/>
              <a:rect l="l" t="t" r="r" b="b"/>
              <a:pathLst>
                <a:path w="6167755">
                  <a:moveTo>
                    <a:pt x="0" y="0"/>
                  </a:moveTo>
                  <a:lnTo>
                    <a:pt x="330707" y="0"/>
                  </a:lnTo>
                </a:path>
                <a:path w="6167755">
                  <a:moveTo>
                    <a:pt x="559307" y="0"/>
                  </a:moveTo>
                  <a:lnTo>
                    <a:pt x="1563623" y="0"/>
                  </a:lnTo>
                </a:path>
                <a:path w="6167755">
                  <a:moveTo>
                    <a:pt x="1792223" y="0"/>
                  </a:moveTo>
                  <a:lnTo>
                    <a:pt x="2798064" y="0"/>
                  </a:lnTo>
                </a:path>
                <a:path w="6167755">
                  <a:moveTo>
                    <a:pt x="3026664" y="0"/>
                  </a:moveTo>
                  <a:lnTo>
                    <a:pt x="6167628" y="0"/>
                  </a:lnTo>
                </a:path>
              </a:pathLst>
            </a:custGeom>
            <a:ln w="9525">
              <a:solidFill>
                <a:srgbClr val="004685"/>
              </a:solidFill>
            </a:ln>
          </p:spPr>
          <p:txBody>
            <a:bodyPr wrap="square" lIns="0" tIns="0" rIns="0" bIns="0" rtlCol="0"/>
            <a:lstStyle/>
            <a:p>
              <a:endParaRPr sz="1600"/>
            </a:p>
          </p:txBody>
        </p:sp>
      </p:grpSp>
      <p:sp>
        <p:nvSpPr>
          <p:cNvPr id="25" name="object 27">
            <a:extLst>
              <a:ext uri="{FF2B5EF4-FFF2-40B4-BE49-F238E27FC236}">
                <a16:creationId xmlns:a16="http://schemas.microsoft.com/office/drawing/2014/main" id="{5577485D-FCD9-2F15-71BB-D1D03C351FA4}"/>
              </a:ext>
            </a:extLst>
          </p:cNvPr>
          <p:cNvSpPr/>
          <p:nvPr/>
        </p:nvSpPr>
        <p:spPr>
          <a:xfrm>
            <a:off x="2342161" y="4575047"/>
            <a:ext cx="548005" cy="135255"/>
          </a:xfrm>
          <a:custGeom>
            <a:avLst/>
            <a:gdLst/>
            <a:ahLst/>
            <a:cxnLst/>
            <a:rect l="l" t="t" r="r" b="b"/>
            <a:pathLst>
              <a:path w="548004" h="135254">
                <a:moveTo>
                  <a:pt x="0" y="134937"/>
                </a:moveTo>
                <a:lnTo>
                  <a:pt x="547687" y="0"/>
                </a:lnTo>
              </a:path>
            </a:pathLst>
          </a:custGeom>
          <a:ln w="3175">
            <a:solidFill>
              <a:srgbClr val="C7C5C5"/>
            </a:solidFill>
            <a:prstDash val="sysDash"/>
          </a:ln>
        </p:spPr>
        <p:txBody>
          <a:bodyPr wrap="square" lIns="0" tIns="0" rIns="0" bIns="0" rtlCol="0"/>
          <a:lstStyle/>
          <a:p>
            <a:endParaRPr sz="1600"/>
          </a:p>
        </p:txBody>
      </p:sp>
      <p:sp>
        <p:nvSpPr>
          <p:cNvPr id="26" name="object 28">
            <a:extLst>
              <a:ext uri="{FF2B5EF4-FFF2-40B4-BE49-F238E27FC236}">
                <a16:creationId xmlns:a16="http://schemas.microsoft.com/office/drawing/2014/main" id="{30E3687C-BF29-5EA0-F9ED-9B86945EE5CF}"/>
              </a:ext>
            </a:extLst>
          </p:cNvPr>
          <p:cNvSpPr/>
          <p:nvPr/>
        </p:nvSpPr>
        <p:spPr>
          <a:xfrm>
            <a:off x="2342161" y="4262628"/>
            <a:ext cx="548005" cy="177800"/>
          </a:xfrm>
          <a:custGeom>
            <a:avLst/>
            <a:gdLst/>
            <a:ahLst/>
            <a:cxnLst/>
            <a:rect l="l" t="t" r="r" b="b"/>
            <a:pathLst>
              <a:path w="548004" h="177800">
                <a:moveTo>
                  <a:pt x="0" y="177800"/>
                </a:moveTo>
                <a:lnTo>
                  <a:pt x="547687" y="0"/>
                </a:lnTo>
              </a:path>
            </a:pathLst>
          </a:custGeom>
          <a:ln w="3175">
            <a:solidFill>
              <a:srgbClr val="004685"/>
            </a:solidFill>
            <a:prstDash val="sysDash"/>
          </a:ln>
        </p:spPr>
        <p:txBody>
          <a:bodyPr wrap="square" lIns="0" tIns="0" rIns="0" bIns="0" rtlCol="0"/>
          <a:lstStyle/>
          <a:p>
            <a:endParaRPr sz="1600"/>
          </a:p>
        </p:txBody>
      </p:sp>
      <p:sp>
        <p:nvSpPr>
          <p:cNvPr id="27" name="object 29">
            <a:extLst>
              <a:ext uri="{FF2B5EF4-FFF2-40B4-BE49-F238E27FC236}">
                <a16:creationId xmlns:a16="http://schemas.microsoft.com/office/drawing/2014/main" id="{16CDE88F-83C7-C755-3F7F-FC698A18F508}"/>
              </a:ext>
            </a:extLst>
          </p:cNvPr>
          <p:cNvSpPr/>
          <p:nvPr/>
        </p:nvSpPr>
        <p:spPr>
          <a:xfrm>
            <a:off x="1107721" y="4709159"/>
            <a:ext cx="548005" cy="132080"/>
          </a:xfrm>
          <a:custGeom>
            <a:avLst/>
            <a:gdLst/>
            <a:ahLst/>
            <a:cxnLst/>
            <a:rect l="l" t="t" r="r" b="b"/>
            <a:pathLst>
              <a:path w="548004" h="132079">
                <a:moveTo>
                  <a:pt x="0" y="131762"/>
                </a:moveTo>
                <a:lnTo>
                  <a:pt x="547687" y="0"/>
                </a:lnTo>
              </a:path>
            </a:pathLst>
          </a:custGeom>
          <a:ln w="3175">
            <a:solidFill>
              <a:srgbClr val="C7C5C5"/>
            </a:solidFill>
            <a:prstDash val="sysDash"/>
          </a:ln>
        </p:spPr>
        <p:txBody>
          <a:bodyPr wrap="square" lIns="0" tIns="0" rIns="0" bIns="0" rtlCol="0"/>
          <a:lstStyle/>
          <a:p>
            <a:endParaRPr sz="1600"/>
          </a:p>
        </p:txBody>
      </p:sp>
      <p:sp>
        <p:nvSpPr>
          <p:cNvPr id="28" name="object 30">
            <a:extLst>
              <a:ext uri="{FF2B5EF4-FFF2-40B4-BE49-F238E27FC236}">
                <a16:creationId xmlns:a16="http://schemas.microsoft.com/office/drawing/2014/main" id="{095952AC-3C52-7B45-4D16-4F94335D741A}"/>
              </a:ext>
            </a:extLst>
          </p:cNvPr>
          <p:cNvSpPr txBox="1"/>
          <p:nvPr/>
        </p:nvSpPr>
        <p:spPr>
          <a:xfrm>
            <a:off x="5358158" y="5185409"/>
            <a:ext cx="684530" cy="283411"/>
          </a:xfrm>
          <a:prstGeom prst="rect">
            <a:avLst/>
          </a:prstGeom>
          <a:solidFill>
            <a:srgbClr val="756F6F"/>
          </a:solidFill>
        </p:spPr>
        <p:txBody>
          <a:bodyPr vert="horz" wrap="square" lIns="0" tIns="97790" rIns="0" bIns="0" rtlCol="0">
            <a:spAutoFit/>
          </a:bodyPr>
          <a:lstStyle/>
          <a:p>
            <a:pPr marL="207010">
              <a:lnSpc>
                <a:spcPct val="100000"/>
              </a:lnSpc>
              <a:spcBef>
                <a:spcPts val="770"/>
              </a:spcBef>
            </a:pPr>
            <a:r>
              <a:rPr sz="1200" spc="-25" dirty="0">
                <a:solidFill>
                  <a:srgbClr val="FFFFFF"/>
                </a:solidFill>
                <a:latin typeface="Gill Sans MT"/>
                <a:cs typeface="Gill Sans MT"/>
              </a:rPr>
              <a:t>181</a:t>
            </a:r>
            <a:endParaRPr sz="1200">
              <a:latin typeface="Gill Sans MT"/>
              <a:cs typeface="Gill Sans MT"/>
            </a:endParaRPr>
          </a:p>
        </p:txBody>
      </p:sp>
      <p:sp>
        <p:nvSpPr>
          <p:cNvPr id="29" name="object 31">
            <a:extLst>
              <a:ext uri="{FF2B5EF4-FFF2-40B4-BE49-F238E27FC236}">
                <a16:creationId xmlns:a16="http://schemas.microsoft.com/office/drawing/2014/main" id="{05072992-6F59-E7D2-CBFF-DBE091DD79F0}"/>
              </a:ext>
            </a:extLst>
          </p:cNvPr>
          <p:cNvSpPr txBox="1"/>
          <p:nvPr/>
        </p:nvSpPr>
        <p:spPr>
          <a:xfrm>
            <a:off x="5358158" y="4785359"/>
            <a:ext cx="684530" cy="280846"/>
          </a:xfrm>
          <a:prstGeom prst="rect">
            <a:avLst/>
          </a:prstGeom>
          <a:solidFill>
            <a:srgbClr val="E3E1E1"/>
          </a:solidFill>
        </p:spPr>
        <p:txBody>
          <a:bodyPr vert="horz" wrap="square" lIns="0" tIns="95250" rIns="0" bIns="0" rtlCol="0">
            <a:spAutoFit/>
          </a:bodyPr>
          <a:lstStyle/>
          <a:p>
            <a:pPr marL="207010">
              <a:lnSpc>
                <a:spcPct val="100000"/>
              </a:lnSpc>
              <a:spcBef>
                <a:spcPts val="750"/>
              </a:spcBef>
            </a:pPr>
            <a:r>
              <a:rPr sz="1200" spc="-25" dirty="0">
                <a:solidFill>
                  <a:srgbClr val="004685"/>
                </a:solidFill>
                <a:latin typeface="Gill Sans MT"/>
                <a:cs typeface="Gill Sans MT"/>
              </a:rPr>
              <a:t>201</a:t>
            </a:r>
            <a:endParaRPr sz="1200">
              <a:latin typeface="Gill Sans MT"/>
              <a:cs typeface="Gill Sans MT"/>
            </a:endParaRPr>
          </a:p>
        </p:txBody>
      </p:sp>
      <p:sp>
        <p:nvSpPr>
          <p:cNvPr id="30" name="object 32">
            <a:extLst>
              <a:ext uri="{FF2B5EF4-FFF2-40B4-BE49-F238E27FC236}">
                <a16:creationId xmlns:a16="http://schemas.microsoft.com/office/drawing/2014/main" id="{35D1312B-A1E1-0148-5D01-C51A0D3B32B4}"/>
              </a:ext>
            </a:extLst>
          </p:cNvPr>
          <p:cNvSpPr txBox="1"/>
          <p:nvPr/>
        </p:nvSpPr>
        <p:spPr>
          <a:xfrm>
            <a:off x="423446" y="5185409"/>
            <a:ext cx="685800" cy="190565"/>
          </a:xfrm>
          <a:prstGeom prst="rect">
            <a:avLst/>
          </a:prstGeom>
        </p:spPr>
        <p:txBody>
          <a:bodyPr vert="horz" wrap="square" lIns="0" tIns="0" rIns="0" bIns="0" rtlCol="0">
            <a:spAutoFit/>
          </a:bodyPr>
          <a:lstStyle/>
          <a:p>
            <a:pPr marL="36195">
              <a:lnSpc>
                <a:spcPts val="1565"/>
              </a:lnSpc>
            </a:pPr>
            <a:r>
              <a:rPr sz="1200" spc="-25" dirty="0">
                <a:solidFill>
                  <a:srgbClr val="004685"/>
                </a:solidFill>
                <a:latin typeface="Gill Sans MT"/>
                <a:cs typeface="Gill Sans MT"/>
              </a:rPr>
              <a:t>120</a:t>
            </a:r>
            <a:endParaRPr sz="1200">
              <a:latin typeface="Gill Sans MT"/>
              <a:cs typeface="Gill Sans MT"/>
            </a:endParaRPr>
          </a:p>
        </p:txBody>
      </p:sp>
      <p:sp>
        <p:nvSpPr>
          <p:cNvPr id="31" name="object 33">
            <a:extLst>
              <a:ext uri="{FF2B5EF4-FFF2-40B4-BE49-F238E27FC236}">
                <a16:creationId xmlns:a16="http://schemas.microsoft.com/office/drawing/2014/main" id="{82ABBFAA-0722-EB72-B77F-3FF1739DE7CD}"/>
              </a:ext>
            </a:extLst>
          </p:cNvPr>
          <p:cNvSpPr txBox="1"/>
          <p:nvPr/>
        </p:nvSpPr>
        <p:spPr>
          <a:xfrm>
            <a:off x="1852164" y="5111897"/>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4685"/>
                </a:solidFill>
                <a:latin typeface="Gill Sans MT"/>
                <a:cs typeface="Gill Sans MT"/>
              </a:rPr>
              <a:t>129</a:t>
            </a:r>
            <a:endParaRPr sz="1200">
              <a:latin typeface="Gill Sans MT"/>
              <a:cs typeface="Gill Sans MT"/>
            </a:endParaRPr>
          </a:p>
        </p:txBody>
      </p:sp>
      <p:sp>
        <p:nvSpPr>
          <p:cNvPr id="32" name="object 34">
            <a:extLst>
              <a:ext uri="{FF2B5EF4-FFF2-40B4-BE49-F238E27FC236}">
                <a16:creationId xmlns:a16="http://schemas.microsoft.com/office/drawing/2014/main" id="{DA2F9614-9772-B612-10D6-BF8306990560}"/>
              </a:ext>
            </a:extLst>
          </p:cNvPr>
          <p:cNvSpPr txBox="1"/>
          <p:nvPr/>
        </p:nvSpPr>
        <p:spPr>
          <a:xfrm>
            <a:off x="2890802" y="5039867"/>
            <a:ext cx="685800" cy="213520"/>
          </a:xfrm>
          <a:prstGeom prst="rect">
            <a:avLst/>
          </a:prstGeom>
        </p:spPr>
        <p:txBody>
          <a:bodyPr vert="horz" wrap="square" lIns="0" tIns="28575" rIns="0" bIns="0" rtlCol="0">
            <a:spAutoFit/>
          </a:bodyPr>
          <a:lstStyle/>
          <a:p>
            <a:pPr marL="207010">
              <a:lnSpc>
                <a:spcPct val="100000"/>
              </a:lnSpc>
              <a:spcBef>
                <a:spcPts val="225"/>
              </a:spcBef>
            </a:pPr>
            <a:r>
              <a:rPr sz="1200" spc="-25" dirty="0">
                <a:solidFill>
                  <a:srgbClr val="004685"/>
                </a:solidFill>
                <a:latin typeface="Gill Sans MT"/>
                <a:cs typeface="Gill Sans MT"/>
              </a:rPr>
              <a:t>139</a:t>
            </a:r>
            <a:endParaRPr sz="1200">
              <a:latin typeface="Gill Sans MT"/>
              <a:cs typeface="Gill Sans MT"/>
            </a:endParaRPr>
          </a:p>
        </p:txBody>
      </p:sp>
      <p:sp>
        <p:nvSpPr>
          <p:cNvPr id="33" name="object 35">
            <a:extLst>
              <a:ext uri="{FF2B5EF4-FFF2-40B4-BE49-F238E27FC236}">
                <a16:creationId xmlns:a16="http://schemas.microsoft.com/office/drawing/2014/main" id="{ABE1B298-0290-C5CB-6B32-592366B2D562}"/>
              </a:ext>
            </a:extLst>
          </p:cNvPr>
          <p:cNvSpPr txBox="1"/>
          <p:nvPr/>
        </p:nvSpPr>
        <p:spPr>
          <a:xfrm>
            <a:off x="5358158" y="4347972"/>
            <a:ext cx="684530" cy="287899"/>
          </a:xfrm>
          <a:prstGeom prst="rect">
            <a:avLst/>
          </a:prstGeom>
          <a:solidFill>
            <a:schemeClr val="accent5">
              <a:lumMod val="40000"/>
              <a:lumOff val="60000"/>
            </a:schemeClr>
          </a:solidFill>
        </p:spPr>
        <p:txBody>
          <a:bodyPr vert="horz" wrap="square" lIns="0" tIns="102235" rIns="0" bIns="0" rtlCol="0">
            <a:spAutoFit/>
          </a:bodyPr>
          <a:lstStyle/>
          <a:p>
            <a:pPr marL="207010">
              <a:lnSpc>
                <a:spcPct val="100000"/>
              </a:lnSpc>
              <a:spcBef>
                <a:spcPts val="805"/>
              </a:spcBef>
            </a:pPr>
            <a:r>
              <a:rPr sz="1200" spc="-25" dirty="0">
                <a:latin typeface="Gill Sans MT"/>
                <a:cs typeface="Gill Sans MT"/>
              </a:rPr>
              <a:t>207</a:t>
            </a:r>
            <a:endParaRPr sz="1200">
              <a:latin typeface="Gill Sans MT"/>
              <a:cs typeface="Gill Sans MT"/>
            </a:endParaRPr>
          </a:p>
        </p:txBody>
      </p:sp>
      <p:sp>
        <p:nvSpPr>
          <p:cNvPr id="34" name="object 36">
            <a:extLst>
              <a:ext uri="{FF2B5EF4-FFF2-40B4-BE49-F238E27FC236}">
                <a16:creationId xmlns:a16="http://schemas.microsoft.com/office/drawing/2014/main" id="{49E74851-101D-34EC-86FA-E91F31CCB1C6}"/>
              </a:ext>
            </a:extLst>
          </p:cNvPr>
          <p:cNvSpPr txBox="1"/>
          <p:nvPr/>
        </p:nvSpPr>
        <p:spPr>
          <a:xfrm>
            <a:off x="423446" y="4841747"/>
            <a:ext cx="685800" cy="228909"/>
          </a:xfrm>
          <a:prstGeom prst="rect">
            <a:avLst/>
          </a:prstGeom>
          <a:solidFill>
            <a:schemeClr val="accent6">
              <a:lumMod val="60000"/>
              <a:lumOff val="40000"/>
            </a:schemeClr>
          </a:solidFill>
        </p:spPr>
        <p:txBody>
          <a:bodyPr vert="horz" wrap="square" lIns="0" tIns="43815" rIns="0" bIns="0" rtlCol="0">
            <a:spAutoFit/>
          </a:bodyPr>
          <a:lstStyle/>
          <a:p>
            <a:pPr marL="207645">
              <a:lnSpc>
                <a:spcPct val="100000"/>
              </a:lnSpc>
              <a:spcBef>
                <a:spcPts val="345"/>
              </a:spcBef>
            </a:pPr>
            <a:r>
              <a:rPr sz="1200" spc="-25" dirty="0">
                <a:latin typeface="Gill Sans MT"/>
                <a:cs typeface="Gill Sans MT"/>
              </a:rPr>
              <a:t>152</a:t>
            </a:r>
            <a:endParaRPr sz="1200" dirty="0">
              <a:latin typeface="Gill Sans MT"/>
              <a:cs typeface="Gill Sans MT"/>
            </a:endParaRPr>
          </a:p>
        </p:txBody>
      </p:sp>
      <p:sp>
        <p:nvSpPr>
          <p:cNvPr id="35" name="object 37">
            <a:extLst>
              <a:ext uri="{FF2B5EF4-FFF2-40B4-BE49-F238E27FC236}">
                <a16:creationId xmlns:a16="http://schemas.microsoft.com/office/drawing/2014/main" id="{82BCD8E4-7E71-C06D-AEB0-B3E3CFF40DCD}"/>
              </a:ext>
            </a:extLst>
          </p:cNvPr>
          <p:cNvSpPr txBox="1"/>
          <p:nvPr/>
        </p:nvSpPr>
        <p:spPr>
          <a:xfrm>
            <a:off x="1656361" y="4710684"/>
            <a:ext cx="685800" cy="264175"/>
          </a:xfrm>
          <a:prstGeom prst="rect">
            <a:avLst/>
          </a:prstGeom>
          <a:solidFill>
            <a:schemeClr val="accent6">
              <a:lumMod val="60000"/>
              <a:lumOff val="40000"/>
            </a:schemeClr>
          </a:solidFill>
        </p:spPr>
        <p:txBody>
          <a:bodyPr vert="horz" wrap="square" lIns="0" tIns="78740" rIns="0" bIns="0" rtlCol="0">
            <a:spAutoFit/>
          </a:bodyPr>
          <a:lstStyle/>
          <a:p>
            <a:pPr marL="208279">
              <a:lnSpc>
                <a:spcPct val="100000"/>
              </a:lnSpc>
              <a:spcBef>
                <a:spcPts val="620"/>
              </a:spcBef>
            </a:pPr>
            <a:r>
              <a:rPr sz="1200" spc="-25" dirty="0">
                <a:latin typeface="Gill Sans MT"/>
                <a:cs typeface="Gill Sans MT"/>
              </a:rPr>
              <a:t>187</a:t>
            </a:r>
            <a:endParaRPr sz="1200">
              <a:latin typeface="Gill Sans MT"/>
              <a:cs typeface="Gill Sans MT"/>
            </a:endParaRPr>
          </a:p>
        </p:txBody>
      </p:sp>
      <p:sp>
        <p:nvSpPr>
          <p:cNvPr id="36" name="object 38">
            <a:extLst>
              <a:ext uri="{FF2B5EF4-FFF2-40B4-BE49-F238E27FC236}">
                <a16:creationId xmlns:a16="http://schemas.microsoft.com/office/drawing/2014/main" id="{D7990562-24CE-5468-ABDD-586281EFEE9A}"/>
              </a:ext>
            </a:extLst>
          </p:cNvPr>
          <p:cNvSpPr txBox="1"/>
          <p:nvPr/>
        </p:nvSpPr>
        <p:spPr>
          <a:xfrm>
            <a:off x="2890802" y="4588002"/>
            <a:ext cx="685800" cy="286617"/>
          </a:xfrm>
          <a:prstGeom prst="rect">
            <a:avLst/>
          </a:prstGeom>
          <a:solidFill>
            <a:schemeClr val="accent6">
              <a:lumMod val="60000"/>
              <a:lumOff val="40000"/>
            </a:schemeClr>
          </a:solidFill>
        </p:spPr>
        <p:txBody>
          <a:bodyPr vert="horz" wrap="square" lIns="0" tIns="100965" rIns="0" bIns="0" rtlCol="0">
            <a:spAutoFit/>
          </a:bodyPr>
          <a:lstStyle/>
          <a:p>
            <a:pPr marL="207010">
              <a:lnSpc>
                <a:spcPct val="100000"/>
              </a:lnSpc>
              <a:spcBef>
                <a:spcPts val="795"/>
              </a:spcBef>
            </a:pPr>
            <a:r>
              <a:rPr sz="1200" spc="-25" dirty="0">
                <a:latin typeface="Gill Sans MT"/>
                <a:cs typeface="Gill Sans MT"/>
              </a:rPr>
              <a:t>221</a:t>
            </a:r>
            <a:endParaRPr sz="1200">
              <a:latin typeface="Gill Sans MT"/>
              <a:cs typeface="Gill Sans MT"/>
            </a:endParaRPr>
          </a:p>
        </p:txBody>
      </p:sp>
      <p:sp>
        <p:nvSpPr>
          <p:cNvPr id="37" name="object 39">
            <a:extLst>
              <a:ext uri="{FF2B5EF4-FFF2-40B4-BE49-F238E27FC236}">
                <a16:creationId xmlns:a16="http://schemas.microsoft.com/office/drawing/2014/main" id="{3F271ED5-7ABA-49E9-AAA8-8277472EA2A6}"/>
              </a:ext>
            </a:extLst>
          </p:cNvPr>
          <p:cNvSpPr txBox="1"/>
          <p:nvPr/>
        </p:nvSpPr>
        <p:spPr>
          <a:xfrm>
            <a:off x="5358158" y="3051047"/>
            <a:ext cx="684530" cy="677108"/>
          </a:xfrm>
          <a:prstGeom prst="rect">
            <a:avLst/>
          </a:prstGeom>
        </p:spPr>
        <p:txBody>
          <a:bodyPr vert="horz" wrap="square" lIns="0" tIns="0" rIns="0" bIns="0" rtlCol="0">
            <a:spAutoFit/>
          </a:bodyPr>
          <a:lstStyle/>
          <a:p>
            <a:pPr>
              <a:lnSpc>
                <a:spcPct val="100000"/>
              </a:lnSpc>
            </a:pPr>
            <a:endParaRPr sz="1400" dirty="0">
              <a:latin typeface="Times New Roman"/>
              <a:cs typeface="Times New Roman"/>
            </a:endParaRPr>
          </a:p>
          <a:p>
            <a:pPr>
              <a:lnSpc>
                <a:spcPct val="100000"/>
              </a:lnSpc>
              <a:spcBef>
                <a:spcPts val="35"/>
              </a:spcBef>
            </a:pPr>
            <a:endParaRPr dirty="0">
              <a:latin typeface="Times New Roman"/>
              <a:cs typeface="Times New Roman"/>
            </a:endParaRPr>
          </a:p>
          <a:p>
            <a:pPr marL="207010">
              <a:lnSpc>
                <a:spcPct val="100000"/>
              </a:lnSpc>
            </a:pPr>
            <a:r>
              <a:rPr sz="1200" spc="-25" dirty="0">
                <a:latin typeface="Gill Sans MT"/>
                <a:cs typeface="Gill Sans MT"/>
              </a:rPr>
              <a:t>614</a:t>
            </a:r>
            <a:endParaRPr sz="1200" dirty="0">
              <a:latin typeface="Gill Sans MT"/>
              <a:cs typeface="Gill Sans MT"/>
            </a:endParaRPr>
          </a:p>
        </p:txBody>
      </p:sp>
      <p:sp>
        <p:nvSpPr>
          <p:cNvPr id="38" name="object 40">
            <a:extLst>
              <a:ext uri="{FF2B5EF4-FFF2-40B4-BE49-F238E27FC236}">
                <a16:creationId xmlns:a16="http://schemas.microsoft.com/office/drawing/2014/main" id="{42CA3E5E-8A0C-6F98-9FEC-B10F947209BD}"/>
              </a:ext>
            </a:extLst>
          </p:cNvPr>
          <p:cNvSpPr txBox="1"/>
          <p:nvPr/>
        </p:nvSpPr>
        <p:spPr>
          <a:xfrm>
            <a:off x="423446" y="4588002"/>
            <a:ext cx="685800" cy="202620"/>
          </a:xfrm>
          <a:prstGeom prst="rect">
            <a:avLst/>
          </a:prstGeom>
          <a:solidFill>
            <a:schemeClr val="accent3">
              <a:lumMod val="50000"/>
            </a:schemeClr>
          </a:solidFill>
        </p:spPr>
        <p:txBody>
          <a:bodyPr vert="horz" wrap="square" lIns="0" tIns="17780" rIns="0" bIns="0" rtlCol="0">
            <a:spAutoFit/>
          </a:bodyPr>
          <a:lstStyle/>
          <a:p>
            <a:pPr marL="207645">
              <a:lnSpc>
                <a:spcPct val="100000"/>
              </a:lnSpc>
              <a:spcBef>
                <a:spcPts val="140"/>
              </a:spcBef>
            </a:pPr>
            <a:r>
              <a:rPr sz="1200" spc="-25" dirty="0">
                <a:solidFill>
                  <a:srgbClr val="FFFFFF"/>
                </a:solidFill>
                <a:latin typeface="Gill Sans MT"/>
                <a:cs typeface="Gill Sans MT"/>
              </a:rPr>
              <a:t>113</a:t>
            </a:r>
            <a:endParaRPr sz="1200">
              <a:latin typeface="Gill Sans MT"/>
              <a:cs typeface="Gill Sans MT"/>
            </a:endParaRPr>
          </a:p>
        </p:txBody>
      </p:sp>
      <p:sp>
        <p:nvSpPr>
          <p:cNvPr id="39" name="object 41">
            <a:extLst>
              <a:ext uri="{FF2B5EF4-FFF2-40B4-BE49-F238E27FC236}">
                <a16:creationId xmlns:a16="http://schemas.microsoft.com/office/drawing/2014/main" id="{279B4DAD-0FF9-29B5-9391-262CD41F55E6}"/>
              </a:ext>
            </a:extLst>
          </p:cNvPr>
          <p:cNvSpPr txBox="1"/>
          <p:nvPr/>
        </p:nvSpPr>
        <p:spPr>
          <a:xfrm>
            <a:off x="1656361" y="4442472"/>
            <a:ext cx="685800" cy="200055"/>
          </a:xfrm>
          <a:prstGeom prst="rect">
            <a:avLst/>
          </a:prstGeom>
          <a:solidFill>
            <a:schemeClr val="accent3">
              <a:lumMod val="50000"/>
            </a:schemeClr>
          </a:solidFill>
        </p:spPr>
        <p:txBody>
          <a:bodyPr vert="horz" wrap="square" lIns="0" tIns="15240" rIns="0" bIns="0" rtlCol="0">
            <a:spAutoFit/>
          </a:bodyPr>
          <a:lstStyle/>
          <a:p>
            <a:pPr marL="208279">
              <a:lnSpc>
                <a:spcPct val="100000"/>
              </a:lnSpc>
              <a:spcBef>
                <a:spcPts val="120"/>
              </a:spcBef>
            </a:pPr>
            <a:r>
              <a:rPr sz="1200" spc="-25" dirty="0">
                <a:solidFill>
                  <a:srgbClr val="FFFFFF"/>
                </a:solidFill>
                <a:latin typeface="Gill Sans MT"/>
                <a:cs typeface="Gill Sans MT"/>
              </a:rPr>
              <a:t>127</a:t>
            </a:r>
            <a:endParaRPr sz="1200">
              <a:latin typeface="Gill Sans MT"/>
              <a:cs typeface="Gill Sans MT"/>
            </a:endParaRPr>
          </a:p>
        </p:txBody>
      </p:sp>
      <p:sp>
        <p:nvSpPr>
          <p:cNvPr id="40" name="object 42">
            <a:extLst>
              <a:ext uri="{FF2B5EF4-FFF2-40B4-BE49-F238E27FC236}">
                <a16:creationId xmlns:a16="http://schemas.microsoft.com/office/drawing/2014/main" id="{95CDC53D-8C06-6127-95E8-EFD06A56E49C}"/>
              </a:ext>
            </a:extLst>
          </p:cNvPr>
          <p:cNvSpPr txBox="1"/>
          <p:nvPr/>
        </p:nvSpPr>
        <p:spPr>
          <a:xfrm>
            <a:off x="2890802" y="4264164"/>
            <a:ext cx="685800" cy="223138"/>
          </a:xfrm>
          <a:prstGeom prst="rect">
            <a:avLst/>
          </a:prstGeom>
          <a:solidFill>
            <a:schemeClr val="accent3">
              <a:lumMod val="50000"/>
            </a:schemeClr>
          </a:solidFill>
        </p:spPr>
        <p:txBody>
          <a:bodyPr vert="horz" wrap="square" lIns="0" tIns="38100" rIns="0" bIns="0" rtlCol="0">
            <a:spAutoFit/>
          </a:bodyPr>
          <a:lstStyle/>
          <a:p>
            <a:pPr marL="207010">
              <a:lnSpc>
                <a:spcPct val="100000"/>
              </a:lnSpc>
              <a:spcBef>
                <a:spcPts val="300"/>
              </a:spcBef>
            </a:pPr>
            <a:r>
              <a:rPr sz="1200" spc="-25" dirty="0">
                <a:solidFill>
                  <a:srgbClr val="FFFFFF"/>
                </a:solidFill>
                <a:latin typeface="Gill Sans MT"/>
                <a:cs typeface="Gill Sans MT"/>
              </a:rPr>
              <a:t>147</a:t>
            </a:r>
            <a:endParaRPr sz="1200">
              <a:latin typeface="Gill Sans MT"/>
              <a:cs typeface="Gill Sans MT"/>
            </a:endParaRPr>
          </a:p>
        </p:txBody>
      </p:sp>
      <p:sp>
        <p:nvSpPr>
          <p:cNvPr id="41" name="object 43">
            <a:extLst>
              <a:ext uri="{FF2B5EF4-FFF2-40B4-BE49-F238E27FC236}">
                <a16:creationId xmlns:a16="http://schemas.microsoft.com/office/drawing/2014/main" id="{422E82AC-D261-CE8C-9436-D5DC3CE51D29}"/>
              </a:ext>
            </a:extLst>
          </p:cNvPr>
          <p:cNvSpPr txBox="1"/>
          <p:nvPr/>
        </p:nvSpPr>
        <p:spPr>
          <a:xfrm>
            <a:off x="5358158" y="2395727"/>
            <a:ext cx="684530" cy="376385"/>
          </a:xfrm>
          <a:prstGeom prst="rect">
            <a:avLst/>
          </a:prstGeom>
        </p:spPr>
        <p:txBody>
          <a:bodyPr vert="horz" wrap="square" lIns="0" tIns="6985" rIns="0" bIns="0" rtlCol="0">
            <a:spAutoFit/>
          </a:bodyPr>
          <a:lstStyle/>
          <a:p>
            <a:pPr>
              <a:lnSpc>
                <a:spcPct val="100000"/>
              </a:lnSpc>
              <a:spcBef>
                <a:spcPts val="55"/>
              </a:spcBef>
            </a:pPr>
            <a:endParaRPr sz="1200">
              <a:latin typeface="Times New Roman"/>
              <a:cs typeface="Times New Roman"/>
            </a:endParaRPr>
          </a:p>
          <a:p>
            <a:pPr marL="207010">
              <a:lnSpc>
                <a:spcPct val="100000"/>
              </a:lnSpc>
            </a:pPr>
            <a:r>
              <a:rPr sz="1200" spc="-25" dirty="0">
                <a:solidFill>
                  <a:srgbClr val="FFFFFF"/>
                </a:solidFill>
                <a:latin typeface="Gill Sans MT"/>
                <a:cs typeface="Gill Sans MT"/>
              </a:rPr>
              <a:t>310</a:t>
            </a:r>
            <a:endParaRPr sz="1200">
              <a:latin typeface="Gill Sans MT"/>
              <a:cs typeface="Gill Sans MT"/>
            </a:endParaRPr>
          </a:p>
        </p:txBody>
      </p:sp>
      <p:grpSp>
        <p:nvGrpSpPr>
          <p:cNvPr id="42" name="object 44">
            <a:extLst>
              <a:ext uri="{FF2B5EF4-FFF2-40B4-BE49-F238E27FC236}">
                <a16:creationId xmlns:a16="http://schemas.microsoft.com/office/drawing/2014/main" id="{6BB0AEE0-4B9E-6840-EE36-28E4E54591D5}"/>
              </a:ext>
            </a:extLst>
          </p:cNvPr>
          <p:cNvGrpSpPr/>
          <p:nvPr/>
        </p:nvGrpSpPr>
        <p:grpSpPr>
          <a:xfrm>
            <a:off x="751296" y="1826510"/>
            <a:ext cx="4949190" cy="3841750"/>
            <a:chOff x="2630614" y="2036822"/>
            <a:chExt cx="4949190" cy="3841750"/>
          </a:xfrm>
        </p:grpSpPr>
        <p:pic>
          <p:nvPicPr>
            <p:cNvPr id="43" name="object 45">
              <a:extLst>
                <a:ext uri="{FF2B5EF4-FFF2-40B4-BE49-F238E27FC236}">
                  <a16:creationId xmlns:a16="http://schemas.microsoft.com/office/drawing/2014/main" id="{EF6DB08A-D6E8-D90A-485B-F5E959F5C71E}"/>
                </a:ext>
              </a:extLst>
            </p:cNvPr>
            <p:cNvPicPr/>
            <p:nvPr/>
          </p:nvPicPr>
          <p:blipFill>
            <a:blip r:embed="rId2" cstate="print"/>
            <a:stretch>
              <a:fillRect/>
            </a:stretch>
          </p:blipFill>
          <p:spPr>
            <a:xfrm>
              <a:off x="6292404" y="5722429"/>
              <a:ext cx="107061" cy="155828"/>
            </a:xfrm>
            <a:prstGeom prst="rect">
              <a:avLst/>
            </a:prstGeom>
          </p:spPr>
        </p:pic>
        <p:sp>
          <p:nvSpPr>
            <p:cNvPr id="44" name="object 46">
              <a:extLst>
                <a:ext uri="{FF2B5EF4-FFF2-40B4-BE49-F238E27FC236}">
                  <a16:creationId xmlns:a16="http://schemas.microsoft.com/office/drawing/2014/main" id="{0CC51BED-3E29-B8B7-1158-5761000FFC0B}"/>
                </a:ext>
              </a:extLst>
            </p:cNvPr>
            <p:cNvSpPr/>
            <p:nvPr/>
          </p:nvSpPr>
          <p:spPr>
            <a:xfrm>
              <a:off x="2644901" y="3913466"/>
              <a:ext cx="2396490" cy="330200"/>
            </a:xfrm>
            <a:custGeom>
              <a:avLst/>
              <a:gdLst/>
              <a:ahLst/>
              <a:cxnLst/>
              <a:rect l="l" t="t" r="r" b="b"/>
              <a:pathLst>
                <a:path w="2396490" h="330200">
                  <a:moveTo>
                    <a:pt x="0" y="329984"/>
                  </a:moveTo>
                  <a:lnTo>
                    <a:pt x="2396210" y="0"/>
                  </a:lnTo>
                </a:path>
              </a:pathLst>
            </a:custGeom>
            <a:ln w="28575">
              <a:solidFill>
                <a:srgbClr val="004685"/>
              </a:solidFill>
            </a:ln>
          </p:spPr>
          <p:txBody>
            <a:bodyPr wrap="square" lIns="0" tIns="0" rIns="0" bIns="0" rtlCol="0"/>
            <a:lstStyle/>
            <a:p>
              <a:endParaRPr/>
            </a:p>
          </p:txBody>
        </p:sp>
        <p:sp>
          <p:nvSpPr>
            <p:cNvPr id="45" name="object 47">
              <a:extLst>
                <a:ext uri="{FF2B5EF4-FFF2-40B4-BE49-F238E27FC236}">
                  <a16:creationId xmlns:a16="http://schemas.microsoft.com/office/drawing/2014/main" id="{58B1209E-AEC2-5B86-B329-12735FAEC36D}"/>
                </a:ext>
              </a:extLst>
            </p:cNvPr>
            <p:cNvSpPr/>
            <p:nvPr/>
          </p:nvSpPr>
          <p:spPr>
            <a:xfrm>
              <a:off x="5021106" y="3872961"/>
              <a:ext cx="90805" cy="85090"/>
            </a:xfrm>
            <a:custGeom>
              <a:avLst/>
              <a:gdLst/>
              <a:ahLst/>
              <a:cxnLst/>
              <a:rect l="l" t="t" r="r" b="b"/>
              <a:pathLst>
                <a:path w="90804" h="85089">
                  <a:moveTo>
                    <a:pt x="0" y="0"/>
                  </a:moveTo>
                  <a:lnTo>
                    <a:pt x="11696" y="84924"/>
                  </a:lnTo>
                  <a:lnTo>
                    <a:pt x="90766" y="30759"/>
                  </a:lnTo>
                  <a:lnTo>
                    <a:pt x="0" y="0"/>
                  </a:lnTo>
                  <a:close/>
                </a:path>
              </a:pathLst>
            </a:custGeom>
            <a:solidFill>
              <a:srgbClr val="004685"/>
            </a:solidFill>
          </p:spPr>
          <p:txBody>
            <a:bodyPr wrap="square" lIns="0" tIns="0" rIns="0" bIns="0" rtlCol="0"/>
            <a:lstStyle/>
            <a:p>
              <a:endParaRPr/>
            </a:p>
          </p:txBody>
        </p:sp>
        <p:sp>
          <p:nvSpPr>
            <p:cNvPr id="46" name="object 48">
              <a:extLst>
                <a:ext uri="{FF2B5EF4-FFF2-40B4-BE49-F238E27FC236}">
                  <a16:creationId xmlns:a16="http://schemas.microsoft.com/office/drawing/2014/main" id="{89CDEC33-CC6E-1AA0-0133-AB4973D2D742}"/>
                </a:ext>
              </a:extLst>
            </p:cNvPr>
            <p:cNvSpPr/>
            <p:nvPr/>
          </p:nvSpPr>
          <p:spPr>
            <a:xfrm>
              <a:off x="5112257" y="2079929"/>
              <a:ext cx="2410460" cy="1824355"/>
            </a:xfrm>
            <a:custGeom>
              <a:avLst/>
              <a:gdLst/>
              <a:ahLst/>
              <a:cxnLst/>
              <a:rect l="l" t="t" r="r" b="b"/>
              <a:pathLst>
                <a:path w="2410459" h="1824354">
                  <a:moveTo>
                    <a:pt x="0" y="1823796"/>
                  </a:moveTo>
                  <a:lnTo>
                    <a:pt x="2410015" y="0"/>
                  </a:lnTo>
                </a:path>
              </a:pathLst>
            </a:custGeom>
            <a:ln w="28575">
              <a:solidFill>
                <a:srgbClr val="004685"/>
              </a:solidFill>
            </a:ln>
          </p:spPr>
          <p:txBody>
            <a:bodyPr wrap="square" lIns="0" tIns="0" rIns="0" bIns="0" rtlCol="0"/>
            <a:lstStyle/>
            <a:p>
              <a:endParaRPr dirty="0"/>
            </a:p>
          </p:txBody>
        </p:sp>
        <p:sp>
          <p:nvSpPr>
            <p:cNvPr id="47" name="object 49">
              <a:extLst>
                <a:ext uri="{FF2B5EF4-FFF2-40B4-BE49-F238E27FC236}">
                  <a16:creationId xmlns:a16="http://schemas.microsoft.com/office/drawing/2014/main" id="{AA65A2E8-5744-BD89-946E-F83F01A53DFC}"/>
                </a:ext>
              </a:extLst>
            </p:cNvPr>
            <p:cNvSpPr/>
            <p:nvPr/>
          </p:nvSpPr>
          <p:spPr>
            <a:xfrm>
              <a:off x="7485016" y="2036822"/>
              <a:ext cx="94615" cy="86360"/>
            </a:xfrm>
            <a:custGeom>
              <a:avLst/>
              <a:gdLst/>
              <a:ahLst/>
              <a:cxnLst/>
              <a:rect l="l" t="t" r="r" b="b"/>
              <a:pathLst>
                <a:path w="94615" h="86360">
                  <a:moveTo>
                    <a:pt x="94221" y="0"/>
                  </a:moveTo>
                  <a:lnTo>
                    <a:pt x="0" y="17564"/>
                  </a:lnTo>
                  <a:lnTo>
                    <a:pt x="51727" y="85915"/>
                  </a:lnTo>
                  <a:lnTo>
                    <a:pt x="94221" y="0"/>
                  </a:lnTo>
                  <a:close/>
                </a:path>
              </a:pathLst>
            </a:custGeom>
            <a:solidFill>
              <a:srgbClr val="004685"/>
            </a:solidFill>
          </p:spPr>
          <p:txBody>
            <a:bodyPr wrap="square" lIns="0" tIns="0" rIns="0" bIns="0" rtlCol="0"/>
            <a:lstStyle/>
            <a:p>
              <a:endParaRPr/>
            </a:p>
          </p:txBody>
        </p:sp>
        <p:sp>
          <p:nvSpPr>
            <p:cNvPr id="48" name="object 50">
              <a:extLst>
                <a:ext uri="{FF2B5EF4-FFF2-40B4-BE49-F238E27FC236}">
                  <a16:creationId xmlns:a16="http://schemas.microsoft.com/office/drawing/2014/main" id="{87B0A683-CB80-B4A7-9A2F-284A55743092}"/>
                </a:ext>
              </a:extLst>
            </p:cNvPr>
            <p:cNvSpPr/>
            <p:nvPr/>
          </p:nvSpPr>
          <p:spPr>
            <a:xfrm>
              <a:off x="3934967" y="5538215"/>
              <a:ext cx="228600" cy="213360"/>
            </a:xfrm>
            <a:custGeom>
              <a:avLst/>
              <a:gdLst/>
              <a:ahLst/>
              <a:cxnLst/>
              <a:rect l="l" t="t" r="r" b="b"/>
              <a:pathLst>
                <a:path w="228600" h="213360">
                  <a:moveTo>
                    <a:pt x="228600" y="0"/>
                  </a:moveTo>
                  <a:lnTo>
                    <a:pt x="0" y="0"/>
                  </a:lnTo>
                  <a:lnTo>
                    <a:pt x="0" y="213360"/>
                  </a:lnTo>
                  <a:lnTo>
                    <a:pt x="228600" y="213360"/>
                  </a:lnTo>
                  <a:lnTo>
                    <a:pt x="228600" y="0"/>
                  </a:lnTo>
                  <a:close/>
                </a:path>
              </a:pathLst>
            </a:custGeom>
            <a:solidFill>
              <a:srgbClr val="E3E1E1"/>
            </a:solidFill>
          </p:spPr>
          <p:txBody>
            <a:bodyPr wrap="square" lIns="0" tIns="0" rIns="0" bIns="0" rtlCol="0"/>
            <a:lstStyle/>
            <a:p>
              <a:endParaRPr/>
            </a:p>
          </p:txBody>
        </p:sp>
      </p:grpSp>
      <p:sp>
        <p:nvSpPr>
          <p:cNvPr id="49" name="object 51">
            <a:extLst>
              <a:ext uri="{FF2B5EF4-FFF2-40B4-BE49-F238E27FC236}">
                <a16:creationId xmlns:a16="http://schemas.microsoft.com/office/drawing/2014/main" id="{03D215E1-AAE8-C785-D403-776896A8520A}"/>
              </a:ext>
            </a:extLst>
          </p:cNvPr>
          <p:cNvSpPr txBox="1"/>
          <p:nvPr/>
        </p:nvSpPr>
        <p:spPr>
          <a:xfrm>
            <a:off x="2068794" y="5307838"/>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4685"/>
                </a:solidFill>
                <a:latin typeface="Gill Sans MT"/>
                <a:cs typeface="Gill Sans MT"/>
              </a:rPr>
              <a:t>54</a:t>
            </a:r>
            <a:endParaRPr sz="1200">
              <a:latin typeface="Gill Sans MT"/>
              <a:cs typeface="Gill Sans MT"/>
            </a:endParaRPr>
          </a:p>
        </p:txBody>
      </p:sp>
      <p:sp>
        <p:nvSpPr>
          <p:cNvPr id="50" name="object 52">
            <a:extLst>
              <a:ext uri="{FF2B5EF4-FFF2-40B4-BE49-F238E27FC236}">
                <a16:creationId xmlns:a16="http://schemas.microsoft.com/office/drawing/2014/main" id="{3B3F0ECE-4A80-5C88-8D96-03A456606F6F}"/>
              </a:ext>
            </a:extLst>
          </p:cNvPr>
          <p:cNvSpPr txBox="1"/>
          <p:nvPr/>
        </p:nvSpPr>
        <p:spPr>
          <a:xfrm>
            <a:off x="3040216" y="5692269"/>
            <a:ext cx="2852420" cy="197490"/>
          </a:xfrm>
          <a:prstGeom prst="rect">
            <a:avLst/>
          </a:prstGeom>
        </p:spPr>
        <p:txBody>
          <a:bodyPr vert="horz" wrap="square" lIns="0" tIns="12700" rIns="0" bIns="0" rtlCol="0">
            <a:spAutoFit/>
          </a:bodyPr>
          <a:lstStyle/>
          <a:p>
            <a:pPr marL="12700">
              <a:lnSpc>
                <a:spcPct val="100000"/>
              </a:lnSpc>
              <a:spcBef>
                <a:spcPts val="100"/>
              </a:spcBef>
              <a:tabLst>
                <a:tab pos="2479040" algn="l"/>
              </a:tabLst>
            </a:pPr>
            <a:r>
              <a:rPr sz="1200" spc="-20" dirty="0">
                <a:latin typeface="Gill Sans MT"/>
                <a:cs typeface="Gill Sans MT"/>
              </a:rPr>
              <a:t>2019</a:t>
            </a:r>
            <a:r>
              <a:rPr sz="1200" dirty="0">
                <a:latin typeface="Gill Sans MT"/>
                <a:cs typeface="Gill Sans MT"/>
              </a:rPr>
              <a:t>	</a:t>
            </a:r>
            <a:r>
              <a:rPr sz="1200" spc="-20" dirty="0">
                <a:latin typeface="Gill Sans MT"/>
                <a:cs typeface="Gill Sans MT"/>
              </a:rPr>
              <a:t>2024</a:t>
            </a:r>
            <a:endParaRPr sz="1200">
              <a:latin typeface="Gill Sans MT"/>
              <a:cs typeface="Gill Sans MT"/>
            </a:endParaRPr>
          </a:p>
        </p:txBody>
      </p:sp>
      <p:sp>
        <p:nvSpPr>
          <p:cNvPr id="51" name="object 53">
            <a:extLst>
              <a:ext uri="{FF2B5EF4-FFF2-40B4-BE49-F238E27FC236}">
                <a16:creationId xmlns:a16="http://schemas.microsoft.com/office/drawing/2014/main" id="{F1FEC3A7-B6F5-DED2-6C1C-46ACFEE68B3A}"/>
              </a:ext>
            </a:extLst>
          </p:cNvPr>
          <p:cNvSpPr/>
          <p:nvPr/>
        </p:nvSpPr>
        <p:spPr>
          <a:xfrm>
            <a:off x="2947190" y="5426964"/>
            <a:ext cx="228600" cy="213360"/>
          </a:xfrm>
          <a:custGeom>
            <a:avLst/>
            <a:gdLst/>
            <a:ahLst/>
            <a:cxnLst/>
            <a:rect l="l" t="t" r="r" b="b"/>
            <a:pathLst>
              <a:path w="228600" h="213360">
                <a:moveTo>
                  <a:pt x="228600" y="0"/>
                </a:moveTo>
                <a:lnTo>
                  <a:pt x="0" y="0"/>
                </a:lnTo>
                <a:lnTo>
                  <a:pt x="0" y="213359"/>
                </a:lnTo>
                <a:lnTo>
                  <a:pt x="228600" y="213359"/>
                </a:lnTo>
                <a:lnTo>
                  <a:pt x="228600" y="0"/>
                </a:lnTo>
                <a:close/>
              </a:path>
            </a:pathLst>
          </a:custGeom>
          <a:solidFill>
            <a:srgbClr val="756F6F"/>
          </a:solidFill>
        </p:spPr>
        <p:txBody>
          <a:bodyPr wrap="square" lIns="0" tIns="0" rIns="0" bIns="0" rtlCol="0"/>
          <a:lstStyle/>
          <a:p>
            <a:endParaRPr sz="1600"/>
          </a:p>
        </p:txBody>
      </p:sp>
      <p:sp>
        <p:nvSpPr>
          <p:cNvPr id="52" name="object 54">
            <a:extLst>
              <a:ext uri="{FF2B5EF4-FFF2-40B4-BE49-F238E27FC236}">
                <a16:creationId xmlns:a16="http://schemas.microsoft.com/office/drawing/2014/main" id="{B2FF59FF-3AA4-92FC-5A33-095A015AF122}"/>
              </a:ext>
            </a:extLst>
          </p:cNvPr>
          <p:cNvSpPr txBox="1"/>
          <p:nvPr/>
        </p:nvSpPr>
        <p:spPr>
          <a:xfrm>
            <a:off x="2959382" y="5406263"/>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FFFFFF"/>
                </a:solidFill>
                <a:latin typeface="Gill Sans MT"/>
                <a:cs typeface="Gill Sans MT"/>
              </a:rPr>
              <a:t>54</a:t>
            </a:r>
            <a:endParaRPr sz="1200">
              <a:latin typeface="Gill Sans MT"/>
              <a:cs typeface="Gill Sans MT"/>
            </a:endParaRPr>
          </a:p>
        </p:txBody>
      </p:sp>
      <p:sp>
        <p:nvSpPr>
          <p:cNvPr id="53" name="object 55">
            <a:extLst>
              <a:ext uri="{FF2B5EF4-FFF2-40B4-BE49-F238E27FC236}">
                <a16:creationId xmlns:a16="http://schemas.microsoft.com/office/drawing/2014/main" id="{65BE6AB0-9140-0E74-FCE3-416B7B154DD1}"/>
              </a:ext>
            </a:extLst>
          </p:cNvPr>
          <p:cNvSpPr txBox="1"/>
          <p:nvPr/>
        </p:nvSpPr>
        <p:spPr>
          <a:xfrm>
            <a:off x="573264" y="5692269"/>
            <a:ext cx="1618615" cy="197490"/>
          </a:xfrm>
          <a:prstGeom prst="rect">
            <a:avLst/>
          </a:prstGeom>
        </p:spPr>
        <p:txBody>
          <a:bodyPr vert="horz" wrap="square" lIns="0" tIns="12700" rIns="0" bIns="0" rtlCol="0">
            <a:spAutoFit/>
          </a:bodyPr>
          <a:lstStyle/>
          <a:p>
            <a:pPr marL="12700">
              <a:lnSpc>
                <a:spcPct val="100000"/>
              </a:lnSpc>
              <a:spcBef>
                <a:spcPts val="100"/>
              </a:spcBef>
              <a:tabLst>
                <a:tab pos="1245870" algn="l"/>
              </a:tabLst>
            </a:pPr>
            <a:r>
              <a:rPr sz="1200" spc="-20" dirty="0">
                <a:latin typeface="Gill Sans MT"/>
                <a:cs typeface="Gill Sans MT"/>
              </a:rPr>
              <a:t>2017</a:t>
            </a:r>
            <a:r>
              <a:rPr sz="1200" dirty="0">
                <a:latin typeface="Gill Sans MT"/>
                <a:cs typeface="Gill Sans MT"/>
              </a:rPr>
              <a:t>	</a:t>
            </a:r>
            <a:r>
              <a:rPr sz="1200" spc="-20" dirty="0">
                <a:latin typeface="Gill Sans MT"/>
                <a:cs typeface="Gill Sans MT"/>
              </a:rPr>
              <a:t>2018</a:t>
            </a:r>
            <a:endParaRPr sz="1200">
              <a:latin typeface="Gill Sans MT"/>
              <a:cs typeface="Gill Sans MT"/>
            </a:endParaRPr>
          </a:p>
        </p:txBody>
      </p:sp>
      <p:sp>
        <p:nvSpPr>
          <p:cNvPr id="54" name="object 56">
            <a:extLst>
              <a:ext uri="{FF2B5EF4-FFF2-40B4-BE49-F238E27FC236}">
                <a16:creationId xmlns:a16="http://schemas.microsoft.com/office/drawing/2014/main" id="{6690A989-CF79-E565-0EE4-59ABE1CC2FF8}"/>
              </a:ext>
            </a:extLst>
          </p:cNvPr>
          <p:cNvSpPr/>
          <p:nvPr/>
        </p:nvSpPr>
        <p:spPr>
          <a:xfrm>
            <a:off x="1712749" y="5434584"/>
            <a:ext cx="228600" cy="213360"/>
          </a:xfrm>
          <a:custGeom>
            <a:avLst/>
            <a:gdLst/>
            <a:ahLst/>
            <a:cxnLst/>
            <a:rect l="l" t="t" r="r" b="b"/>
            <a:pathLst>
              <a:path w="228600" h="213360">
                <a:moveTo>
                  <a:pt x="228600" y="0"/>
                </a:moveTo>
                <a:lnTo>
                  <a:pt x="0" y="0"/>
                </a:lnTo>
                <a:lnTo>
                  <a:pt x="0" y="213359"/>
                </a:lnTo>
                <a:lnTo>
                  <a:pt x="228600" y="213359"/>
                </a:lnTo>
                <a:lnTo>
                  <a:pt x="228600" y="0"/>
                </a:lnTo>
                <a:close/>
              </a:path>
            </a:pathLst>
          </a:custGeom>
          <a:solidFill>
            <a:srgbClr val="756F6F"/>
          </a:solidFill>
        </p:spPr>
        <p:txBody>
          <a:bodyPr wrap="square" lIns="0" tIns="0" rIns="0" bIns="0" rtlCol="0"/>
          <a:lstStyle/>
          <a:p>
            <a:endParaRPr sz="1600"/>
          </a:p>
        </p:txBody>
      </p:sp>
      <p:sp>
        <p:nvSpPr>
          <p:cNvPr id="55" name="object 57">
            <a:extLst>
              <a:ext uri="{FF2B5EF4-FFF2-40B4-BE49-F238E27FC236}">
                <a16:creationId xmlns:a16="http://schemas.microsoft.com/office/drawing/2014/main" id="{A4B19BF9-7AA4-F82F-3204-E32C0811E9F1}"/>
              </a:ext>
            </a:extLst>
          </p:cNvPr>
          <p:cNvSpPr txBox="1"/>
          <p:nvPr/>
        </p:nvSpPr>
        <p:spPr>
          <a:xfrm>
            <a:off x="1725894" y="5414200"/>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FFFFFF"/>
                </a:solidFill>
                <a:latin typeface="Gill Sans MT"/>
                <a:cs typeface="Gill Sans MT"/>
              </a:rPr>
              <a:t>47</a:t>
            </a:r>
            <a:endParaRPr sz="1200">
              <a:latin typeface="Gill Sans MT"/>
              <a:cs typeface="Gill Sans MT"/>
            </a:endParaRPr>
          </a:p>
        </p:txBody>
      </p:sp>
      <p:sp>
        <p:nvSpPr>
          <p:cNvPr id="56" name="object 58">
            <a:extLst>
              <a:ext uri="{FF2B5EF4-FFF2-40B4-BE49-F238E27FC236}">
                <a16:creationId xmlns:a16="http://schemas.microsoft.com/office/drawing/2014/main" id="{A5194EDF-5F46-ABF5-5B81-29BB85184B5D}"/>
              </a:ext>
            </a:extLst>
          </p:cNvPr>
          <p:cNvSpPr/>
          <p:nvPr/>
        </p:nvSpPr>
        <p:spPr>
          <a:xfrm>
            <a:off x="822733" y="5353811"/>
            <a:ext cx="228600" cy="213360"/>
          </a:xfrm>
          <a:custGeom>
            <a:avLst/>
            <a:gdLst/>
            <a:ahLst/>
            <a:cxnLst/>
            <a:rect l="l" t="t" r="r" b="b"/>
            <a:pathLst>
              <a:path w="228600" h="213360">
                <a:moveTo>
                  <a:pt x="228600" y="0"/>
                </a:moveTo>
                <a:lnTo>
                  <a:pt x="0" y="0"/>
                </a:lnTo>
                <a:lnTo>
                  <a:pt x="0" y="213359"/>
                </a:lnTo>
                <a:lnTo>
                  <a:pt x="228600" y="213359"/>
                </a:lnTo>
                <a:lnTo>
                  <a:pt x="228600" y="0"/>
                </a:lnTo>
                <a:close/>
              </a:path>
            </a:pathLst>
          </a:custGeom>
          <a:solidFill>
            <a:srgbClr val="E3E1E1"/>
          </a:solidFill>
        </p:spPr>
        <p:txBody>
          <a:bodyPr wrap="square" lIns="0" tIns="0" rIns="0" bIns="0" rtlCol="0"/>
          <a:lstStyle/>
          <a:p>
            <a:endParaRPr sz="1600"/>
          </a:p>
        </p:txBody>
      </p:sp>
      <p:sp>
        <p:nvSpPr>
          <p:cNvPr id="57" name="object 59">
            <a:extLst>
              <a:ext uri="{FF2B5EF4-FFF2-40B4-BE49-F238E27FC236}">
                <a16:creationId xmlns:a16="http://schemas.microsoft.com/office/drawing/2014/main" id="{8082459C-4DA3-436B-9D40-FCA123A66D4C}"/>
              </a:ext>
            </a:extLst>
          </p:cNvPr>
          <p:cNvSpPr txBox="1"/>
          <p:nvPr/>
        </p:nvSpPr>
        <p:spPr>
          <a:xfrm>
            <a:off x="848007" y="5333238"/>
            <a:ext cx="193040" cy="197490"/>
          </a:xfrm>
          <a:prstGeom prst="rect">
            <a:avLst/>
          </a:prstGeom>
        </p:spPr>
        <p:txBody>
          <a:bodyPr vert="horz" wrap="square" lIns="0" tIns="12700" rIns="0" bIns="0" rtlCol="0">
            <a:spAutoFit/>
          </a:bodyPr>
          <a:lstStyle/>
          <a:p>
            <a:pPr>
              <a:lnSpc>
                <a:spcPct val="100000"/>
              </a:lnSpc>
              <a:spcBef>
                <a:spcPts val="100"/>
              </a:spcBef>
            </a:pPr>
            <a:r>
              <a:rPr sz="1200" spc="-25" dirty="0">
                <a:solidFill>
                  <a:srgbClr val="004685"/>
                </a:solidFill>
                <a:latin typeface="Gill Sans MT"/>
                <a:cs typeface="Gill Sans MT"/>
              </a:rPr>
              <a:t>43</a:t>
            </a:r>
            <a:endParaRPr sz="1200">
              <a:latin typeface="Gill Sans MT"/>
              <a:cs typeface="Gill Sans MT"/>
            </a:endParaRPr>
          </a:p>
        </p:txBody>
      </p:sp>
      <p:sp>
        <p:nvSpPr>
          <p:cNvPr id="58" name="object 60">
            <a:extLst>
              <a:ext uri="{FF2B5EF4-FFF2-40B4-BE49-F238E27FC236}">
                <a16:creationId xmlns:a16="http://schemas.microsoft.com/office/drawing/2014/main" id="{4530CF27-3461-8A03-9F9B-1C43E4AB3D5F}"/>
              </a:ext>
            </a:extLst>
          </p:cNvPr>
          <p:cNvSpPr/>
          <p:nvPr/>
        </p:nvSpPr>
        <p:spPr>
          <a:xfrm>
            <a:off x="3290090" y="5298947"/>
            <a:ext cx="228600" cy="212090"/>
          </a:xfrm>
          <a:custGeom>
            <a:avLst/>
            <a:gdLst/>
            <a:ahLst/>
            <a:cxnLst/>
            <a:rect l="l" t="t" r="r" b="b"/>
            <a:pathLst>
              <a:path w="228600" h="212089">
                <a:moveTo>
                  <a:pt x="228600" y="0"/>
                </a:moveTo>
                <a:lnTo>
                  <a:pt x="0" y="0"/>
                </a:lnTo>
                <a:lnTo>
                  <a:pt x="0" y="211835"/>
                </a:lnTo>
                <a:lnTo>
                  <a:pt x="228600" y="211835"/>
                </a:lnTo>
                <a:lnTo>
                  <a:pt x="228600" y="0"/>
                </a:lnTo>
                <a:close/>
              </a:path>
            </a:pathLst>
          </a:custGeom>
          <a:solidFill>
            <a:srgbClr val="E3E1E1"/>
          </a:solidFill>
        </p:spPr>
        <p:txBody>
          <a:bodyPr wrap="square" lIns="0" tIns="0" rIns="0" bIns="0" rtlCol="0"/>
          <a:lstStyle/>
          <a:p>
            <a:endParaRPr sz="1600"/>
          </a:p>
        </p:txBody>
      </p:sp>
      <p:sp>
        <p:nvSpPr>
          <p:cNvPr id="59" name="object 61">
            <a:extLst>
              <a:ext uri="{FF2B5EF4-FFF2-40B4-BE49-F238E27FC236}">
                <a16:creationId xmlns:a16="http://schemas.microsoft.com/office/drawing/2014/main" id="{0C31EAAC-736F-EAFB-ACDB-0B334FA8DCA4}"/>
              </a:ext>
            </a:extLst>
          </p:cNvPr>
          <p:cNvSpPr txBox="1"/>
          <p:nvPr/>
        </p:nvSpPr>
        <p:spPr>
          <a:xfrm>
            <a:off x="3302282" y="5277675"/>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4685"/>
                </a:solidFill>
                <a:latin typeface="Gill Sans MT"/>
                <a:cs typeface="Gill Sans MT"/>
              </a:rPr>
              <a:t>68</a:t>
            </a:r>
            <a:endParaRPr sz="1200">
              <a:latin typeface="Gill Sans MT"/>
              <a:cs typeface="Gill Sans MT"/>
            </a:endParaRPr>
          </a:p>
        </p:txBody>
      </p:sp>
      <p:sp>
        <p:nvSpPr>
          <p:cNvPr id="60" name="object 62">
            <a:extLst>
              <a:ext uri="{FF2B5EF4-FFF2-40B4-BE49-F238E27FC236}">
                <a16:creationId xmlns:a16="http://schemas.microsoft.com/office/drawing/2014/main" id="{14A81600-C247-A2D1-BD72-156DC501E4B5}"/>
              </a:ext>
            </a:extLst>
          </p:cNvPr>
          <p:cNvSpPr/>
          <p:nvPr/>
        </p:nvSpPr>
        <p:spPr>
          <a:xfrm>
            <a:off x="479833" y="5440679"/>
            <a:ext cx="228600" cy="213360"/>
          </a:xfrm>
          <a:custGeom>
            <a:avLst/>
            <a:gdLst/>
            <a:ahLst/>
            <a:cxnLst/>
            <a:rect l="l" t="t" r="r" b="b"/>
            <a:pathLst>
              <a:path w="228600" h="213360">
                <a:moveTo>
                  <a:pt x="228600" y="0"/>
                </a:moveTo>
                <a:lnTo>
                  <a:pt x="0" y="0"/>
                </a:lnTo>
                <a:lnTo>
                  <a:pt x="0" y="213360"/>
                </a:lnTo>
                <a:lnTo>
                  <a:pt x="228600" y="213360"/>
                </a:lnTo>
                <a:lnTo>
                  <a:pt x="228600" y="0"/>
                </a:lnTo>
                <a:close/>
              </a:path>
            </a:pathLst>
          </a:custGeom>
          <a:solidFill>
            <a:srgbClr val="756F6F"/>
          </a:solidFill>
        </p:spPr>
        <p:txBody>
          <a:bodyPr wrap="square" lIns="0" tIns="0" rIns="0" bIns="0" rtlCol="0"/>
          <a:lstStyle/>
          <a:p>
            <a:endParaRPr sz="1600"/>
          </a:p>
        </p:txBody>
      </p:sp>
      <p:sp>
        <p:nvSpPr>
          <p:cNvPr id="61" name="object 63">
            <a:extLst>
              <a:ext uri="{FF2B5EF4-FFF2-40B4-BE49-F238E27FC236}">
                <a16:creationId xmlns:a16="http://schemas.microsoft.com/office/drawing/2014/main" id="{B97A0F7D-6A94-6BEA-EF5B-D33F0D86E20A}"/>
              </a:ext>
            </a:extLst>
          </p:cNvPr>
          <p:cNvSpPr txBox="1"/>
          <p:nvPr/>
        </p:nvSpPr>
        <p:spPr>
          <a:xfrm>
            <a:off x="505107" y="5420550"/>
            <a:ext cx="193040" cy="197490"/>
          </a:xfrm>
          <a:prstGeom prst="rect">
            <a:avLst/>
          </a:prstGeom>
        </p:spPr>
        <p:txBody>
          <a:bodyPr vert="horz" wrap="square" lIns="0" tIns="12700" rIns="0" bIns="0" rtlCol="0">
            <a:spAutoFit/>
          </a:bodyPr>
          <a:lstStyle/>
          <a:p>
            <a:pPr>
              <a:lnSpc>
                <a:spcPct val="100000"/>
              </a:lnSpc>
              <a:spcBef>
                <a:spcPts val="100"/>
              </a:spcBef>
            </a:pPr>
            <a:r>
              <a:rPr sz="1200" spc="-25" dirty="0">
                <a:solidFill>
                  <a:srgbClr val="FFFFFF"/>
                </a:solidFill>
                <a:latin typeface="Gill Sans MT"/>
                <a:cs typeface="Gill Sans MT"/>
              </a:rPr>
              <a:t>40</a:t>
            </a:r>
            <a:endParaRPr sz="1200">
              <a:latin typeface="Gill Sans MT"/>
              <a:cs typeface="Gill Sans MT"/>
            </a:endParaRPr>
          </a:p>
        </p:txBody>
      </p:sp>
      <p:sp>
        <p:nvSpPr>
          <p:cNvPr id="62" name="object 64">
            <a:extLst>
              <a:ext uri="{FF2B5EF4-FFF2-40B4-BE49-F238E27FC236}">
                <a16:creationId xmlns:a16="http://schemas.microsoft.com/office/drawing/2014/main" id="{34BB1751-17CD-2458-E513-FA42382E97FB}"/>
              </a:ext>
            </a:extLst>
          </p:cNvPr>
          <p:cNvSpPr txBox="1"/>
          <p:nvPr/>
        </p:nvSpPr>
        <p:spPr>
          <a:xfrm>
            <a:off x="617935" y="4343926"/>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Gill Sans MT"/>
                <a:cs typeface="Gill Sans MT"/>
              </a:rPr>
              <a:t>468</a:t>
            </a:r>
            <a:endParaRPr sz="1200" dirty="0">
              <a:latin typeface="Gill Sans MT"/>
              <a:cs typeface="Gill Sans MT"/>
            </a:endParaRPr>
          </a:p>
        </p:txBody>
      </p:sp>
      <p:sp>
        <p:nvSpPr>
          <p:cNvPr id="63" name="object 65">
            <a:extLst>
              <a:ext uri="{FF2B5EF4-FFF2-40B4-BE49-F238E27FC236}">
                <a16:creationId xmlns:a16="http://schemas.microsoft.com/office/drawing/2014/main" id="{D57F1EAD-B71F-BDF4-9730-A4DA2B641BB3}"/>
              </a:ext>
            </a:extLst>
          </p:cNvPr>
          <p:cNvSpPr txBox="1"/>
          <p:nvPr/>
        </p:nvSpPr>
        <p:spPr>
          <a:xfrm>
            <a:off x="1851470" y="4182022"/>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Gill Sans MT"/>
                <a:cs typeface="Gill Sans MT"/>
              </a:rPr>
              <a:t>544</a:t>
            </a:r>
            <a:endParaRPr sz="1200" dirty="0">
              <a:latin typeface="Gill Sans MT"/>
              <a:cs typeface="Gill Sans MT"/>
            </a:endParaRPr>
          </a:p>
        </p:txBody>
      </p:sp>
      <p:sp>
        <p:nvSpPr>
          <p:cNvPr id="64" name="object 66">
            <a:extLst>
              <a:ext uri="{FF2B5EF4-FFF2-40B4-BE49-F238E27FC236}">
                <a16:creationId xmlns:a16="http://schemas.microsoft.com/office/drawing/2014/main" id="{09E16AC2-D1A2-0596-9887-96192EE33F7F}"/>
              </a:ext>
            </a:extLst>
          </p:cNvPr>
          <p:cNvSpPr txBox="1"/>
          <p:nvPr/>
        </p:nvSpPr>
        <p:spPr>
          <a:xfrm>
            <a:off x="3085005" y="4004250"/>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Gill Sans MT"/>
                <a:cs typeface="Gill Sans MT"/>
              </a:rPr>
              <a:t>628</a:t>
            </a:r>
            <a:endParaRPr sz="1200">
              <a:latin typeface="Gill Sans MT"/>
              <a:cs typeface="Gill Sans MT"/>
            </a:endParaRPr>
          </a:p>
        </p:txBody>
      </p:sp>
      <p:grpSp>
        <p:nvGrpSpPr>
          <p:cNvPr id="65" name="object 67">
            <a:extLst>
              <a:ext uri="{FF2B5EF4-FFF2-40B4-BE49-F238E27FC236}">
                <a16:creationId xmlns:a16="http://schemas.microsoft.com/office/drawing/2014/main" id="{DE4E46ED-D58F-F2BA-35D3-F3B9598CDBA2}"/>
              </a:ext>
            </a:extLst>
          </p:cNvPr>
          <p:cNvGrpSpPr/>
          <p:nvPr/>
        </p:nvGrpSpPr>
        <p:grpSpPr>
          <a:xfrm>
            <a:off x="1691223" y="3707701"/>
            <a:ext cx="616585" cy="311785"/>
            <a:chOff x="3570541" y="3918013"/>
            <a:chExt cx="616585" cy="311785"/>
          </a:xfrm>
        </p:grpSpPr>
        <p:sp>
          <p:nvSpPr>
            <p:cNvPr id="66" name="object 68">
              <a:extLst>
                <a:ext uri="{FF2B5EF4-FFF2-40B4-BE49-F238E27FC236}">
                  <a16:creationId xmlns:a16="http://schemas.microsoft.com/office/drawing/2014/main" id="{C91E3B64-5DC9-0A98-ABC0-37346FE87CAD}"/>
                </a:ext>
              </a:extLst>
            </p:cNvPr>
            <p:cNvSpPr/>
            <p:nvPr/>
          </p:nvSpPr>
          <p:spPr>
            <a:xfrm>
              <a:off x="3575303" y="3922776"/>
              <a:ext cx="607060" cy="302260"/>
            </a:xfrm>
            <a:custGeom>
              <a:avLst/>
              <a:gdLst/>
              <a:ahLst/>
              <a:cxnLst/>
              <a:rect l="l" t="t" r="r" b="b"/>
              <a:pathLst>
                <a:path w="607060"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p>
          </p:txBody>
        </p:sp>
        <p:sp>
          <p:nvSpPr>
            <p:cNvPr id="67" name="object 69">
              <a:extLst>
                <a:ext uri="{FF2B5EF4-FFF2-40B4-BE49-F238E27FC236}">
                  <a16:creationId xmlns:a16="http://schemas.microsoft.com/office/drawing/2014/main" id="{624F2289-8B9E-5071-051A-51CD8320909E}"/>
                </a:ext>
              </a:extLst>
            </p:cNvPr>
            <p:cNvSpPr/>
            <p:nvPr/>
          </p:nvSpPr>
          <p:spPr>
            <a:xfrm>
              <a:off x="3575303" y="3922776"/>
              <a:ext cx="607060" cy="302260"/>
            </a:xfrm>
            <a:custGeom>
              <a:avLst/>
              <a:gdLst/>
              <a:ahLst/>
              <a:cxnLst/>
              <a:rect l="l" t="t" r="r" b="b"/>
              <a:pathLst>
                <a:path w="607060"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p>
          </p:txBody>
        </p:sp>
      </p:grpSp>
      <p:sp>
        <p:nvSpPr>
          <p:cNvPr id="68" name="object 70">
            <a:extLst>
              <a:ext uri="{FF2B5EF4-FFF2-40B4-BE49-F238E27FC236}">
                <a16:creationId xmlns:a16="http://schemas.microsoft.com/office/drawing/2014/main" id="{0813B35D-83F2-4196-F3F5-44BE7812FA1B}"/>
              </a:ext>
            </a:extLst>
          </p:cNvPr>
          <p:cNvSpPr txBox="1"/>
          <p:nvPr/>
        </p:nvSpPr>
        <p:spPr>
          <a:xfrm>
            <a:off x="1771932" y="3736213"/>
            <a:ext cx="456565"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Gill Sans MT"/>
                <a:cs typeface="Gill Sans MT"/>
              </a:rPr>
              <a:t>+16%</a:t>
            </a:r>
            <a:endParaRPr sz="1200">
              <a:latin typeface="Gill Sans MT"/>
              <a:cs typeface="Gill Sans MT"/>
            </a:endParaRPr>
          </a:p>
        </p:txBody>
      </p:sp>
      <p:grpSp>
        <p:nvGrpSpPr>
          <p:cNvPr id="69" name="object 71">
            <a:extLst>
              <a:ext uri="{FF2B5EF4-FFF2-40B4-BE49-F238E27FC236}">
                <a16:creationId xmlns:a16="http://schemas.microsoft.com/office/drawing/2014/main" id="{BE83D379-DE7B-10CF-6A7D-A4D3E876C471}"/>
              </a:ext>
            </a:extLst>
          </p:cNvPr>
          <p:cNvGrpSpPr/>
          <p:nvPr/>
        </p:nvGrpSpPr>
        <p:grpSpPr>
          <a:xfrm>
            <a:off x="4158579" y="2604325"/>
            <a:ext cx="616585" cy="311785"/>
            <a:chOff x="6037897" y="2814637"/>
            <a:chExt cx="616585" cy="311785"/>
          </a:xfrm>
        </p:grpSpPr>
        <p:sp>
          <p:nvSpPr>
            <p:cNvPr id="70" name="object 72">
              <a:extLst>
                <a:ext uri="{FF2B5EF4-FFF2-40B4-BE49-F238E27FC236}">
                  <a16:creationId xmlns:a16="http://schemas.microsoft.com/office/drawing/2014/main" id="{CBF64478-8AA4-3A77-5429-EA60B2ACABBE}"/>
                </a:ext>
              </a:extLst>
            </p:cNvPr>
            <p:cNvSpPr/>
            <p:nvPr/>
          </p:nvSpPr>
          <p:spPr>
            <a:xfrm>
              <a:off x="6042659" y="2819400"/>
              <a:ext cx="607060" cy="302260"/>
            </a:xfrm>
            <a:custGeom>
              <a:avLst/>
              <a:gdLst/>
              <a:ahLst/>
              <a:cxnLst/>
              <a:rect l="l" t="t" r="r" b="b"/>
              <a:pathLst>
                <a:path w="607059"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p>
          </p:txBody>
        </p:sp>
        <p:sp>
          <p:nvSpPr>
            <p:cNvPr id="71" name="object 73">
              <a:extLst>
                <a:ext uri="{FF2B5EF4-FFF2-40B4-BE49-F238E27FC236}">
                  <a16:creationId xmlns:a16="http://schemas.microsoft.com/office/drawing/2014/main" id="{BAFA42C0-F4DB-9F15-6A7E-7BAE1AEAC705}"/>
                </a:ext>
              </a:extLst>
            </p:cNvPr>
            <p:cNvSpPr/>
            <p:nvPr/>
          </p:nvSpPr>
          <p:spPr>
            <a:xfrm>
              <a:off x="6042659" y="2819400"/>
              <a:ext cx="607060" cy="302260"/>
            </a:xfrm>
            <a:custGeom>
              <a:avLst/>
              <a:gdLst/>
              <a:ahLst/>
              <a:cxnLst/>
              <a:rect l="l" t="t" r="r" b="b"/>
              <a:pathLst>
                <a:path w="607059"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p>
          </p:txBody>
        </p:sp>
      </p:grpSp>
      <p:sp>
        <p:nvSpPr>
          <p:cNvPr id="72" name="object 74">
            <a:extLst>
              <a:ext uri="{FF2B5EF4-FFF2-40B4-BE49-F238E27FC236}">
                <a16:creationId xmlns:a16="http://schemas.microsoft.com/office/drawing/2014/main" id="{E9436D9F-43A9-C09B-95A8-B2E622E068D3}"/>
              </a:ext>
            </a:extLst>
          </p:cNvPr>
          <p:cNvSpPr txBox="1"/>
          <p:nvPr/>
        </p:nvSpPr>
        <p:spPr>
          <a:xfrm>
            <a:off x="4238907" y="2632900"/>
            <a:ext cx="456565" cy="198131"/>
          </a:xfrm>
          <a:prstGeom prst="rect">
            <a:avLst/>
          </a:prstGeom>
        </p:spPr>
        <p:txBody>
          <a:bodyPr vert="horz" wrap="square" lIns="0" tIns="13335" rIns="0" bIns="0" rtlCol="0">
            <a:spAutoFit/>
          </a:bodyPr>
          <a:lstStyle/>
          <a:p>
            <a:pPr marL="12700">
              <a:lnSpc>
                <a:spcPct val="100000"/>
              </a:lnSpc>
              <a:spcBef>
                <a:spcPts val="105"/>
              </a:spcBef>
            </a:pPr>
            <a:r>
              <a:rPr sz="1200" b="1" spc="-20" dirty="0">
                <a:latin typeface="Gill Sans MT"/>
                <a:cs typeface="Gill Sans MT"/>
              </a:rPr>
              <a:t>+19%</a:t>
            </a:r>
            <a:endParaRPr sz="1200">
              <a:latin typeface="Gill Sans MT"/>
              <a:cs typeface="Gill Sans MT"/>
            </a:endParaRPr>
          </a:p>
        </p:txBody>
      </p:sp>
      <p:sp>
        <p:nvSpPr>
          <p:cNvPr id="76" name="object 79">
            <a:extLst>
              <a:ext uri="{FF2B5EF4-FFF2-40B4-BE49-F238E27FC236}">
                <a16:creationId xmlns:a16="http://schemas.microsoft.com/office/drawing/2014/main" id="{EDC34067-C5DB-7711-C966-D39FF6897ABD}"/>
              </a:ext>
            </a:extLst>
          </p:cNvPr>
          <p:cNvSpPr txBox="1"/>
          <p:nvPr/>
        </p:nvSpPr>
        <p:spPr>
          <a:xfrm>
            <a:off x="343610" y="2416969"/>
            <a:ext cx="692150" cy="182101"/>
          </a:xfrm>
          <a:prstGeom prst="rect">
            <a:avLst/>
          </a:prstGeom>
        </p:spPr>
        <p:txBody>
          <a:bodyPr vert="horz" wrap="square" lIns="0" tIns="12700" rIns="0" bIns="0" rtlCol="0">
            <a:spAutoFit/>
          </a:bodyPr>
          <a:lstStyle/>
          <a:p>
            <a:pPr marL="12700">
              <a:lnSpc>
                <a:spcPct val="100000"/>
              </a:lnSpc>
              <a:spcBef>
                <a:spcPts val="100"/>
              </a:spcBef>
            </a:pPr>
            <a:r>
              <a:rPr sz="1100" spc="-10" dirty="0">
                <a:latin typeface="Meiryo UI" panose="020B0604030504040204" pitchFamily="50" charset="-128"/>
                <a:ea typeface="Meiryo UI" panose="020B0604030504040204" pitchFamily="50" charset="-128"/>
                <a:cs typeface="Arial"/>
              </a:rPr>
              <a:t>(</a:t>
            </a:r>
            <a:r>
              <a:rPr sz="1100" dirty="0">
                <a:latin typeface="Meiryo UI" panose="020B0604030504040204" pitchFamily="50" charset="-128"/>
                <a:ea typeface="Meiryo UI" panose="020B0604030504040204" pitchFamily="50" charset="-128"/>
                <a:cs typeface="ＭＳ Ｐゴシック"/>
              </a:rPr>
              <a:t>百万ドル</a:t>
            </a:r>
            <a:r>
              <a:rPr sz="1100" spc="-50" dirty="0">
                <a:latin typeface="Meiryo UI" panose="020B0604030504040204" pitchFamily="50" charset="-128"/>
                <a:ea typeface="Meiryo UI" panose="020B0604030504040204" pitchFamily="50" charset="-128"/>
                <a:cs typeface="Arial"/>
              </a:rPr>
              <a:t>)</a:t>
            </a:r>
            <a:endParaRPr sz="1100">
              <a:latin typeface="Meiryo UI" panose="020B0604030504040204" pitchFamily="50" charset="-128"/>
              <a:ea typeface="Meiryo UI" panose="020B0604030504040204" pitchFamily="50" charset="-128"/>
              <a:cs typeface="Arial"/>
            </a:endParaRPr>
          </a:p>
        </p:txBody>
      </p:sp>
      <p:grpSp>
        <p:nvGrpSpPr>
          <p:cNvPr id="77" name="object 80">
            <a:extLst>
              <a:ext uri="{FF2B5EF4-FFF2-40B4-BE49-F238E27FC236}">
                <a16:creationId xmlns:a16="http://schemas.microsoft.com/office/drawing/2014/main" id="{A1FA7B8C-8CBA-B9E0-FB16-20B8DCDF55A6}"/>
              </a:ext>
            </a:extLst>
          </p:cNvPr>
          <p:cNvGrpSpPr/>
          <p:nvPr/>
        </p:nvGrpSpPr>
        <p:grpSpPr>
          <a:xfrm>
            <a:off x="203989" y="2796539"/>
            <a:ext cx="187960" cy="984885"/>
            <a:chOff x="2083307" y="3006851"/>
            <a:chExt cx="187960" cy="984885"/>
          </a:xfrm>
        </p:grpSpPr>
        <p:sp>
          <p:nvSpPr>
            <p:cNvPr id="78" name="object 81">
              <a:extLst>
                <a:ext uri="{FF2B5EF4-FFF2-40B4-BE49-F238E27FC236}">
                  <a16:creationId xmlns:a16="http://schemas.microsoft.com/office/drawing/2014/main" id="{77DF316A-67B0-32F5-6809-368085AA67AF}"/>
                </a:ext>
              </a:extLst>
            </p:cNvPr>
            <p:cNvSpPr/>
            <p:nvPr/>
          </p:nvSpPr>
          <p:spPr>
            <a:xfrm>
              <a:off x="2083307" y="3006851"/>
              <a:ext cx="187960" cy="140335"/>
            </a:xfrm>
            <a:custGeom>
              <a:avLst/>
              <a:gdLst/>
              <a:ahLst/>
              <a:cxnLst/>
              <a:rect l="l" t="t" r="r" b="b"/>
              <a:pathLst>
                <a:path w="187960" h="140335">
                  <a:moveTo>
                    <a:pt x="187451" y="0"/>
                  </a:moveTo>
                  <a:lnTo>
                    <a:pt x="0" y="0"/>
                  </a:lnTo>
                  <a:lnTo>
                    <a:pt x="0" y="140208"/>
                  </a:lnTo>
                  <a:lnTo>
                    <a:pt x="187451" y="140208"/>
                  </a:lnTo>
                  <a:lnTo>
                    <a:pt x="187451" y="0"/>
                  </a:lnTo>
                  <a:close/>
                </a:path>
              </a:pathLst>
            </a:custGeom>
            <a:solidFill>
              <a:srgbClr val="007BC3"/>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79" name="object 82">
              <a:extLst>
                <a:ext uri="{FF2B5EF4-FFF2-40B4-BE49-F238E27FC236}">
                  <a16:creationId xmlns:a16="http://schemas.microsoft.com/office/drawing/2014/main" id="{71F34810-9271-1232-C2D5-16C7211FB3D4}"/>
                </a:ext>
              </a:extLst>
            </p:cNvPr>
            <p:cNvSpPr/>
            <p:nvPr/>
          </p:nvSpPr>
          <p:spPr>
            <a:xfrm>
              <a:off x="2083307" y="3640835"/>
              <a:ext cx="187960" cy="139065"/>
            </a:xfrm>
            <a:custGeom>
              <a:avLst/>
              <a:gdLst/>
              <a:ahLst/>
              <a:cxnLst/>
              <a:rect l="l" t="t" r="r" b="b"/>
              <a:pathLst>
                <a:path w="187960" h="139064">
                  <a:moveTo>
                    <a:pt x="187451" y="0"/>
                  </a:moveTo>
                  <a:lnTo>
                    <a:pt x="0" y="0"/>
                  </a:lnTo>
                  <a:lnTo>
                    <a:pt x="0" y="138683"/>
                  </a:lnTo>
                  <a:lnTo>
                    <a:pt x="187451" y="138683"/>
                  </a:lnTo>
                  <a:lnTo>
                    <a:pt x="187451" y="0"/>
                  </a:lnTo>
                  <a:close/>
                </a:path>
              </a:pathLst>
            </a:custGeom>
            <a:solidFill>
              <a:srgbClr val="E3E1E1"/>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0" name="object 83">
              <a:extLst>
                <a:ext uri="{FF2B5EF4-FFF2-40B4-BE49-F238E27FC236}">
                  <a16:creationId xmlns:a16="http://schemas.microsoft.com/office/drawing/2014/main" id="{34C092E0-4BA2-1DEA-981F-E8C4B2FF6E9F}"/>
                </a:ext>
              </a:extLst>
            </p:cNvPr>
            <p:cNvSpPr/>
            <p:nvPr/>
          </p:nvSpPr>
          <p:spPr>
            <a:xfrm>
              <a:off x="2083307" y="3217163"/>
              <a:ext cx="187960" cy="140335"/>
            </a:xfrm>
            <a:custGeom>
              <a:avLst/>
              <a:gdLst/>
              <a:ahLst/>
              <a:cxnLst/>
              <a:rect l="l" t="t" r="r" b="b"/>
              <a:pathLst>
                <a:path w="187960" h="140335">
                  <a:moveTo>
                    <a:pt x="187451" y="0"/>
                  </a:moveTo>
                  <a:lnTo>
                    <a:pt x="0" y="0"/>
                  </a:lnTo>
                  <a:lnTo>
                    <a:pt x="0" y="140208"/>
                  </a:lnTo>
                  <a:lnTo>
                    <a:pt x="187451" y="140208"/>
                  </a:lnTo>
                  <a:lnTo>
                    <a:pt x="187451" y="0"/>
                  </a:lnTo>
                  <a:close/>
                </a:path>
              </a:pathLst>
            </a:custGeom>
            <a:solidFill>
              <a:srgbClr val="6BA4DB"/>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1" name="object 84">
              <a:extLst>
                <a:ext uri="{FF2B5EF4-FFF2-40B4-BE49-F238E27FC236}">
                  <a16:creationId xmlns:a16="http://schemas.microsoft.com/office/drawing/2014/main" id="{5FB98FFC-56B5-15CA-C3A3-E93C4C10D3E0}"/>
                </a:ext>
              </a:extLst>
            </p:cNvPr>
            <p:cNvSpPr/>
            <p:nvPr/>
          </p:nvSpPr>
          <p:spPr>
            <a:xfrm>
              <a:off x="2083307" y="3428999"/>
              <a:ext cx="187960" cy="140335"/>
            </a:xfrm>
            <a:custGeom>
              <a:avLst/>
              <a:gdLst/>
              <a:ahLst/>
              <a:cxnLst/>
              <a:rect l="l" t="t" r="r" b="b"/>
              <a:pathLst>
                <a:path w="187960" h="140335">
                  <a:moveTo>
                    <a:pt x="187451" y="0"/>
                  </a:moveTo>
                  <a:lnTo>
                    <a:pt x="0" y="0"/>
                  </a:lnTo>
                  <a:lnTo>
                    <a:pt x="0" y="140208"/>
                  </a:lnTo>
                  <a:lnTo>
                    <a:pt x="187451" y="140208"/>
                  </a:lnTo>
                  <a:lnTo>
                    <a:pt x="187451" y="0"/>
                  </a:lnTo>
                  <a:close/>
                </a:path>
              </a:pathLst>
            </a:custGeom>
            <a:solidFill>
              <a:srgbClr val="C2DAE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2" name="object 85">
              <a:extLst>
                <a:ext uri="{FF2B5EF4-FFF2-40B4-BE49-F238E27FC236}">
                  <a16:creationId xmlns:a16="http://schemas.microsoft.com/office/drawing/2014/main" id="{72ECCCAC-02AF-ADC2-7894-75C8351FA04A}"/>
                </a:ext>
              </a:extLst>
            </p:cNvPr>
            <p:cNvSpPr/>
            <p:nvPr/>
          </p:nvSpPr>
          <p:spPr>
            <a:xfrm>
              <a:off x="2083307" y="3851147"/>
              <a:ext cx="187960" cy="140335"/>
            </a:xfrm>
            <a:custGeom>
              <a:avLst/>
              <a:gdLst/>
              <a:ahLst/>
              <a:cxnLst/>
              <a:rect l="l" t="t" r="r" b="b"/>
              <a:pathLst>
                <a:path w="187960" h="140335">
                  <a:moveTo>
                    <a:pt x="187451" y="0"/>
                  </a:moveTo>
                  <a:lnTo>
                    <a:pt x="0" y="0"/>
                  </a:lnTo>
                  <a:lnTo>
                    <a:pt x="0" y="140207"/>
                  </a:lnTo>
                  <a:lnTo>
                    <a:pt x="187451" y="140207"/>
                  </a:lnTo>
                  <a:lnTo>
                    <a:pt x="187451" y="0"/>
                  </a:lnTo>
                  <a:close/>
                </a:path>
              </a:pathLst>
            </a:custGeom>
            <a:solidFill>
              <a:srgbClr val="756F6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83" name="object 86">
            <a:extLst>
              <a:ext uri="{FF2B5EF4-FFF2-40B4-BE49-F238E27FC236}">
                <a16:creationId xmlns:a16="http://schemas.microsoft.com/office/drawing/2014/main" id="{7B3C92F5-E711-88A2-DF0D-2F11A1AE5AAC}"/>
              </a:ext>
            </a:extLst>
          </p:cNvPr>
          <p:cNvSpPr txBox="1"/>
          <p:nvPr/>
        </p:nvSpPr>
        <p:spPr>
          <a:xfrm>
            <a:off x="428907" y="2724379"/>
            <a:ext cx="1044575" cy="1034642"/>
          </a:xfrm>
          <a:prstGeom prst="rect">
            <a:avLst/>
          </a:prstGeom>
        </p:spPr>
        <p:txBody>
          <a:bodyPr vert="horz" wrap="square" lIns="0" tIns="12700" rIns="0" bIns="0" rtlCol="0">
            <a:spAutoFit/>
          </a:bodyPr>
          <a:lstStyle/>
          <a:p>
            <a:pPr marL="12700" marR="5080">
              <a:lnSpc>
                <a:spcPct val="131900"/>
              </a:lnSpc>
              <a:spcBef>
                <a:spcPts val="100"/>
              </a:spcBef>
            </a:pPr>
            <a:r>
              <a:rPr sz="1000" spc="-20" dirty="0">
                <a:latin typeface="Meiryo UI" panose="020B0604030504040204" pitchFamily="50" charset="-128"/>
                <a:ea typeface="Meiryo UI" panose="020B0604030504040204" pitchFamily="50" charset="-128"/>
                <a:cs typeface="ＭＳ Ｐゴシック"/>
              </a:rPr>
              <a:t>オリゴヌクレオチド</a:t>
            </a:r>
            <a:r>
              <a:rPr sz="1000" spc="-15" dirty="0">
                <a:latin typeface="Meiryo UI" panose="020B0604030504040204" pitchFamily="50" charset="-128"/>
                <a:ea typeface="Meiryo UI" panose="020B0604030504040204" pitchFamily="50" charset="-128"/>
                <a:cs typeface="ＭＳ Ｐゴシック"/>
              </a:rPr>
              <a:t>機能性ゲノム</a:t>
            </a:r>
            <a:endParaRPr sz="1000">
              <a:latin typeface="Meiryo UI" panose="020B0604030504040204" pitchFamily="50" charset="-128"/>
              <a:ea typeface="Meiryo UI" panose="020B0604030504040204" pitchFamily="50" charset="-128"/>
              <a:cs typeface="ＭＳ Ｐゴシック"/>
            </a:endParaRPr>
          </a:p>
          <a:p>
            <a:pPr marL="12700">
              <a:lnSpc>
                <a:spcPct val="100000"/>
              </a:lnSpc>
              <a:spcBef>
                <a:spcPts val="400"/>
              </a:spcBef>
            </a:pPr>
            <a:r>
              <a:rPr sz="1000" spc="-15" dirty="0">
                <a:latin typeface="Meiryo UI" panose="020B0604030504040204" pitchFamily="50" charset="-128"/>
                <a:ea typeface="Meiryo UI" panose="020B0604030504040204" pitchFamily="50" charset="-128"/>
                <a:cs typeface="ＭＳ Ｐゴシック"/>
              </a:rPr>
              <a:t>標準ゲノム</a:t>
            </a:r>
            <a:endParaRPr sz="1000">
              <a:latin typeface="Meiryo UI" panose="020B0604030504040204" pitchFamily="50" charset="-128"/>
              <a:ea typeface="Meiryo UI" panose="020B0604030504040204" pitchFamily="50" charset="-128"/>
              <a:cs typeface="ＭＳ Ｐゴシック"/>
            </a:endParaRPr>
          </a:p>
          <a:p>
            <a:pPr marL="12700">
              <a:lnSpc>
                <a:spcPct val="100000"/>
              </a:lnSpc>
              <a:spcBef>
                <a:spcPts val="390"/>
              </a:spcBef>
            </a:pPr>
            <a:r>
              <a:rPr sz="1000" dirty="0">
                <a:latin typeface="Meiryo UI" panose="020B0604030504040204" pitchFamily="50" charset="-128"/>
                <a:ea typeface="Meiryo UI" panose="020B0604030504040204" pitchFamily="50" charset="-128"/>
                <a:cs typeface="Gill Sans MT"/>
              </a:rPr>
              <a:t>BioBricks</a:t>
            </a:r>
            <a:r>
              <a:rPr sz="1000" spc="-70" dirty="0">
                <a:latin typeface="Meiryo UI" panose="020B0604030504040204" pitchFamily="50" charset="-128"/>
                <a:ea typeface="Meiryo UI" panose="020B0604030504040204" pitchFamily="50" charset="-128"/>
                <a:cs typeface="Gill Sans MT"/>
              </a:rPr>
              <a:t> </a:t>
            </a:r>
            <a:r>
              <a:rPr sz="1000" spc="-10" dirty="0">
                <a:latin typeface="Meiryo UI" panose="020B0604030504040204" pitchFamily="50" charset="-128"/>
                <a:ea typeface="Meiryo UI" panose="020B0604030504040204" pitchFamily="50" charset="-128"/>
                <a:cs typeface="Gill Sans MT"/>
              </a:rPr>
              <a:t>Parts</a:t>
            </a:r>
            <a:endParaRPr sz="1000">
              <a:latin typeface="Meiryo UI" panose="020B0604030504040204" pitchFamily="50" charset="-128"/>
              <a:ea typeface="Meiryo UI" panose="020B0604030504040204" pitchFamily="50" charset="-128"/>
              <a:cs typeface="Gill Sans MT"/>
            </a:endParaRPr>
          </a:p>
          <a:p>
            <a:pPr marL="12700">
              <a:lnSpc>
                <a:spcPct val="100000"/>
              </a:lnSpc>
              <a:spcBef>
                <a:spcPts val="415"/>
              </a:spcBef>
            </a:pPr>
            <a:r>
              <a:rPr sz="1000" spc="-20" dirty="0">
                <a:latin typeface="Meiryo UI" panose="020B0604030504040204" pitchFamily="50" charset="-128"/>
                <a:ea typeface="Meiryo UI" panose="020B0604030504040204" pitchFamily="50" charset="-128"/>
                <a:cs typeface="ＭＳ Ｐゴシック"/>
              </a:rPr>
              <a:t>プラスミド</a:t>
            </a:r>
            <a:endParaRPr sz="1000">
              <a:latin typeface="Meiryo UI" panose="020B0604030504040204" pitchFamily="50" charset="-128"/>
              <a:ea typeface="Meiryo UI" panose="020B0604030504040204" pitchFamily="50" charset="-128"/>
              <a:cs typeface="ＭＳ Ｐゴシック"/>
            </a:endParaRPr>
          </a:p>
        </p:txBody>
      </p:sp>
      <p:grpSp>
        <p:nvGrpSpPr>
          <p:cNvPr id="84" name="object 6">
            <a:extLst>
              <a:ext uri="{FF2B5EF4-FFF2-40B4-BE49-F238E27FC236}">
                <a16:creationId xmlns:a16="http://schemas.microsoft.com/office/drawing/2014/main" id="{2DACAC62-3CCE-3061-E4E2-278E9FC88046}"/>
              </a:ext>
            </a:extLst>
          </p:cNvPr>
          <p:cNvGrpSpPr/>
          <p:nvPr/>
        </p:nvGrpSpPr>
        <p:grpSpPr>
          <a:xfrm>
            <a:off x="6533511" y="3063554"/>
            <a:ext cx="5128895" cy="2536190"/>
            <a:chOff x="2502217" y="3032696"/>
            <a:chExt cx="5128895" cy="2536190"/>
          </a:xfrm>
        </p:grpSpPr>
        <p:sp>
          <p:nvSpPr>
            <p:cNvPr id="85" name="object 7">
              <a:extLst>
                <a:ext uri="{FF2B5EF4-FFF2-40B4-BE49-F238E27FC236}">
                  <a16:creationId xmlns:a16="http://schemas.microsoft.com/office/drawing/2014/main" id="{544FA4AE-6FBC-7075-BE5C-D0FA49367B5F}"/>
                </a:ext>
              </a:extLst>
            </p:cNvPr>
            <p:cNvSpPr/>
            <p:nvPr/>
          </p:nvSpPr>
          <p:spPr>
            <a:xfrm>
              <a:off x="5350763" y="3034283"/>
              <a:ext cx="1478280" cy="1910080"/>
            </a:xfrm>
            <a:custGeom>
              <a:avLst/>
              <a:gdLst/>
              <a:ahLst/>
              <a:cxnLst/>
              <a:rect l="l" t="t" r="r" b="b"/>
              <a:pathLst>
                <a:path w="1478279" h="1910079">
                  <a:moveTo>
                    <a:pt x="0" y="1909762"/>
                  </a:moveTo>
                  <a:lnTo>
                    <a:pt x="1477962" y="0"/>
                  </a:lnTo>
                </a:path>
              </a:pathLst>
            </a:custGeom>
            <a:ln w="3175">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6" name="object 8">
              <a:extLst>
                <a:ext uri="{FF2B5EF4-FFF2-40B4-BE49-F238E27FC236}">
                  <a16:creationId xmlns:a16="http://schemas.microsoft.com/office/drawing/2014/main" id="{3E26BA53-D693-0E4D-0EFF-99B8F6BD8BE6}"/>
                </a:ext>
              </a:extLst>
            </p:cNvPr>
            <p:cNvSpPr/>
            <p:nvPr/>
          </p:nvSpPr>
          <p:spPr>
            <a:xfrm>
              <a:off x="6830567" y="3034283"/>
              <a:ext cx="568960" cy="2529840"/>
            </a:xfrm>
            <a:custGeom>
              <a:avLst/>
              <a:gdLst/>
              <a:ahLst/>
              <a:cxnLst/>
              <a:rect l="l" t="t" r="r" b="b"/>
              <a:pathLst>
                <a:path w="568959" h="2529840">
                  <a:moveTo>
                    <a:pt x="568451" y="0"/>
                  </a:moveTo>
                  <a:lnTo>
                    <a:pt x="0" y="0"/>
                  </a:lnTo>
                  <a:lnTo>
                    <a:pt x="0" y="2529840"/>
                  </a:lnTo>
                  <a:lnTo>
                    <a:pt x="568451" y="2529840"/>
                  </a:lnTo>
                  <a:lnTo>
                    <a:pt x="568451" y="0"/>
                  </a:lnTo>
                  <a:close/>
                </a:path>
              </a:pathLst>
            </a:custGeom>
            <a:solidFill>
              <a:srgbClr val="C00000"/>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7" name="object 9">
              <a:extLst>
                <a:ext uri="{FF2B5EF4-FFF2-40B4-BE49-F238E27FC236}">
                  <a16:creationId xmlns:a16="http://schemas.microsoft.com/office/drawing/2014/main" id="{319D0EAA-6EF7-AD76-7004-8DCE56DC5331}"/>
                </a:ext>
              </a:extLst>
            </p:cNvPr>
            <p:cNvSpPr/>
            <p:nvPr/>
          </p:nvSpPr>
          <p:spPr>
            <a:xfrm>
              <a:off x="4328159" y="4943855"/>
              <a:ext cx="454025" cy="141605"/>
            </a:xfrm>
            <a:custGeom>
              <a:avLst/>
              <a:gdLst/>
              <a:ahLst/>
              <a:cxnLst/>
              <a:rect l="l" t="t" r="r" b="b"/>
              <a:pathLst>
                <a:path w="454025" h="141604">
                  <a:moveTo>
                    <a:pt x="0" y="141287"/>
                  </a:moveTo>
                  <a:lnTo>
                    <a:pt x="454025" y="0"/>
                  </a:lnTo>
                </a:path>
              </a:pathLst>
            </a:custGeom>
            <a:ln w="3175">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8" name="object 10">
              <a:extLst>
                <a:ext uri="{FF2B5EF4-FFF2-40B4-BE49-F238E27FC236}">
                  <a16:creationId xmlns:a16="http://schemas.microsoft.com/office/drawing/2014/main" id="{C7E74BAD-01C6-4054-C813-0C5684FF0528}"/>
                </a:ext>
              </a:extLst>
            </p:cNvPr>
            <p:cNvSpPr/>
            <p:nvPr/>
          </p:nvSpPr>
          <p:spPr>
            <a:xfrm>
              <a:off x="4782311" y="4943855"/>
              <a:ext cx="568960" cy="620395"/>
            </a:xfrm>
            <a:custGeom>
              <a:avLst/>
              <a:gdLst/>
              <a:ahLst/>
              <a:cxnLst/>
              <a:rect l="l" t="t" r="r" b="b"/>
              <a:pathLst>
                <a:path w="568960" h="620395">
                  <a:moveTo>
                    <a:pt x="568451" y="0"/>
                  </a:moveTo>
                  <a:lnTo>
                    <a:pt x="0" y="0"/>
                  </a:lnTo>
                  <a:lnTo>
                    <a:pt x="0" y="620268"/>
                  </a:lnTo>
                  <a:lnTo>
                    <a:pt x="568451" y="620268"/>
                  </a:lnTo>
                  <a:lnTo>
                    <a:pt x="568451" y="0"/>
                  </a:lnTo>
                  <a:close/>
                </a:path>
              </a:pathLst>
            </a:custGeom>
            <a:solidFill>
              <a:srgbClr val="C00000"/>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9" name="object 11">
              <a:extLst>
                <a:ext uri="{FF2B5EF4-FFF2-40B4-BE49-F238E27FC236}">
                  <a16:creationId xmlns:a16="http://schemas.microsoft.com/office/drawing/2014/main" id="{A0316A3E-CF11-4FE9-F5CD-FFA24BB80000}"/>
                </a:ext>
              </a:extLst>
            </p:cNvPr>
            <p:cNvSpPr/>
            <p:nvPr/>
          </p:nvSpPr>
          <p:spPr>
            <a:xfrm>
              <a:off x="3304031" y="5084063"/>
              <a:ext cx="454025" cy="93980"/>
            </a:xfrm>
            <a:custGeom>
              <a:avLst/>
              <a:gdLst/>
              <a:ahLst/>
              <a:cxnLst/>
              <a:rect l="l" t="t" r="r" b="b"/>
              <a:pathLst>
                <a:path w="454025" h="93979">
                  <a:moveTo>
                    <a:pt x="0" y="93662"/>
                  </a:moveTo>
                  <a:lnTo>
                    <a:pt x="454025" y="0"/>
                  </a:lnTo>
                </a:path>
              </a:pathLst>
            </a:custGeom>
            <a:ln w="3175">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90" name="object 12">
              <a:extLst>
                <a:ext uri="{FF2B5EF4-FFF2-40B4-BE49-F238E27FC236}">
                  <a16:creationId xmlns:a16="http://schemas.microsoft.com/office/drawing/2014/main" id="{2CCD2F57-A25E-DCF1-5916-A6E8AC627048}"/>
                </a:ext>
              </a:extLst>
            </p:cNvPr>
            <p:cNvSpPr/>
            <p:nvPr/>
          </p:nvSpPr>
          <p:spPr>
            <a:xfrm>
              <a:off x="2734056" y="5085587"/>
              <a:ext cx="1592580" cy="478790"/>
            </a:xfrm>
            <a:custGeom>
              <a:avLst/>
              <a:gdLst/>
              <a:ahLst/>
              <a:cxnLst/>
              <a:rect l="l" t="t" r="r" b="b"/>
              <a:pathLst>
                <a:path w="1592579" h="478789">
                  <a:moveTo>
                    <a:pt x="568452" y="92964"/>
                  </a:moveTo>
                  <a:lnTo>
                    <a:pt x="0" y="92964"/>
                  </a:lnTo>
                  <a:lnTo>
                    <a:pt x="0" y="478536"/>
                  </a:lnTo>
                  <a:lnTo>
                    <a:pt x="568452" y="478536"/>
                  </a:lnTo>
                  <a:lnTo>
                    <a:pt x="568452" y="92964"/>
                  </a:lnTo>
                  <a:close/>
                </a:path>
                <a:path w="1592579" h="478789">
                  <a:moveTo>
                    <a:pt x="1592580" y="0"/>
                  </a:moveTo>
                  <a:lnTo>
                    <a:pt x="1024128" y="0"/>
                  </a:lnTo>
                  <a:lnTo>
                    <a:pt x="1024128" y="478536"/>
                  </a:lnTo>
                  <a:lnTo>
                    <a:pt x="1592580" y="478536"/>
                  </a:lnTo>
                  <a:lnTo>
                    <a:pt x="1592580" y="0"/>
                  </a:lnTo>
                  <a:close/>
                </a:path>
              </a:pathLst>
            </a:custGeom>
            <a:solidFill>
              <a:srgbClr val="C00000"/>
            </a:solidFill>
          </p:spPr>
          <p:txBody>
            <a:bodyPr wrap="square" lIns="0" tIns="0" rIns="0" bIns="0" rtlCol="0"/>
            <a:lstStyle/>
            <a:p>
              <a:endParaRPr sz="1600" dirty="0">
                <a:latin typeface="Meiryo UI" panose="020B0604030504040204" pitchFamily="50" charset="-128"/>
                <a:ea typeface="Meiryo UI" panose="020B0604030504040204" pitchFamily="50" charset="-128"/>
              </a:endParaRPr>
            </a:p>
          </p:txBody>
        </p:sp>
        <p:sp>
          <p:nvSpPr>
            <p:cNvPr id="91" name="object 13">
              <a:extLst>
                <a:ext uri="{FF2B5EF4-FFF2-40B4-BE49-F238E27FC236}">
                  <a16:creationId xmlns:a16="http://schemas.microsoft.com/office/drawing/2014/main" id="{33BBAAF0-ECC4-1531-6890-C0AE0FD175A1}"/>
                </a:ext>
              </a:extLst>
            </p:cNvPr>
            <p:cNvSpPr/>
            <p:nvPr/>
          </p:nvSpPr>
          <p:spPr>
            <a:xfrm>
              <a:off x="2506979" y="5564123"/>
              <a:ext cx="5119370" cy="0"/>
            </a:xfrm>
            <a:custGeom>
              <a:avLst/>
              <a:gdLst/>
              <a:ahLst/>
              <a:cxnLst/>
              <a:rect l="l" t="t" r="r" b="b"/>
              <a:pathLst>
                <a:path w="5119370">
                  <a:moveTo>
                    <a:pt x="0" y="0"/>
                  </a:moveTo>
                  <a:lnTo>
                    <a:pt x="5119116" y="0"/>
                  </a:lnTo>
                </a:path>
              </a:pathLst>
            </a:custGeom>
            <a:ln w="952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92" name="object 14">
            <a:extLst>
              <a:ext uri="{FF2B5EF4-FFF2-40B4-BE49-F238E27FC236}">
                <a16:creationId xmlns:a16="http://schemas.microsoft.com/office/drawing/2014/main" id="{9FE431B6-4760-E698-319C-1AD255DBFC2E}"/>
              </a:ext>
            </a:extLst>
          </p:cNvPr>
          <p:cNvSpPr txBox="1"/>
          <p:nvPr/>
        </p:nvSpPr>
        <p:spPr>
          <a:xfrm>
            <a:off x="6902352" y="4947242"/>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Meiryo UI" panose="020B0604030504040204" pitchFamily="50" charset="-128"/>
                <a:ea typeface="Meiryo UI" panose="020B0604030504040204" pitchFamily="50" charset="-128"/>
                <a:cs typeface="Gill Sans MT"/>
              </a:rPr>
              <a:t>787</a:t>
            </a:r>
            <a:endParaRPr sz="1200">
              <a:latin typeface="Meiryo UI" panose="020B0604030504040204" pitchFamily="50" charset="-128"/>
              <a:ea typeface="Meiryo UI" panose="020B0604030504040204" pitchFamily="50" charset="-128"/>
              <a:cs typeface="Gill Sans MT"/>
            </a:endParaRPr>
          </a:p>
        </p:txBody>
      </p:sp>
      <p:sp>
        <p:nvSpPr>
          <p:cNvPr id="93" name="object 15">
            <a:extLst>
              <a:ext uri="{FF2B5EF4-FFF2-40B4-BE49-F238E27FC236}">
                <a16:creationId xmlns:a16="http://schemas.microsoft.com/office/drawing/2014/main" id="{9BF202B5-141A-70BE-0F52-8D91352B6806}"/>
              </a:ext>
            </a:extLst>
          </p:cNvPr>
          <p:cNvSpPr txBox="1"/>
          <p:nvPr/>
        </p:nvSpPr>
        <p:spPr>
          <a:xfrm>
            <a:off x="7926375" y="4854522"/>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Meiryo UI" panose="020B0604030504040204" pitchFamily="50" charset="-128"/>
                <a:ea typeface="Meiryo UI" panose="020B0604030504040204" pitchFamily="50" charset="-128"/>
                <a:cs typeface="Gill Sans MT"/>
              </a:rPr>
              <a:t>978</a:t>
            </a:r>
            <a:endParaRPr sz="1200">
              <a:latin typeface="Meiryo UI" panose="020B0604030504040204" pitchFamily="50" charset="-128"/>
              <a:ea typeface="Meiryo UI" panose="020B0604030504040204" pitchFamily="50" charset="-128"/>
              <a:cs typeface="Gill Sans MT"/>
            </a:endParaRPr>
          </a:p>
        </p:txBody>
      </p:sp>
      <p:sp>
        <p:nvSpPr>
          <p:cNvPr id="94" name="object 16">
            <a:extLst>
              <a:ext uri="{FF2B5EF4-FFF2-40B4-BE49-F238E27FC236}">
                <a16:creationId xmlns:a16="http://schemas.microsoft.com/office/drawing/2014/main" id="{3004AEA8-9D7B-BB92-1BE1-B8E30C99F526}"/>
              </a:ext>
            </a:extLst>
          </p:cNvPr>
          <p:cNvSpPr txBox="1"/>
          <p:nvPr/>
        </p:nvSpPr>
        <p:spPr>
          <a:xfrm>
            <a:off x="8886385" y="4713837"/>
            <a:ext cx="568960" cy="197490"/>
          </a:xfrm>
          <a:prstGeom prst="rect">
            <a:avLst/>
          </a:prstGeom>
        </p:spPr>
        <p:txBody>
          <a:bodyPr vert="horz" wrap="square" lIns="0" tIns="12700" rIns="0" bIns="0" rtlCol="0">
            <a:spAutoFit/>
          </a:bodyPr>
          <a:lstStyle/>
          <a:p>
            <a:pPr marL="12700">
              <a:lnSpc>
                <a:spcPct val="100000"/>
              </a:lnSpc>
              <a:spcBef>
                <a:spcPts val="100"/>
              </a:spcBef>
            </a:pPr>
            <a:r>
              <a:rPr sz="1200" spc="-20" dirty="0">
                <a:latin typeface="Meiryo UI" panose="020B0604030504040204" pitchFamily="50" charset="-128"/>
                <a:ea typeface="Meiryo UI" panose="020B0604030504040204" pitchFamily="50" charset="-128"/>
                <a:cs typeface="Gill Sans MT"/>
              </a:rPr>
              <a:t>1,267</a:t>
            </a:r>
            <a:endParaRPr sz="1200" dirty="0">
              <a:latin typeface="Meiryo UI" panose="020B0604030504040204" pitchFamily="50" charset="-128"/>
              <a:ea typeface="Meiryo UI" panose="020B0604030504040204" pitchFamily="50" charset="-128"/>
              <a:cs typeface="Gill Sans MT"/>
            </a:endParaRPr>
          </a:p>
        </p:txBody>
      </p:sp>
      <p:sp>
        <p:nvSpPr>
          <p:cNvPr id="95" name="object 17">
            <a:extLst>
              <a:ext uri="{FF2B5EF4-FFF2-40B4-BE49-F238E27FC236}">
                <a16:creationId xmlns:a16="http://schemas.microsoft.com/office/drawing/2014/main" id="{200B2A91-5A47-CA07-CC3C-B024CBE7F60D}"/>
              </a:ext>
            </a:extLst>
          </p:cNvPr>
          <p:cNvSpPr txBox="1"/>
          <p:nvPr/>
        </p:nvSpPr>
        <p:spPr>
          <a:xfrm>
            <a:off x="10934253" y="2803445"/>
            <a:ext cx="514476" cy="198131"/>
          </a:xfrm>
          <a:prstGeom prst="rect">
            <a:avLst/>
          </a:prstGeom>
        </p:spPr>
        <p:txBody>
          <a:bodyPr vert="horz" wrap="square" lIns="0" tIns="13335" rIns="0" bIns="0" rtlCol="0">
            <a:spAutoFit/>
          </a:bodyPr>
          <a:lstStyle/>
          <a:p>
            <a:pPr marL="12700">
              <a:lnSpc>
                <a:spcPct val="100000"/>
              </a:lnSpc>
              <a:spcBef>
                <a:spcPts val="105"/>
              </a:spcBef>
            </a:pPr>
            <a:r>
              <a:rPr sz="1200" spc="-20" dirty="0">
                <a:latin typeface="Meiryo UI" panose="020B0604030504040204" pitchFamily="50" charset="-128"/>
                <a:ea typeface="Meiryo UI" panose="020B0604030504040204" pitchFamily="50" charset="-128"/>
                <a:cs typeface="Gill Sans MT"/>
              </a:rPr>
              <a:t>5,162</a:t>
            </a:r>
            <a:endParaRPr sz="1200" dirty="0">
              <a:latin typeface="Meiryo UI" panose="020B0604030504040204" pitchFamily="50" charset="-128"/>
              <a:ea typeface="Meiryo UI" panose="020B0604030504040204" pitchFamily="50" charset="-128"/>
              <a:cs typeface="Gill Sans MT"/>
            </a:endParaRPr>
          </a:p>
        </p:txBody>
      </p:sp>
      <p:grpSp>
        <p:nvGrpSpPr>
          <p:cNvPr id="96" name="object 18">
            <a:extLst>
              <a:ext uri="{FF2B5EF4-FFF2-40B4-BE49-F238E27FC236}">
                <a16:creationId xmlns:a16="http://schemas.microsoft.com/office/drawing/2014/main" id="{7636F366-2F55-7509-3A08-12819B1A9BE9}"/>
              </a:ext>
            </a:extLst>
          </p:cNvPr>
          <p:cNvGrpSpPr/>
          <p:nvPr/>
        </p:nvGrpSpPr>
        <p:grpSpPr>
          <a:xfrm>
            <a:off x="7035288" y="2422775"/>
            <a:ext cx="4110990" cy="3250565"/>
            <a:chOff x="3003994" y="2391917"/>
            <a:chExt cx="4110990" cy="3250565"/>
          </a:xfrm>
        </p:grpSpPr>
        <p:pic>
          <p:nvPicPr>
            <p:cNvPr id="97" name="object 19">
              <a:extLst>
                <a:ext uri="{FF2B5EF4-FFF2-40B4-BE49-F238E27FC236}">
                  <a16:creationId xmlns:a16="http://schemas.microsoft.com/office/drawing/2014/main" id="{225FCB47-3A32-5F03-0F3D-27BD05CFC111}"/>
                </a:ext>
              </a:extLst>
            </p:cNvPr>
            <p:cNvPicPr/>
            <p:nvPr/>
          </p:nvPicPr>
          <p:blipFill>
            <a:blip r:embed="rId3" cstate="print"/>
            <a:stretch>
              <a:fillRect/>
            </a:stretch>
          </p:blipFill>
          <p:spPr>
            <a:xfrm>
              <a:off x="6037896" y="5486209"/>
              <a:ext cx="105537" cy="155828"/>
            </a:xfrm>
            <a:prstGeom prst="rect">
              <a:avLst/>
            </a:prstGeom>
          </p:spPr>
        </p:pic>
        <p:sp>
          <p:nvSpPr>
            <p:cNvPr id="98" name="object 20">
              <a:extLst>
                <a:ext uri="{FF2B5EF4-FFF2-40B4-BE49-F238E27FC236}">
                  <a16:creationId xmlns:a16="http://schemas.microsoft.com/office/drawing/2014/main" id="{CDB5C3AB-2D77-2250-3256-EAC304CE5593}"/>
                </a:ext>
              </a:extLst>
            </p:cNvPr>
            <p:cNvSpPr/>
            <p:nvPr/>
          </p:nvSpPr>
          <p:spPr>
            <a:xfrm>
              <a:off x="3018282" y="4309630"/>
              <a:ext cx="1977389" cy="227329"/>
            </a:xfrm>
            <a:custGeom>
              <a:avLst/>
              <a:gdLst/>
              <a:ahLst/>
              <a:cxnLst/>
              <a:rect l="l" t="t" r="r" b="b"/>
              <a:pathLst>
                <a:path w="1977389" h="227329">
                  <a:moveTo>
                    <a:pt x="0" y="226809"/>
                  </a:moveTo>
                  <a:lnTo>
                    <a:pt x="1976907" y="0"/>
                  </a:lnTo>
                </a:path>
              </a:pathLst>
            </a:custGeom>
            <a:ln w="2857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99" name="object 21">
              <a:extLst>
                <a:ext uri="{FF2B5EF4-FFF2-40B4-BE49-F238E27FC236}">
                  <a16:creationId xmlns:a16="http://schemas.microsoft.com/office/drawing/2014/main" id="{B44D022D-603F-A105-3981-477B373B419A}"/>
                </a:ext>
              </a:extLst>
            </p:cNvPr>
            <p:cNvSpPr/>
            <p:nvPr/>
          </p:nvSpPr>
          <p:spPr>
            <a:xfrm>
              <a:off x="4976100" y="4268682"/>
              <a:ext cx="90170" cy="85725"/>
            </a:xfrm>
            <a:custGeom>
              <a:avLst/>
              <a:gdLst/>
              <a:ahLst/>
              <a:cxnLst/>
              <a:rect l="l" t="t" r="r" b="b"/>
              <a:pathLst>
                <a:path w="90170" h="85725">
                  <a:moveTo>
                    <a:pt x="0" y="0"/>
                  </a:moveTo>
                  <a:lnTo>
                    <a:pt x="9778" y="85166"/>
                  </a:lnTo>
                  <a:lnTo>
                    <a:pt x="90055" y="32804"/>
                  </a:lnTo>
                  <a:lnTo>
                    <a:pt x="0" y="0"/>
                  </a:lnTo>
                  <a:close/>
                </a:path>
              </a:pathLst>
            </a:custGeom>
            <a:solidFill>
              <a:srgbClr val="004685"/>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00" name="object 22">
              <a:extLst>
                <a:ext uri="{FF2B5EF4-FFF2-40B4-BE49-F238E27FC236}">
                  <a16:creationId xmlns:a16="http://schemas.microsoft.com/office/drawing/2014/main" id="{076D50DC-EA16-41E1-22A3-927DB5292E71}"/>
                </a:ext>
              </a:extLst>
            </p:cNvPr>
            <p:cNvSpPr/>
            <p:nvPr/>
          </p:nvSpPr>
          <p:spPr>
            <a:xfrm>
              <a:off x="5066538" y="2440635"/>
              <a:ext cx="1995805" cy="1861185"/>
            </a:xfrm>
            <a:custGeom>
              <a:avLst/>
              <a:gdLst/>
              <a:ahLst/>
              <a:cxnLst/>
              <a:rect l="l" t="t" r="r" b="b"/>
              <a:pathLst>
                <a:path w="1995804" h="1861185">
                  <a:moveTo>
                    <a:pt x="0" y="1861045"/>
                  </a:moveTo>
                  <a:lnTo>
                    <a:pt x="1995627" y="0"/>
                  </a:lnTo>
                </a:path>
              </a:pathLst>
            </a:custGeom>
            <a:ln w="2857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01" name="object 23">
              <a:extLst>
                <a:ext uri="{FF2B5EF4-FFF2-40B4-BE49-F238E27FC236}">
                  <a16:creationId xmlns:a16="http://schemas.microsoft.com/office/drawing/2014/main" id="{F1E0F0E3-E193-5A35-1FF5-E9092D117D16}"/>
                </a:ext>
              </a:extLst>
            </p:cNvPr>
            <p:cNvSpPr/>
            <p:nvPr/>
          </p:nvSpPr>
          <p:spPr>
            <a:xfrm>
              <a:off x="7022485" y="2391917"/>
              <a:ext cx="92075" cy="90170"/>
            </a:xfrm>
            <a:custGeom>
              <a:avLst/>
              <a:gdLst/>
              <a:ahLst/>
              <a:cxnLst/>
              <a:rect l="l" t="t" r="r" b="b"/>
              <a:pathLst>
                <a:path w="92075" h="90169">
                  <a:moveTo>
                    <a:pt x="91922" y="0"/>
                  </a:moveTo>
                  <a:lnTo>
                    <a:pt x="0" y="27127"/>
                  </a:lnTo>
                  <a:lnTo>
                    <a:pt x="58470" y="89814"/>
                  </a:lnTo>
                  <a:lnTo>
                    <a:pt x="91922" y="0"/>
                  </a:lnTo>
                  <a:close/>
                </a:path>
              </a:pathLst>
            </a:custGeom>
            <a:solidFill>
              <a:srgbClr val="004685"/>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102" name="object 24">
            <a:extLst>
              <a:ext uri="{FF2B5EF4-FFF2-40B4-BE49-F238E27FC236}">
                <a16:creationId xmlns:a16="http://schemas.microsoft.com/office/drawing/2014/main" id="{2875DDE1-7FD1-3D05-FFB9-FCB96B0310D0}"/>
              </a:ext>
            </a:extLst>
          </p:cNvPr>
          <p:cNvSpPr txBox="1"/>
          <p:nvPr/>
        </p:nvSpPr>
        <p:spPr>
          <a:xfrm>
            <a:off x="6856861" y="5633462"/>
            <a:ext cx="1409065" cy="197490"/>
          </a:xfrm>
          <a:prstGeom prst="rect">
            <a:avLst/>
          </a:prstGeom>
        </p:spPr>
        <p:txBody>
          <a:bodyPr vert="horz" wrap="square" lIns="0" tIns="12700" rIns="0" bIns="0" rtlCol="0">
            <a:spAutoFit/>
          </a:bodyPr>
          <a:lstStyle/>
          <a:p>
            <a:pPr marL="12700">
              <a:lnSpc>
                <a:spcPct val="100000"/>
              </a:lnSpc>
              <a:spcBef>
                <a:spcPts val="100"/>
              </a:spcBef>
              <a:tabLst>
                <a:tab pos="1036319" algn="l"/>
              </a:tabLst>
            </a:pPr>
            <a:r>
              <a:rPr sz="1200" spc="-20" dirty="0">
                <a:latin typeface="Meiryo UI" panose="020B0604030504040204" pitchFamily="50" charset="-128"/>
                <a:ea typeface="Meiryo UI" panose="020B0604030504040204" pitchFamily="50" charset="-128"/>
                <a:cs typeface="Gill Sans MT"/>
              </a:rPr>
              <a:t>2017</a:t>
            </a:r>
            <a:r>
              <a:rPr sz="1200" dirty="0">
                <a:latin typeface="Meiryo UI" panose="020B0604030504040204" pitchFamily="50" charset="-128"/>
                <a:ea typeface="Meiryo UI" panose="020B0604030504040204" pitchFamily="50" charset="-128"/>
                <a:cs typeface="Gill Sans MT"/>
              </a:rPr>
              <a:t>	</a:t>
            </a:r>
            <a:r>
              <a:rPr sz="1200" spc="-20" dirty="0">
                <a:latin typeface="Meiryo UI" panose="020B0604030504040204" pitchFamily="50" charset="-128"/>
                <a:ea typeface="Meiryo UI" panose="020B0604030504040204" pitchFamily="50" charset="-128"/>
                <a:cs typeface="Gill Sans MT"/>
              </a:rPr>
              <a:t>2018</a:t>
            </a:r>
            <a:endParaRPr sz="1200">
              <a:latin typeface="Meiryo UI" panose="020B0604030504040204" pitchFamily="50" charset="-128"/>
              <a:ea typeface="Meiryo UI" panose="020B0604030504040204" pitchFamily="50" charset="-128"/>
              <a:cs typeface="Gill Sans MT"/>
            </a:endParaRPr>
          </a:p>
        </p:txBody>
      </p:sp>
      <p:sp>
        <p:nvSpPr>
          <p:cNvPr id="103" name="object 25">
            <a:extLst>
              <a:ext uri="{FF2B5EF4-FFF2-40B4-BE49-F238E27FC236}">
                <a16:creationId xmlns:a16="http://schemas.microsoft.com/office/drawing/2014/main" id="{AF9E6F5A-9729-3F44-C276-EC570647DB18}"/>
              </a:ext>
            </a:extLst>
          </p:cNvPr>
          <p:cNvSpPr txBox="1"/>
          <p:nvPr/>
        </p:nvSpPr>
        <p:spPr>
          <a:xfrm>
            <a:off x="8904728" y="5633462"/>
            <a:ext cx="2433320" cy="197490"/>
          </a:xfrm>
          <a:prstGeom prst="rect">
            <a:avLst/>
          </a:prstGeom>
        </p:spPr>
        <p:txBody>
          <a:bodyPr vert="horz" wrap="square" lIns="0" tIns="12700" rIns="0" bIns="0" rtlCol="0">
            <a:spAutoFit/>
          </a:bodyPr>
          <a:lstStyle/>
          <a:p>
            <a:pPr marL="12700">
              <a:lnSpc>
                <a:spcPct val="100000"/>
              </a:lnSpc>
              <a:spcBef>
                <a:spcPts val="100"/>
              </a:spcBef>
              <a:tabLst>
                <a:tab pos="2060575" algn="l"/>
              </a:tabLst>
            </a:pPr>
            <a:r>
              <a:rPr sz="1200" spc="-20" dirty="0">
                <a:latin typeface="Meiryo UI" panose="020B0604030504040204" pitchFamily="50" charset="-128"/>
                <a:ea typeface="Meiryo UI" panose="020B0604030504040204" pitchFamily="50" charset="-128"/>
                <a:cs typeface="Gill Sans MT"/>
              </a:rPr>
              <a:t>2019</a:t>
            </a:r>
            <a:r>
              <a:rPr sz="1200" dirty="0">
                <a:latin typeface="Meiryo UI" panose="020B0604030504040204" pitchFamily="50" charset="-128"/>
                <a:ea typeface="Meiryo UI" panose="020B0604030504040204" pitchFamily="50" charset="-128"/>
                <a:cs typeface="Gill Sans MT"/>
              </a:rPr>
              <a:t>	</a:t>
            </a:r>
            <a:r>
              <a:rPr sz="1200" spc="-20" dirty="0">
                <a:latin typeface="Meiryo UI" panose="020B0604030504040204" pitchFamily="50" charset="-128"/>
                <a:ea typeface="Meiryo UI" panose="020B0604030504040204" pitchFamily="50" charset="-128"/>
                <a:cs typeface="Gill Sans MT"/>
              </a:rPr>
              <a:t>2024</a:t>
            </a:r>
            <a:endParaRPr sz="1200">
              <a:latin typeface="Meiryo UI" panose="020B0604030504040204" pitchFamily="50" charset="-128"/>
              <a:ea typeface="Meiryo UI" panose="020B0604030504040204" pitchFamily="50" charset="-128"/>
              <a:cs typeface="Gill Sans MT"/>
            </a:endParaRPr>
          </a:p>
        </p:txBody>
      </p:sp>
      <p:grpSp>
        <p:nvGrpSpPr>
          <p:cNvPr id="104" name="object 26">
            <a:extLst>
              <a:ext uri="{FF2B5EF4-FFF2-40B4-BE49-F238E27FC236}">
                <a16:creationId xmlns:a16="http://schemas.microsoft.com/office/drawing/2014/main" id="{DA134C3B-DA54-B3B9-235C-1D1929316E66}"/>
              </a:ext>
            </a:extLst>
          </p:cNvPr>
          <p:cNvGrpSpPr/>
          <p:nvPr/>
        </p:nvGrpSpPr>
        <p:grpSpPr>
          <a:xfrm>
            <a:off x="7764903" y="4293295"/>
            <a:ext cx="616585" cy="311785"/>
            <a:chOff x="3733609" y="4262437"/>
            <a:chExt cx="616585" cy="311785"/>
          </a:xfrm>
        </p:grpSpPr>
        <p:sp>
          <p:nvSpPr>
            <p:cNvPr id="105" name="object 27">
              <a:extLst>
                <a:ext uri="{FF2B5EF4-FFF2-40B4-BE49-F238E27FC236}">
                  <a16:creationId xmlns:a16="http://schemas.microsoft.com/office/drawing/2014/main" id="{82576A49-78D3-344F-9CFC-3120CE8FB5E0}"/>
                </a:ext>
              </a:extLst>
            </p:cNvPr>
            <p:cNvSpPr/>
            <p:nvPr/>
          </p:nvSpPr>
          <p:spPr>
            <a:xfrm>
              <a:off x="3738371" y="4267200"/>
              <a:ext cx="607060" cy="302260"/>
            </a:xfrm>
            <a:custGeom>
              <a:avLst/>
              <a:gdLst/>
              <a:ahLst/>
              <a:cxnLst/>
              <a:rect l="l" t="t" r="r" b="b"/>
              <a:pathLst>
                <a:path w="607060"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06" name="object 28">
              <a:extLst>
                <a:ext uri="{FF2B5EF4-FFF2-40B4-BE49-F238E27FC236}">
                  <a16:creationId xmlns:a16="http://schemas.microsoft.com/office/drawing/2014/main" id="{2D04BBBF-4DE3-1E30-CD2E-83D847A53468}"/>
                </a:ext>
              </a:extLst>
            </p:cNvPr>
            <p:cNvSpPr/>
            <p:nvPr/>
          </p:nvSpPr>
          <p:spPr>
            <a:xfrm>
              <a:off x="3738371" y="4267200"/>
              <a:ext cx="607060" cy="302260"/>
            </a:xfrm>
            <a:custGeom>
              <a:avLst/>
              <a:gdLst/>
              <a:ahLst/>
              <a:cxnLst/>
              <a:rect l="l" t="t" r="r" b="b"/>
              <a:pathLst>
                <a:path w="607060"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107" name="object 29">
            <a:extLst>
              <a:ext uri="{FF2B5EF4-FFF2-40B4-BE49-F238E27FC236}">
                <a16:creationId xmlns:a16="http://schemas.microsoft.com/office/drawing/2014/main" id="{CEF2AC89-0A3F-9C00-601B-21DAAA5304FF}"/>
              </a:ext>
            </a:extLst>
          </p:cNvPr>
          <p:cNvSpPr txBox="1"/>
          <p:nvPr/>
        </p:nvSpPr>
        <p:spPr>
          <a:xfrm>
            <a:off x="7846056" y="4321870"/>
            <a:ext cx="565341"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Meiryo UI" panose="020B0604030504040204" pitchFamily="50" charset="-128"/>
                <a:ea typeface="Meiryo UI" panose="020B0604030504040204" pitchFamily="50" charset="-128"/>
                <a:cs typeface="Gill Sans MT"/>
              </a:rPr>
              <a:t>+27%</a:t>
            </a:r>
            <a:endParaRPr sz="1200" dirty="0">
              <a:latin typeface="Meiryo UI" panose="020B0604030504040204" pitchFamily="50" charset="-128"/>
              <a:ea typeface="Meiryo UI" panose="020B0604030504040204" pitchFamily="50" charset="-128"/>
              <a:cs typeface="Gill Sans MT"/>
            </a:endParaRPr>
          </a:p>
        </p:txBody>
      </p:sp>
      <p:grpSp>
        <p:nvGrpSpPr>
          <p:cNvPr id="108" name="object 30">
            <a:extLst>
              <a:ext uri="{FF2B5EF4-FFF2-40B4-BE49-F238E27FC236}">
                <a16:creationId xmlns:a16="http://schemas.microsoft.com/office/drawing/2014/main" id="{0E1AC74D-6711-A491-D999-A831C86EDB73}"/>
              </a:ext>
            </a:extLst>
          </p:cNvPr>
          <p:cNvGrpSpPr/>
          <p:nvPr/>
        </p:nvGrpSpPr>
        <p:grpSpPr>
          <a:xfrm>
            <a:off x="9813159" y="3220399"/>
            <a:ext cx="616585" cy="311785"/>
            <a:chOff x="5781865" y="3189541"/>
            <a:chExt cx="616585" cy="311785"/>
          </a:xfrm>
        </p:grpSpPr>
        <p:sp>
          <p:nvSpPr>
            <p:cNvPr id="109" name="object 31">
              <a:extLst>
                <a:ext uri="{FF2B5EF4-FFF2-40B4-BE49-F238E27FC236}">
                  <a16:creationId xmlns:a16="http://schemas.microsoft.com/office/drawing/2014/main" id="{C240F791-CC09-2939-EA27-1B9B461F14C9}"/>
                </a:ext>
              </a:extLst>
            </p:cNvPr>
            <p:cNvSpPr/>
            <p:nvPr/>
          </p:nvSpPr>
          <p:spPr>
            <a:xfrm>
              <a:off x="5786628" y="3194304"/>
              <a:ext cx="607060" cy="302260"/>
            </a:xfrm>
            <a:custGeom>
              <a:avLst/>
              <a:gdLst/>
              <a:ahLst/>
              <a:cxnLst/>
              <a:rect l="l" t="t" r="r" b="b"/>
              <a:pathLst>
                <a:path w="607060"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10" name="object 32">
              <a:extLst>
                <a:ext uri="{FF2B5EF4-FFF2-40B4-BE49-F238E27FC236}">
                  <a16:creationId xmlns:a16="http://schemas.microsoft.com/office/drawing/2014/main" id="{04DCA530-AEEC-03A5-B36F-C31E769BC9A7}"/>
                </a:ext>
              </a:extLst>
            </p:cNvPr>
            <p:cNvSpPr/>
            <p:nvPr/>
          </p:nvSpPr>
          <p:spPr>
            <a:xfrm>
              <a:off x="5786628" y="3194304"/>
              <a:ext cx="607060" cy="302260"/>
            </a:xfrm>
            <a:custGeom>
              <a:avLst/>
              <a:gdLst/>
              <a:ahLst/>
              <a:cxnLst/>
              <a:rect l="l" t="t" r="r" b="b"/>
              <a:pathLst>
                <a:path w="607060"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111" name="object 33">
            <a:extLst>
              <a:ext uri="{FF2B5EF4-FFF2-40B4-BE49-F238E27FC236}">
                <a16:creationId xmlns:a16="http://schemas.microsoft.com/office/drawing/2014/main" id="{035D04AC-CC4A-C891-A6B2-60E5B455CB6F}"/>
              </a:ext>
            </a:extLst>
          </p:cNvPr>
          <p:cNvSpPr txBox="1"/>
          <p:nvPr/>
        </p:nvSpPr>
        <p:spPr>
          <a:xfrm>
            <a:off x="9893931" y="3248720"/>
            <a:ext cx="531051" cy="198131"/>
          </a:xfrm>
          <a:prstGeom prst="rect">
            <a:avLst/>
          </a:prstGeom>
        </p:spPr>
        <p:txBody>
          <a:bodyPr vert="horz" wrap="square" lIns="0" tIns="13335" rIns="0" bIns="0" rtlCol="0">
            <a:spAutoFit/>
          </a:bodyPr>
          <a:lstStyle/>
          <a:p>
            <a:pPr marL="12700">
              <a:lnSpc>
                <a:spcPct val="100000"/>
              </a:lnSpc>
              <a:spcBef>
                <a:spcPts val="105"/>
              </a:spcBef>
            </a:pPr>
            <a:r>
              <a:rPr sz="1200" b="1" spc="-20" dirty="0">
                <a:latin typeface="Meiryo UI" panose="020B0604030504040204" pitchFamily="50" charset="-128"/>
                <a:ea typeface="Meiryo UI" panose="020B0604030504040204" pitchFamily="50" charset="-128"/>
                <a:cs typeface="Gill Sans MT"/>
              </a:rPr>
              <a:t>+32%</a:t>
            </a:r>
            <a:endParaRPr sz="1200" dirty="0">
              <a:latin typeface="Meiryo UI" panose="020B0604030504040204" pitchFamily="50" charset="-128"/>
              <a:ea typeface="Meiryo UI" panose="020B0604030504040204" pitchFamily="50" charset="-128"/>
              <a:cs typeface="Gill Sans MT"/>
            </a:endParaRPr>
          </a:p>
        </p:txBody>
      </p:sp>
      <p:sp>
        <p:nvSpPr>
          <p:cNvPr id="114" name="object 36">
            <a:extLst>
              <a:ext uri="{FF2B5EF4-FFF2-40B4-BE49-F238E27FC236}">
                <a16:creationId xmlns:a16="http://schemas.microsoft.com/office/drawing/2014/main" id="{8D494CCB-18C3-14E8-3B96-C8C39B204B8C}"/>
              </a:ext>
            </a:extLst>
          </p:cNvPr>
          <p:cNvSpPr txBox="1"/>
          <p:nvPr/>
        </p:nvSpPr>
        <p:spPr>
          <a:xfrm>
            <a:off x="7638061" y="2055891"/>
            <a:ext cx="2691130" cy="258404"/>
          </a:xfrm>
          <a:prstGeom prst="rect">
            <a:avLst/>
          </a:prstGeom>
        </p:spPr>
        <p:txBody>
          <a:bodyPr vert="horz" wrap="square" lIns="0" tIns="12065" rIns="0" bIns="0" rtlCol="0">
            <a:spAutoFit/>
          </a:bodyPr>
          <a:lstStyle/>
          <a:p>
            <a:pPr marL="12700">
              <a:lnSpc>
                <a:spcPct val="100000"/>
              </a:lnSpc>
              <a:spcBef>
                <a:spcPts val="95"/>
              </a:spcBef>
            </a:pPr>
            <a:r>
              <a:rPr sz="1600" spc="-25" dirty="0">
                <a:latin typeface="BIZ UDP明朝 Medium" panose="02020500000000000000" pitchFamily="18" charset="-128"/>
                <a:ea typeface="BIZ UDP明朝 Medium" panose="02020500000000000000" pitchFamily="18" charset="-128"/>
                <a:cs typeface="ＭＳ Ｐゴシック"/>
              </a:rPr>
              <a:t>ゲ</a:t>
            </a:r>
            <a:r>
              <a:rPr sz="1600" spc="-20" dirty="0">
                <a:latin typeface="BIZ UDP明朝 Medium" panose="02020500000000000000" pitchFamily="18" charset="-128"/>
                <a:ea typeface="BIZ UDP明朝 Medium" panose="02020500000000000000" pitchFamily="18" charset="-128"/>
                <a:cs typeface="ＭＳ Ｐゴシック"/>
              </a:rPr>
              <a:t>ノ</a:t>
            </a:r>
            <a:r>
              <a:rPr sz="1600" spc="-25" dirty="0">
                <a:latin typeface="BIZ UDP明朝 Medium" panose="02020500000000000000" pitchFamily="18" charset="-128"/>
                <a:ea typeface="BIZ UDP明朝 Medium" panose="02020500000000000000" pitchFamily="18" charset="-128"/>
                <a:cs typeface="ＭＳ Ｐゴシック"/>
              </a:rPr>
              <a:t>ム編集の市場規模</a:t>
            </a:r>
            <a:r>
              <a:rPr sz="1600" spc="-10" dirty="0">
                <a:latin typeface="BIZ UDP明朝 Medium" panose="02020500000000000000" pitchFamily="18" charset="-128"/>
                <a:ea typeface="BIZ UDP明朝 Medium" panose="02020500000000000000" pitchFamily="18" charset="-128"/>
                <a:cs typeface="ＭＳ Ｐゴシック"/>
              </a:rPr>
              <a:t>・</a:t>
            </a:r>
            <a:r>
              <a:rPr sz="1600" spc="-25" dirty="0">
                <a:latin typeface="BIZ UDP明朝 Medium" panose="02020500000000000000" pitchFamily="18" charset="-128"/>
                <a:ea typeface="BIZ UDP明朝 Medium" panose="02020500000000000000" pitchFamily="18" charset="-128"/>
                <a:cs typeface="ＭＳ Ｐゴシック"/>
              </a:rPr>
              <a:t>成長</a:t>
            </a:r>
            <a:r>
              <a:rPr sz="1600" spc="-50" dirty="0">
                <a:latin typeface="BIZ UDP明朝 Medium" panose="02020500000000000000" pitchFamily="18" charset="-128"/>
                <a:ea typeface="BIZ UDP明朝 Medium" panose="02020500000000000000" pitchFamily="18" charset="-128"/>
                <a:cs typeface="ＭＳ Ｐゴシック"/>
              </a:rPr>
              <a:t>率</a:t>
            </a:r>
            <a:endParaRPr sz="1600">
              <a:latin typeface="BIZ UDP明朝 Medium" panose="02020500000000000000" pitchFamily="18" charset="-128"/>
              <a:ea typeface="BIZ UDP明朝 Medium" panose="02020500000000000000" pitchFamily="18" charset="-128"/>
              <a:cs typeface="ＭＳ Ｐゴシック"/>
            </a:endParaRPr>
          </a:p>
        </p:txBody>
      </p:sp>
      <p:sp>
        <p:nvSpPr>
          <p:cNvPr id="116" name="object 38">
            <a:extLst>
              <a:ext uri="{FF2B5EF4-FFF2-40B4-BE49-F238E27FC236}">
                <a16:creationId xmlns:a16="http://schemas.microsoft.com/office/drawing/2014/main" id="{859DFF35-3208-7F48-9FCA-A46999AFE4A3}"/>
              </a:ext>
            </a:extLst>
          </p:cNvPr>
          <p:cNvSpPr txBox="1"/>
          <p:nvPr/>
        </p:nvSpPr>
        <p:spPr>
          <a:xfrm>
            <a:off x="6550211" y="2705610"/>
            <a:ext cx="692150" cy="182101"/>
          </a:xfrm>
          <a:prstGeom prst="rect">
            <a:avLst/>
          </a:prstGeom>
        </p:spPr>
        <p:txBody>
          <a:bodyPr vert="horz" wrap="square" lIns="0" tIns="12700" rIns="0" bIns="0" rtlCol="0">
            <a:spAutoFit/>
          </a:bodyPr>
          <a:lstStyle/>
          <a:p>
            <a:pPr marL="12700">
              <a:lnSpc>
                <a:spcPct val="100000"/>
              </a:lnSpc>
              <a:spcBef>
                <a:spcPts val="100"/>
              </a:spcBef>
            </a:pPr>
            <a:r>
              <a:rPr sz="1100" spc="-10" dirty="0">
                <a:latin typeface="Meiryo UI" panose="020B0604030504040204" pitchFamily="50" charset="-128"/>
                <a:ea typeface="Meiryo UI" panose="020B0604030504040204" pitchFamily="50" charset="-128"/>
                <a:cs typeface="Arial"/>
              </a:rPr>
              <a:t>(</a:t>
            </a:r>
            <a:r>
              <a:rPr sz="1100" dirty="0">
                <a:latin typeface="Meiryo UI" panose="020B0604030504040204" pitchFamily="50" charset="-128"/>
                <a:ea typeface="Meiryo UI" panose="020B0604030504040204" pitchFamily="50" charset="-128"/>
                <a:cs typeface="ＭＳ Ｐゴシック"/>
              </a:rPr>
              <a:t>百万ドル</a:t>
            </a:r>
            <a:r>
              <a:rPr sz="1100" spc="-50" dirty="0">
                <a:latin typeface="Meiryo UI" panose="020B0604030504040204" pitchFamily="50" charset="-128"/>
                <a:ea typeface="Meiryo UI" panose="020B0604030504040204" pitchFamily="50" charset="-128"/>
                <a:cs typeface="Arial"/>
              </a:rPr>
              <a:t>)</a:t>
            </a:r>
            <a:endParaRPr sz="1100">
              <a:latin typeface="Meiryo UI" panose="020B0604030504040204" pitchFamily="50" charset="-128"/>
              <a:ea typeface="Meiryo UI" panose="020B0604030504040204" pitchFamily="50" charset="-128"/>
              <a:cs typeface="Arial"/>
            </a:endParaRPr>
          </a:p>
        </p:txBody>
      </p:sp>
      <p:sp>
        <p:nvSpPr>
          <p:cNvPr id="117" name="object 4">
            <a:extLst>
              <a:ext uri="{FF2B5EF4-FFF2-40B4-BE49-F238E27FC236}">
                <a16:creationId xmlns:a16="http://schemas.microsoft.com/office/drawing/2014/main" id="{F33A2840-9295-2D1C-887D-C3A5C6A0D07C}"/>
              </a:ext>
            </a:extLst>
          </p:cNvPr>
          <p:cNvSpPr txBox="1"/>
          <p:nvPr/>
        </p:nvSpPr>
        <p:spPr>
          <a:xfrm>
            <a:off x="6435673" y="977891"/>
            <a:ext cx="5470384" cy="602088"/>
          </a:xfrm>
          <a:prstGeom prst="rect">
            <a:avLst/>
          </a:prstGeom>
        </p:spPr>
        <p:txBody>
          <a:bodyPr vert="horz" wrap="square" lIns="0" tIns="12065" rIns="0" bIns="0" rtlCol="0">
            <a:spAutoFit/>
          </a:bodyPr>
          <a:lstStyle/>
          <a:p>
            <a:pPr marL="12700" marR="5080">
              <a:lnSpc>
                <a:spcPts val="2280"/>
              </a:lnSpc>
              <a:spcBef>
                <a:spcPts val="1065"/>
              </a:spcBef>
            </a:pPr>
            <a:r>
              <a:rPr sz="2000" b="1" spc="-20" dirty="0" err="1">
                <a:latin typeface="BIZ UDP明朝 Medium" panose="02020500000000000000" pitchFamily="18" charset="-128"/>
                <a:ea typeface="BIZ UDP明朝 Medium" panose="02020500000000000000" pitchFamily="18" charset="-128"/>
                <a:cs typeface="ＭＳ Ｐゴシック"/>
              </a:rPr>
              <a:t>ゲ</a:t>
            </a:r>
            <a:r>
              <a:rPr sz="2000" b="1" spc="-10" dirty="0" err="1">
                <a:latin typeface="BIZ UDP明朝 Medium" panose="02020500000000000000" pitchFamily="18" charset="-128"/>
                <a:ea typeface="BIZ UDP明朝 Medium" panose="02020500000000000000" pitchFamily="18" charset="-128"/>
                <a:cs typeface="ＭＳ Ｐゴシック"/>
              </a:rPr>
              <a:t>ノム</a:t>
            </a:r>
            <a:r>
              <a:rPr sz="2000" b="1" spc="-20" dirty="0" err="1">
                <a:latin typeface="BIZ UDP明朝 Medium" panose="02020500000000000000" pitchFamily="18" charset="-128"/>
                <a:ea typeface="BIZ UDP明朝 Medium" panose="02020500000000000000" pitchFamily="18" charset="-128"/>
                <a:cs typeface="ＭＳ Ｐゴシック"/>
              </a:rPr>
              <a:t>編集市場は独自</a:t>
            </a:r>
            <a:r>
              <a:rPr sz="2000" b="1" spc="-30" dirty="0" err="1">
                <a:latin typeface="BIZ UDP明朝 Medium" panose="02020500000000000000" pitchFamily="18" charset="-128"/>
                <a:ea typeface="BIZ UDP明朝 Medium" panose="02020500000000000000" pitchFamily="18" charset="-128"/>
                <a:cs typeface="ＭＳ Ｐゴシック"/>
              </a:rPr>
              <a:t>の</a:t>
            </a:r>
            <a:r>
              <a:rPr sz="2000" b="1" spc="-20" dirty="0" err="1">
                <a:latin typeface="BIZ UDP明朝 Medium" panose="02020500000000000000" pitchFamily="18" charset="-128"/>
                <a:ea typeface="BIZ UDP明朝 Medium" panose="02020500000000000000" pitchFamily="18" charset="-128"/>
                <a:cs typeface="ＭＳ Ｐゴシック"/>
              </a:rPr>
              <a:t>技術</a:t>
            </a:r>
            <a:r>
              <a:rPr sz="2000" b="1" spc="-10" dirty="0" err="1">
                <a:latin typeface="BIZ UDP明朝 Medium" panose="02020500000000000000" pitchFamily="18" charset="-128"/>
                <a:ea typeface="BIZ UDP明朝 Medium" panose="02020500000000000000" pitchFamily="18" charset="-128"/>
                <a:cs typeface="ＭＳ Ｐゴシック"/>
              </a:rPr>
              <a:t>を</a:t>
            </a:r>
            <a:r>
              <a:rPr sz="2000" b="1" spc="-30" dirty="0" err="1">
                <a:latin typeface="BIZ UDP明朝 Medium" panose="02020500000000000000" pitchFamily="18" charset="-128"/>
                <a:ea typeface="BIZ UDP明朝 Medium" panose="02020500000000000000" pitchFamily="18" charset="-128"/>
                <a:cs typeface="ＭＳ Ｐゴシック"/>
              </a:rPr>
              <a:t>保有する</a:t>
            </a:r>
            <a:r>
              <a:rPr sz="2000" b="1" spc="-20" dirty="0" err="1">
                <a:latin typeface="BIZ UDP明朝 Medium" panose="02020500000000000000" pitchFamily="18" charset="-128"/>
                <a:ea typeface="BIZ UDP明朝 Medium" panose="02020500000000000000" pitchFamily="18" charset="-128"/>
                <a:cs typeface="ＭＳ Ｐゴシック"/>
              </a:rPr>
              <a:t>企業</a:t>
            </a:r>
            <a:r>
              <a:rPr sz="2000" b="1" spc="-30" dirty="0" err="1">
                <a:latin typeface="BIZ UDP明朝 Medium" panose="02020500000000000000" pitchFamily="18" charset="-128"/>
                <a:ea typeface="BIZ UDP明朝 Medium" panose="02020500000000000000" pitchFamily="18" charset="-128"/>
                <a:cs typeface="ＭＳ Ｐゴシック"/>
              </a:rPr>
              <a:t>が</a:t>
            </a:r>
            <a:r>
              <a:rPr sz="2000" b="1" spc="-20" dirty="0" err="1">
                <a:latin typeface="BIZ UDP明朝 Medium" panose="02020500000000000000" pitchFamily="18" charset="-128"/>
                <a:ea typeface="BIZ UDP明朝 Medium" panose="02020500000000000000" pitchFamily="18" charset="-128"/>
                <a:cs typeface="ＭＳ Ｐゴシック"/>
              </a:rPr>
              <a:t>様々</a:t>
            </a:r>
            <a:r>
              <a:rPr sz="2000" b="1" spc="-30" dirty="0" err="1">
                <a:latin typeface="BIZ UDP明朝 Medium" panose="02020500000000000000" pitchFamily="18" charset="-128"/>
                <a:ea typeface="BIZ UDP明朝 Medium" panose="02020500000000000000" pitchFamily="18" charset="-128"/>
                <a:cs typeface="ＭＳ Ｐゴシック"/>
              </a:rPr>
              <a:t>な最</a:t>
            </a:r>
            <a:r>
              <a:rPr sz="2000" b="1" spc="-20" dirty="0" err="1">
                <a:latin typeface="BIZ UDP明朝 Medium" panose="02020500000000000000" pitchFamily="18" charset="-128"/>
                <a:ea typeface="BIZ UDP明朝 Medium" panose="02020500000000000000" pitchFamily="18" charset="-128"/>
                <a:cs typeface="ＭＳ Ｐゴシック"/>
              </a:rPr>
              <a:t>終産業</a:t>
            </a:r>
            <a:r>
              <a:rPr sz="2000" b="1" spc="-30" dirty="0" err="1">
                <a:latin typeface="BIZ UDP明朝 Medium" panose="02020500000000000000" pitchFamily="18" charset="-128"/>
                <a:ea typeface="BIZ UDP明朝 Medium" panose="02020500000000000000" pitchFamily="18" charset="-128"/>
                <a:cs typeface="ＭＳ Ｐゴシック"/>
              </a:rPr>
              <a:t>の</a:t>
            </a:r>
            <a:r>
              <a:rPr sz="2000" b="1" spc="-20" dirty="0" err="1">
                <a:latin typeface="BIZ UDP明朝 Medium" panose="02020500000000000000" pitchFamily="18" charset="-128"/>
                <a:ea typeface="BIZ UDP明朝 Medium" panose="02020500000000000000" pitchFamily="18" charset="-128"/>
                <a:cs typeface="ＭＳ Ｐゴシック"/>
              </a:rPr>
              <a:t>製品</a:t>
            </a:r>
            <a:r>
              <a:rPr sz="2000" b="1" spc="-25" dirty="0" err="1">
                <a:latin typeface="BIZ UDP明朝 Medium" panose="02020500000000000000" pitchFamily="18" charset="-128"/>
                <a:ea typeface="BIZ UDP明朝 Medium" panose="02020500000000000000" pitchFamily="18" charset="-128"/>
                <a:cs typeface="ＭＳ Ｐゴシック"/>
              </a:rPr>
              <a:t>を</a:t>
            </a:r>
            <a:r>
              <a:rPr sz="2000" b="1" spc="-20" dirty="0" err="1">
                <a:latin typeface="BIZ UDP明朝 Medium" panose="02020500000000000000" pitchFamily="18" charset="-128"/>
                <a:ea typeface="BIZ UDP明朝 Medium" panose="02020500000000000000" pitchFamily="18" charset="-128"/>
                <a:cs typeface="ＭＳ Ｐゴシック"/>
              </a:rPr>
              <a:t>対象</a:t>
            </a:r>
            <a:r>
              <a:rPr sz="2000" b="1" spc="-30" dirty="0" err="1">
                <a:latin typeface="BIZ UDP明朝 Medium" panose="02020500000000000000" pitchFamily="18" charset="-128"/>
                <a:ea typeface="BIZ UDP明朝 Medium" panose="02020500000000000000" pitchFamily="18" charset="-128"/>
                <a:cs typeface="ＭＳ Ｐゴシック"/>
              </a:rPr>
              <a:t>に</a:t>
            </a:r>
            <a:r>
              <a:rPr sz="2000" b="1" spc="-20" dirty="0" err="1">
                <a:latin typeface="BIZ UDP明朝 Medium" panose="02020500000000000000" pitchFamily="18" charset="-128"/>
                <a:ea typeface="BIZ UDP明朝 Medium" panose="02020500000000000000" pitchFamily="18" charset="-128"/>
                <a:cs typeface="ＭＳ Ｐゴシック"/>
              </a:rPr>
              <a:t>サ</a:t>
            </a:r>
            <a:r>
              <a:rPr sz="2000" b="1" spc="-50" dirty="0" err="1">
                <a:latin typeface="BIZ UDP明朝 Medium" panose="02020500000000000000" pitchFamily="18" charset="-128"/>
                <a:ea typeface="BIZ UDP明朝 Medium" panose="02020500000000000000" pitchFamily="18" charset="-128"/>
                <a:cs typeface="ＭＳ Ｐゴシック"/>
              </a:rPr>
              <a:t>ー</a:t>
            </a:r>
            <a:r>
              <a:rPr sz="2000" b="1" spc="-10" dirty="0" err="1">
                <a:latin typeface="BIZ UDP明朝 Medium" panose="02020500000000000000" pitchFamily="18" charset="-128"/>
                <a:ea typeface="BIZ UDP明朝 Medium" panose="02020500000000000000" pitchFamily="18" charset="-128"/>
                <a:cs typeface="ＭＳ Ｐゴシック"/>
              </a:rPr>
              <a:t>ビスを</a:t>
            </a:r>
            <a:r>
              <a:rPr sz="2000" b="1" spc="-20" dirty="0" err="1">
                <a:latin typeface="BIZ UDP明朝 Medium" panose="02020500000000000000" pitchFamily="18" charset="-128"/>
                <a:ea typeface="BIZ UDP明朝 Medium" panose="02020500000000000000" pitchFamily="18" charset="-128"/>
                <a:cs typeface="ＭＳ Ｐゴシック"/>
              </a:rPr>
              <a:t>提</a:t>
            </a:r>
            <a:r>
              <a:rPr sz="2000" b="1" spc="-35" dirty="0" err="1">
                <a:latin typeface="BIZ UDP明朝 Medium" panose="02020500000000000000" pitchFamily="18" charset="-128"/>
                <a:ea typeface="BIZ UDP明朝 Medium" panose="02020500000000000000" pitchFamily="18" charset="-128"/>
                <a:cs typeface="ＭＳ Ｐゴシック"/>
              </a:rPr>
              <a:t>供</a:t>
            </a:r>
            <a:r>
              <a:rPr sz="2000" b="1" spc="-35"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p:txBody>
      </p:sp>
      <p:sp>
        <p:nvSpPr>
          <p:cNvPr id="118" name="object 5">
            <a:extLst>
              <a:ext uri="{FF2B5EF4-FFF2-40B4-BE49-F238E27FC236}">
                <a16:creationId xmlns:a16="http://schemas.microsoft.com/office/drawing/2014/main" id="{54346FE2-13A8-95F6-1A1F-76350188BB8B}"/>
              </a:ext>
            </a:extLst>
          </p:cNvPr>
          <p:cNvSpPr txBox="1"/>
          <p:nvPr/>
        </p:nvSpPr>
        <p:spPr>
          <a:xfrm>
            <a:off x="6524622" y="6481583"/>
            <a:ext cx="5470385" cy="302647"/>
          </a:xfrm>
          <a:prstGeom prst="rect">
            <a:avLst/>
          </a:prstGeom>
        </p:spPr>
        <p:txBody>
          <a:bodyPr vert="horz" wrap="square" lIns="0" tIns="12700" rIns="0" bIns="0" rtlCol="0">
            <a:spAutoFit/>
          </a:bodyPr>
          <a:lstStyle/>
          <a:p>
            <a:pPr marL="12700" algn="ctr">
              <a:lnSpc>
                <a:spcPct val="100000"/>
              </a:lnSpc>
              <a:spcBef>
                <a:spcPts val="100"/>
              </a:spcBef>
            </a:pPr>
            <a:r>
              <a:rPr sz="900" dirty="0" err="1">
                <a:latin typeface="BIZ UDP明朝 Medium" panose="02020500000000000000" pitchFamily="18" charset="-128"/>
                <a:ea typeface="BIZ UDP明朝 Medium" panose="02020500000000000000" pitchFamily="18" charset="-128"/>
                <a:cs typeface="ＭＳ Ｐゴシック"/>
              </a:rPr>
              <a:t>出所</a:t>
            </a:r>
            <a:r>
              <a:rPr sz="900" dirty="0">
                <a:latin typeface="BIZ UDP明朝 Medium" panose="02020500000000000000" pitchFamily="18" charset="-128"/>
                <a:ea typeface="BIZ UDP明朝 Medium" panose="02020500000000000000" pitchFamily="18" charset="-128"/>
                <a:cs typeface="ＭＳ Ｐゴシック"/>
              </a:rPr>
              <a:t>：</a:t>
            </a:r>
            <a:r>
              <a:rPr lang="ja-JP" altLang="en-US" sz="900" dirty="0">
                <a:latin typeface="BIZ UDP明朝 Medium" panose="02020500000000000000" pitchFamily="18" charset="-128"/>
                <a:ea typeface="BIZ UDP明朝 Medium" panose="02020500000000000000" pitchFamily="18" charset="-128"/>
                <a:cs typeface="ＭＳ Ｐゴシック"/>
              </a:rPr>
              <a:t>経済産業省</a:t>
            </a:r>
            <a:endParaRPr lang="en-US" altLang="ja-JP" sz="900" dirty="0">
              <a:latin typeface="BIZ UDP明朝 Medium" panose="02020500000000000000" pitchFamily="18" charset="-128"/>
              <a:ea typeface="BIZ UDP明朝 Medium" panose="02020500000000000000" pitchFamily="18" charset="-128"/>
              <a:cs typeface="ＭＳ Ｐゴシック"/>
            </a:endParaRPr>
          </a:p>
          <a:p>
            <a:pPr marL="12700" algn="ctr">
              <a:lnSpc>
                <a:spcPct val="100000"/>
              </a:lnSpc>
              <a:spcBef>
                <a:spcPts val="100"/>
              </a:spcBef>
            </a:pPr>
            <a:r>
              <a:rPr sz="900" dirty="0">
                <a:latin typeface="BIZ UDP明朝 Medium" panose="02020500000000000000" pitchFamily="18" charset="-128"/>
                <a:ea typeface="BIZ UDP明朝 Medium" panose="02020500000000000000" pitchFamily="18" charset="-128"/>
                <a:cs typeface="Gill Sans MT"/>
              </a:rPr>
              <a:t>BCC</a:t>
            </a:r>
            <a:r>
              <a:rPr sz="900" spc="2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Research</a:t>
            </a:r>
            <a:r>
              <a:rPr sz="900" dirty="0">
                <a:latin typeface="BIZ UDP明朝 Medium" panose="02020500000000000000" pitchFamily="18" charset="-128"/>
                <a:ea typeface="BIZ UDP明朝 Medium" panose="02020500000000000000" pitchFamily="18" charset="-128"/>
                <a:cs typeface="ＭＳ Ｐゴシック"/>
              </a:rPr>
              <a:t>「</a:t>
            </a:r>
            <a:r>
              <a:rPr sz="900" spc="-10" dirty="0">
                <a:latin typeface="BIZ UDP明朝 Medium" panose="02020500000000000000" pitchFamily="18" charset="-128"/>
                <a:ea typeface="BIZ UDP明朝 Medium" panose="02020500000000000000" pitchFamily="18" charset="-128"/>
                <a:cs typeface="Gill Sans MT"/>
              </a:rPr>
              <a:t>Synthetic</a:t>
            </a:r>
            <a:r>
              <a:rPr sz="900" dirty="0">
                <a:latin typeface="BIZ UDP明朝 Medium" panose="02020500000000000000" pitchFamily="18" charset="-128"/>
                <a:ea typeface="BIZ UDP明朝 Medium" panose="02020500000000000000" pitchFamily="18" charset="-128"/>
                <a:cs typeface="Gill Sans MT"/>
              </a:rPr>
              <a:t> Biology</a:t>
            </a:r>
            <a:r>
              <a:rPr sz="900" spc="10" dirty="0">
                <a:latin typeface="BIZ UDP明朝 Medium" panose="02020500000000000000" pitchFamily="18" charset="-128"/>
                <a:ea typeface="BIZ UDP明朝 Medium" panose="02020500000000000000" pitchFamily="18" charset="-128"/>
                <a:cs typeface="Gill Sans MT"/>
              </a:rPr>
              <a:t>: </a:t>
            </a:r>
            <a:r>
              <a:rPr sz="900" dirty="0">
                <a:latin typeface="BIZ UDP明朝 Medium" panose="02020500000000000000" pitchFamily="18" charset="-128"/>
                <a:ea typeface="BIZ UDP明朝 Medium" panose="02020500000000000000" pitchFamily="18" charset="-128"/>
                <a:cs typeface="Gill Sans MT"/>
              </a:rPr>
              <a:t>Global</a:t>
            </a:r>
            <a:r>
              <a:rPr sz="900" spc="3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Markets</a:t>
            </a:r>
            <a:r>
              <a:rPr sz="900" spc="-15" dirty="0">
                <a:latin typeface="BIZ UDP明朝 Medium" panose="02020500000000000000" pitchFamily="18" charset="-128"/>
                <a:ea typeface="BIZ UDP明朝 Medium" panose="02020500000000000000" pitchFamily="18" charset="-128"/>
                <a:cs typeface="ＭＳ Ｐゴシック"/>
              </a:rPr>
              <a:t>」</a:t>
            </a:r>
            <a:endParaRPr sz="900" dirty="0">
              <a:latin typeface="BIZ UDP明朝 Medium" panose="02020500000000000000" pitchFamily="18" charset="-128"/>
              <a:ea typeface="BIZ UDP明朝 Medium" panose="02020500000000000000" pitchFamily="18" charset="-128"/>
              <a:cs typeface="ＭＳ Ｐゴシック"/>
            </a:endParaRPr>
          </a:p>
        </p:txBody>
      </p:sp>
      <p:sp>
        <p:nvSpPr>
          <p:cNvPr id="120" name="テキスト ボックス 119">
            <a:extLst>
              <a:ext uri="{FF2B5EF4-FFF2-40B4-BE49-F238E27FC236}">
                <a16:creationId xmlns:a16="http://schemas.microsoft.com/office/drawing/2014/main" id="{42DAC637-6C92-4AF2-957C-121E61F1CF00}"/>
              </a:ext>
            </a:extLst>
          </p:cNvPr>
          <p:cNvSpPr txBox="1"/>
          <p:nvPr/>
        </p:nvSpPr>
        <p:spPr>
          <a:xfrm>
            <a:off x="411224" y="877971"/>
            <a:ext cx="5461127" cy="1087477"/>
          </a:xfrm>
          <a:prstGeom prst="rect">
            <a:avLst/>
          </a:prstGeom>
          <a:noFill/>
        </p:spPr>
        <p:txBody>
          <a:bodyPr wrap="square">
            <a:spAutoFit/>
          </a:bodyPr>
          <a:lstStyle/>
          <a:p>
            <a:pPr marL="12700">
              <a:lnSpc>
                <a:spcPct val="100000"/>
              </a:lnSpc>
              <a:spcBef>
                <a:spcPts val="770"/>
              </a:spcBef>
            </a:pPr>
            <a:r>
              <a:rPr lang="en-US" altLang="ja-JP" sz="2000" b="1" spc="-10" dirty="0">
                <a:latin typeface="BIZ UDP明朝 Medium" panose="02020500000000000000" pitchFamily="18" charset="-128"/>
                <a:ea typeface="BIZ UDP明朝 Medium" panose="02020500000000000000" pitchFamily="18" charset="-128"/>
                <a:cs typeface="Gill Sans MT"/>
              </a:rPr>
              <a:t>DNA</a:t>
            </a:r>
            <a:r>
              <a:rPr lang="ja-JP" altLang="en-US" sz="2000" b="1" spc="-20" dirty="0">
                <a:latin typeface="BIZ UDP明朝 Medium" panose="02020500000000000000" pitchFamily="18" charset="-128"/>
                <a:ea typeface="BIZ UDP明朝 Medium" panose="02020500000000000000" pitchFamily="18" charset="-128"/>
                <a:cs typeface="ＭＳ Ｐゴシック"/>
              </a:rPr>
              <a:t>合成は外部委託</a:t>
            </a:r>
            <a:r>
              <a:rPr lang="ja-JP" altLang="en-US" sz="2000" b="1" spc="-25" dirty="0">
                <a:latin typeface="BIZ UDP明朝 Medium" panose="02020500000000000000" pitchFamily="18" charset="-128"/>
                <a:ea typeface="BIZ UDP明朝 Medium" panose="02020500000000000000" pitchFamily="18" charset="-128"/>
                <a:cs typeface="ＭＳ Ｐゴシック"/>
              </a:rPr>
              <a:t>さ</a:t>
            </a:r>
            <a:r>
              <a:rPr lang="ja-JP" altLang="en-US" sz="2000" b="1" spc="-20" dirty="0">
                <a:latin typeface="BIZ UDP明朝 Medium" panose="02020500000000000000" pitchFamily="18" charset="-128"/>
                <a:ea typeface="BIZ UDP明朝 Medium" panose="02020500000000000000" pitchFamily="18" charset="-128"/>
                <a:cs typeface="ＭＳ Ｐゴシック"/>
              </a:rPr>
              <a:t>れ</a:t>
            </a:r>
            <a:r>
              <a:rPr lang="ja-JP" altLang="en-US" sz="2000" b="1" spc="-10" dirty="0">
                <a:latin typeface="BIZ UDP明朝 Medium" panose="02020500000000000000" pitchFamily="18" charset="-128"/>
                <a:ea typeface="BIZ UDP明朝 Medium" panose="02020500000000000000" pitchFamily="18" charset="-128"/>
                <a:cs typeface="ＭＳ Ｐゴシック"/>
              </a:rPr>
              <a:t>る</a:t>
            </a:r>
            <a:r>
              <a:rPr lang="ja-JP" altLang="en-US" sz="2000" b="1" spc="-30" dirty="0">
                <a:latin typeface="BIZ UDP明朝 Medium" panose="02020500000000000000" pitchFamily="18" charset="-128"/>
                <a:ea typeface="BIZ UDP明朝 Medium" panose="02020500000000000000" pitchFamily="18" charset="-128"/>
                <a:cs typeface="ＭＳ Ｐゴシック"/>
              </a:rPr>
              <a:t>こと</a:t>
            </a:r>
            <a:r>
              <a:rPr lang="ja-JP" altLang="en-US" sz="2000" b="1" spc="-20" dirty="0">
                <a:latin typeface="BIZ UDP明朝 Medium" panose="02020500000000000000" pitchFamily="18" charset="-128"/>
                <a:ea typeface="BIZ UDP明朝 Medium" panose="02020500000000000000" pitchFamily="18" charset="-128"/>
                <a:cs typeface="ＭＳ Ｐゴシック"/>
              </a:rPr>
              <a:t>が多</a:t>
            </a:r>
            <a:r>
              <a:rPr lang="ja-JP" altLang="en-US" sz="2000" b="1" spc="-25" dirty="0">
                <a:latin typeface="BIZ UDP明朝 Medium" panose="02020500000000000000" pitchFamily="18" charset="-128"/>
                <a:ea typeface="BIZ UDP明朝 Medium" panose="02020500000000000000" pitchFamily="18" charset="-128"/>
                <a:cs typeface="ＭＳ Ｐゴシック"/>
              </a:rPr>
              <a:t>く、一定</a:t>
            </a:r>
            <a:r>
              <a:rPr lang="ja-JP" altLang="en-US" sz="2000" b="1" spc="-20" dirty="0">
                <a:latin typeface="BIZ UDP明朝 Medium" panose="02020500000000000000" pitchFamily="18" charset="-128"/>
                <a:ea typeface="BIZ UDP明朝 Medium" panose="02020500000000000000" pitchFamily="18" charset="-128"/>
                <a:cs typeface="ＭＳ Ｐゴシック"/>
              </a:rPr>
              <a:t>規模の</a:t>
            </a:r>
            <a:r>
              <a:rPr lang="ja-JP" altLang="en-US" sz="2000" b="1" spc="-30" dirty="0">
                <a:latin typeface="BIZ UDP明朝 Medium" panose="02020500000000000000" pitchFamily="18" charset="-128"/>
                <a:ea typeface="BIZ UDP明朝 Medium" panose="02020500000000000000" pitchFamily="18" charset="-128"/>
                <a:cs typeface="ＭＳ Ｐゴシック"/>
              </a:rPr>
              <a:t>市</a:t>
            </a:r>
            <a:r>
              <a:rPr lang="ja-JP" altLang="en-US" sz="2000" b="1" spc="-20" dirty="0">
                <a:latin typeface="BIZ UDP明朝 Medium" panose="02020500000000000000" pitchFamily="18" charset="-128"/>
                <a:ea typeface="BIZ UDP明朝 Medium" panose="02020500000000000000" pitchFamily="18" charset="-128"/>
                <a:cs typeface="ＭＳ Ｐゴシック"/>
              </a:rPr>
              <a:t>場</a:t>
            </a:r>
            <a:r>
              <a:rPr lang="ja-JP" altLang="en-US" sz="2000" b="1" spc="-10" dirty="0">
                <a:latin typeface="BIZ UDP明朝 Medium" panose="02020500000000000000" pitchFamily="18" charset="-128"/>
                <a:ea typeface="BIZ UDP明朝 Medium" panose="02020500000000000000" pitchFamily="18" charset="-128"/>
                <a:cs typeface="ＭＳ Ｐゴシック"/>
              </a:rPr>
              <a:t>を</a:t>
            </a:r>
            <a:r>
              <a:rPr lang="ja-JP" altLang="en-US" sz="2000" b="1" spc="-25" dirty="0">
                <a:latin typeface="BIZ UDP明朝 Medium" panose="02020500000000000000" pitchFamily="18" charset="-128"/>
                <a:ea typeface="BIZ UDP明朝 Medium" panose="02020500000000000000" pitchFamily="18" charset="-128"/>
                <a:cs typeface="ＭＳ Ｐゴシック"/>
              </a:rPr>
              <a:t>形成</a:t>
            </a:r>
            <a:r>
              <a:rPr lang="ja-JP" altLang="en-US" sz="2000" b="1" spc="-30" dirty="0">
                <a:latin typeface="BIZ UDP明朝 Medium" panose="02020500000000000000" pitchFamily="18" charset="-128"/>
                <a:ea typeface="BIZ UDP明朝 Medium" panose="02020500000000000000" pitchFamily="18" charset="-128"/>
                <a:cs typeface="ＭＳ Ｐゴシック"/>
              </a:rPr>
              <a:t>。</a:t>
            </a:r>
            <a:endParaRPr lang="en-US" altLang="ja-JP" sz="2000" b="1" spc="-30" dirty="0">
              <a:latin typeface="BIZ UDP明朝 Medium" panose="02020500000000000000" pitchFamily="18" charset="-128"/>
              <a:ea typeface="BIZ UDP明朝 Medium" panose="02020500000000000000" pitchFamily="18" charset="-128"/>
              <a:cs typeface="ＭＳ Ｐゴシック"/>
            </a:endParaRPr>
          </a:p>
          <a:p>
            <a:pPr marL="12700">
              <a:lnSpc>
                <a:spcPct val="100000"/>
              </a:lnSpc>
              <a:spcBef>
                <a:spcPts val="770"/>
              </a:spcBef>
            </a:pPr>
            <a:r>
              <a:rPr lang="en-US" altLang="ja-JP" sz="1600" dirty="0">
                <a:latin typeface="BIZ UDP明朝 Medium" panose="02020500000000000000" pitchFamily="18" charset="-128"/>
                <a:ea typeface="BIZ UDP明朝 Medium" panose="02020500000000000000" pitchFamily="18" charset="-128"/>
                <a:cs typeface="ＭＳ Ｐゴシック"/>
              </a:rPr>
              <a:t>Synthetic</a:t>
            </a:r>
            <a:r>
              <a:rPr lang="ja-JP" altLang="en-US" sz="1600" spc="-25" dirty="0">
                <a:latin typeface="BIZ UDP明朝 Medium" panose="02020500000000000000" pitchFamily="18" charset="-128"/>
                <a:ea typeface="BIZ UDP明朝 Medium" panose="02020500000000000000" pitchFamily="18" charset="-128"/>
                <a:cs typeface="ＭＳ Ｐゴシック"/>
              </a:rPr>
              <a:t> </a:t>
            </a:r>
            <a:r>
              <a:rPr lang="en-US" altLang="ja-JP" sz="1600" dirty="0">
                <a:latin typeface="BIZ UDP明朝 Medium" panose="02020500000000000000" pitchFamily="18" charset="-128"/>
                <a:ea typeface="BIZ UDP明朝 Medium" panose="02020500000000000000" pitchFamily="18" charset="-128"/>
                <a:cs typeface="ＭＳ Ｐゴシック"/>
              </a:rPr>
              <a:t>Biologic</a:t>
            </a:r>
            <a:r>
              <a:rPr lang="ja-JP" altLang="en-US" sz="1600" spc="-10" dirty="0">
                <a:latin typeface="BIZ UDP明朝 Medium" panose="02020500000000000000" pitchFamily="18" charset="-128"/>
                <a:ea typeface="BIZ UDP明朝 Medium" panose="02020500000000000000" pitchFamily="18" charset="-128"/>
                <a:cs typeface="ＭＳ Ｐゴシック"/>
              </a:rPr>
              <a:t> </a:t>
            </a:r>
            <a:r>
              <a:rPr lang="en-US" altLang="ja-JP" sz="1600" spc="-10" dirty="0" err="1">
                <a:latin typeface="BIZ UDP明朝 Medium" panose="02020500000000000000" pitchFamily="18" charset="-128"/>
                <a:ea typeface="BIZ UDP明朝 Medium" panose="02020500000000000000" pitchFamily="18" charset="-128"/>
                <a:cs typeface="ＭＳ Ｐゴシック"/>
              </a:rPr>
              <a:t>Componets</a:t>
            </a:r>
            <a:r>
              <a:rPr lang="ja-JP" altLang="en-US" sz="1600" spc="-25" dirty="0">
                <a:latin typeface="BIZ UDP明朝 Medium" panose="02020500000000000000" pitchFamily="18" charset="-128"/>
                <a:ea typeface="BIZ UDP明朝 Medium" panose="02020500000000000000" pitchFamily="18" charset="-128"/>
                <a:cs typeface="ＭＳ Ｐゴシック"/>
              </a:rPr>
              <a:t>の市場規模</a:t>
            </a:r>
            <a:r>
              <a:rPr lang="ja-JP" altLang="en-US" sz="1600" spc="-10" dirty="0">
                <a:latin typeface="BIZ UDP明朝 Medium" panose="02020500000000000000" pitchFamily="18" charset="-128"/>
                <a:ea typeface="BIZ UDP明朝 Medium" panose="02020500000000000000" pitchFamily="18" charset="-128"/>
                <a:cs typeface="ＭＳ Ｐゴシック"/>
              </a:rPr>
              <a:t>・</a:t>
            </a:r>
            <a:r>
              <a:rPr lang="ja-JP" altLang="en-US" sz="1600" spc="-25" dirty="0">
                <a:latin typeface="BIZ UDP明朝 Medium" panose="02020500000000000000" pitchFamily="18" charset="-128"/>
                <a:ea typeface="BIZ UDP明朝 Medium" panose="02020500000000000000" pitchFamily="18" charset="-128"/>
                <a:cs typeface="ＭＳ Ｐゴシック"/>
              </a:rPr>
              <a:t>成長</a:t>
            </a:r>
            <a:r>
              <a:rPr lang="ja-JP" altLang="en-US" sz="1600" spc="-50" dirty="0">
                <a:latin typeface="BIZ UDP明朝 Medium" panose="02020500000000000000" pitchFamily="18" charset="-128"/>
                <a:ea typeface="BIZ UDP明朝 Medium" panose="02020500000000000000" pitchFamily="18" charset="-128"/>
                <a:cs typeface="ＭＳ Ｐゴシック"/>
              </a:rPr>
              <a:t>率</a:t>
            </a:r>
            <a:endParaRPr lang="ja-JP" altLang="en-US" sz="1600" dirty="0">
              <a:latin typeface="BIZ UDP明朝 Medium" panose="02020500000000000000" pitchFamily="18" charset="-128"/>
              <a:ea typeface="BIZ UDP明朝 Medium" panose="02020500000000000000" pitchFamily="18" charset="-128"/>
              <a:cs typeface="ＭＳ Ｐゴシック"/>
            </a:endParaRPr>
          </a:p>
        </p:txBody>
      </p:sp>
      <p:sp>
        <p:nvSpPr>
          <p:cNvPr id="73" name="テキスト ボックス 72">
            <a:extLst>
              <a:ext uri="{FF2B5EF4-FFF2-40B4-BE49-F238E27FC236}">
                <a16:creationId xmlns:a16="http://schemas.microsoft.com/office/drawing/2014/main" id="{169F836E-8F16-470A-9A41-DD9B770B4C5F}"/>
              </a:ext>
            </a:extLst>
          </p:cNvPr>
          <p:cNvSpPr txBox="1"/>
          <p:nvPr/>
        </p:nvSpPr>
        <p:spPr>
          <a:xfrm>
            <a:off x="2392403" y="225726"/>
            <a:ext cx="7423467" cy="461665"/>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バイオファウンドリ：外部委託と最終製品化サービス</a:t>
            </a:r>
          </a:p>
        </p:txBody>
      </p:sp>
    </p:spTree>
    <p:extLst>
      <p:ext uri="{BB962C8B-B14F-4D97-AF65-F5344CB8AC3E}">
        <p14:creationId xmlns:p14="http://schemas.microsoft.com/office/powerpoint/2010/main" val="256894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テキスト ボックス 28">
            <a:extLst>
              <a:ext uri="{FF2B5EF4-FFF2-40B4-BE49-F238E27FC236}">
                <a16:creationId xmlns:a16="http://schemas.microsoft.com/office/drawing/2014/main" id="{2931D971-C0B6-4B79-BA06-7BDCC5E4EBB7}"/>
              </a:ext>
            </a:extLst>
          </p:cNvPr>
          <p:cNvSpPr txBox="1"/>
          <p:nvPr/>
        </p:nvSpPr>
        <p:spPr>
          <a:xfrm>
            <a:off x="10450285" y="6572042"/>
            <a:ext cx="1687286" cy="261610"/>
          </a:xfrm>
          <a:prstGeom prst="rect">
            <a:avLst/>
          </a:prstGeom>
          <a:noFill/>
        </p:spPr>
        <p:txBody>
          <a:bodyPr wrap="square" rtlCol="0">
            <a:spAutoFit/>
          </a:bodyPr>
          <a:lstStyle/>
          <a:p>
            <a:pPr algn="r"/>
            <a:r>
              <a:rPr kumimoji="1" lang="ja-JP" altLang="en-US" sz="1100" dirty="0">
                <a:latin typeface="BIZ UDPゴシック" panose="020B0400000000000000" pitchFamily="50" charset="-128"/>
                <a:ea typeface="BIZ UDPゴシック" panose="020B0400000000000000" pitchFamily="50" charset="-128"/>
              </a:rPr>
              <a:t>出所：理化学研究所</a:t>
            </a:r>
          </a:p>
        </p:txBody>
      </p:sp>
      <p:sp>
        <p:nvSpPr>
          <p:cNvPr id="23" name="object 2">
            <a:extLst>
              <a:ext uri="{FF2B5EF4-FFF2-40B4-BE49-F238E27FC236}">
                <a16:creationId xmlns:a16="http://schemas.microsoft.com/office/drawing/2014/main" id="{9337C5CE-1F83-4404-B5C5-FCD8502DC400}"/>
              </a:ext>
            </a:extLst>
          </p:cNvPr>
          <p:cNvSpPr txBox="1">
            <a:spLocks/>
          </p:cNvSpPr>
          <p:nvPr/>
        </p:nvSpPr>
        <p:spPr>
          <a:xfrm>
            <a:off x="3913442" y="90292"/>
            <a:ext cx="4367276" cy="44371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800" b="1" spc="-35" dirty="0">
                <a:latin typeface="BIZ UDPゴシック" panose="020B0400000000000000" pitchFamily="50" charset="-128"/>
                <a:ea typeface="BIZ UDPゴシック" panose="020B0400000000000000" pitchFamily="50" charset="-128"/>
                <a:cs typeface="ＭＳ Ｐゴシック"/>
              </a:rPr>
              <a:t>オルガノイド</a:t>
            </a:r>
            <a:endParaRPr lang="en-US" sz="2800" dirty="0">
              <a:latin typeface="BIZ UDPゴシック" panose="020B0400000000000000" pitchFamily="50" charset="-128"/>
              <a:ea typeface="BIZ UDPゴシック" panose="020B0400000000000000" pitchFamily="50" charset="-128"/>
              <a:cs typeface="ＭＳ Ｐゴシック"/>
            </a:endParaRPr>
          </a:p>
        </p:txBody>
      </p:sp>
      <p:grpSp>
        <p:nvGrpSpPr>
          <p:cNvPr id="24" name="object 3">
            <a:extLst>
              <a:ext uri="{FF2B5EF4-FFF2-40B4-BE49-F238E27FC236}">
                <a16:creationId xmlns:a16="http://schemas.microsoft.com/office/drawing/2014/main" id="{14FDFB13-938A-4290-82DE-16CEE397D66C}"/>
              </a:ext>
            </a:extLst>
          </p:cNvPr>
          <p:cNvGrpSpPr/>
          <p:nvPr/>
        </p:nvGrpSpPr>
        <p:grpSpPr>
          <a:xfrm>
            <a:off x="364808" y="1852330"/>
            <a:ext cx="5694680" cy="4071620"/>
            <a:chOff x="1700783" y="2392679"/>
            <a:chExt cx="5694680" cy="4071620"/>
          </a:xfrm>
        </p:grpSpPr>
        <p:pic>
          <p:nvPicPr>
            <p:cNvPr id="25" name="object 4">
              <a:extLst>
                <a:ext uri="{FF2B5EF4-FFF2-40B4-BE49-F238E27FC236}">
                  <a16:creationId xmlns:a16="http://schemas.microsoft.com/office/drawing/2014/main" id="{52210E83-89BB-453E-965B-70C5BDF5A10D}"/>
                </a:ext>
              </a:extLst>
            </p:cNvPr>
            <p:cNvPicPr/>
            <p:nvPr/>
          </p:nvPicPr>
          <p:blipFill>
            <a:blip r:embed="rId3" cstate="print"/>
            <a:stretch>
              <a:fillRect/>
            </a:stretch>
          </p:blipFill>
          <p:spPr>
            <a:xfrm>
              <a:off x="1700783" y="3512057"/>
              <a:ext cx="5694426" cy="2951987"/>
            </a:xfrm>
            <a:prstGeom prst="rect">
              <a:avLst/>
            </a:prstGeom>
          </p:spPr>
        </p:pic>
        <p:pic>
          <p:nvPicPr>
            <p:cNvPr id="26" name="object 5">
              <a:extLst>
                <a:ext uri="{FF2B5EF4-FFF2-40B4-BE49-F238E27FC236}">
                  <a16:creationId xmlns:a16="http://schemas.microsoft.com/office/drawing/2014/main" id="{1052DA4C-2176-4336-BECE-F02771063D6B}"/>
                </a:ext>
              </a:extLst>
            </p:cNvPr>
            <p:cNvPicPr/>
            <p:nvPr/>
          </p:nvPicPr>
          <p:blipFill>
            <a:blip r:embed="rId4" cstate="print"/>
            <a:stretch>
              <a:fillRect/>
            </a:stretch>
          </p:blipFill>
          <p:spPr>
            <a:xfrm>
              <a:off x="2009393" y="2392679"/>
              <a:ext cx="5076444" cy="1119377"/>
            </a:xfrm>
            <a:prstGeom prst="rect">
              <a:avLst/>
            </a:prstGeom>
          </p:spPr>
        </p:pic>
      </p:grpSp>
      <p:sp>
        <p:nvSpPr>
          <p:cNvPr id="27" name="object 6">
            <a:extLst>
              <a:ext uri="{FF2B5EF4-FFF2-40B4-BE49-F238E27FC236}">
                <a16:creationId xmlns:a16="http://schemas.microsoft.com/office/drawing/2014/main" id="{78310D0E-CE38-4909-93AE-4EEA3C3109AC}"/>
              </a:ext>
            </a:extLst>
          </p:cNvPr>
          <p:cNvSpPr txBox="1"/>
          <p:nvPr/>
        </p:nvSpPr>
        <p:spPr>
          <a:xfrm>
            <a:off x="4065842" y="5954062"/>
            <a:ext cx="1886585" cy="207108"/>
          </a:xfrm>
          <a:prstGeom prst="rect">
            <a:avLst/>
          </a:prstGeom>
        </p:spPr>
        <p:txBody>
          <a:bodyPr vert="horz" wrap="square" lIns="0" tIns="14605" rIns="0" bIns="0" rtlCol="0">
            <a:spAutoFit/>
          </a:bodyPr>
          <a:lstStyle/>
          <a:p>
            <a:pPr marL="12700">
              <a:lnSpc>
                <a:spcPct val="100000"/>
              </a:lnSpc>
              <a:spcBef>
                <a:spcPts val="115"/>
              </a:spcBef>
            </a:pPr>
            <a:r>
              <a:rPr sz="1200" dirty="0">
                <a:latin typeface="ＭＳ Ｐゴシック"/>
                <a:cs typeface="ＭＳ Ｐゴシック"/>
              </a:rPr>
              <a:t>（Trinkaus</a:t>
            </a:r>
            <a:r>
              <a:rPr sz="1200" spc="-30" dirty="0">
                <a:latin typeface="ＭＳ Ｐゴシック"/>
                <a:cs typeface="ＭＳ Ｐゴシック"/>
              </a:rPr>
              <a:t> </a:t>
            </a:r>
            <a:r>
              <a:rPr sz="1200" dirty="0">
                <a:latin typeface="ＭＳ Ｐゴシック"/>
                <a:cs typeface="ＭＳ Ｐゴシック"/>
              </a:rPr>
              <a:t>et</a:t>
            </a:r>
            <a:r>
              <a:rPr sz="1200" spc="-15" dirty="0">
                <a:latin typeface="ＭＳ Ｐゴシック"/>
                <a:cs typeface="ＭＳ Ｐゴシック"/>
              </a:rPr>
              <a:t> </a:t>
            </a:r>
            <a:r>
              <a:rPr sz="1200" dirty="0">
                <a:latin typeface="ＭＳ Ｐゴシック"/>
                <a:cs typeface="ＭＳ Ｐゴシック"/>
              </a:rPr>
              <a:t>al.,</a:t>
            </a:r>
            <a:r>
              <a:rPr sz="1200" spc="-5" dirty="0">
                <a:latin typeface="ＭＳ Ｐゴシック"/>
                <a:cs typeface="ＭＳ Ｐゴシック"/>
              </a:rPr>
              <a:t> </a:t>
            </a:r>
            <a:r>
              <a:rPr sz="1250" i="1" spc="-20" dirty="0">
                <a:latin typeface="ＭＳ Ｐゴシック"/>
                <a:cs typeface="ＭＳ Ｐゴシック"/>
              </a:rPr>
              <a:t>PNAS </a:t>
            </a:r>
            <a:r>
              <a:rPr sz="1200" spc="-10" dirty="0">
                <a:latin typeface="ＭＳ Ｐゴシック"/>
                <a:cs typeface="ＭＳ Ｐゴシック"/>
              </a:rPr>
              <a:t>1955）</a:t>
            </a:r>
            <a:endParaRPr sz="1200">
              <a:latin typeface="ＭＳ Ｐゴシック"/>
              <a:cs typeface="ＭＳ Ｐゴシック"/>
            </a:endParaRPr>
          </a:p>
        </p:txBody>
      </p:sp>
      <p:sp>
        <p:nvSpPr>
          <p:cNvPr id="31" name="object 7">
            <a:extLst>
              <a:ext uri="{FF2B5EF4-FFF2-40B4-BE49-F238E27FC236}">
                <a16:creationId xmlns:a16="http://schemas.microsoft.com/office/drawing/2014/main" id="{AEA76B66-5EA3-45FD-805A-10286DC6BCB2}"/>
              </a:ext>
            </a:extLst>
          </p:cNvPr>
          <p:cNvSpPr txBox="1"/>
          <p:nvPr/>
        </p:nvSpPr>
        <p:spPr>
          <a:xfrm>
            <a:off x="2686521" y="696830"/>
            <a:ext cx="7861736" cy="443711"/>
          </a:xfrm>
          <a:prstGeom prst="rect">
            <a:avLst/>
          </a:prstGeom>
        </p:spPr>
        <p:txBody>
          <a:bodyPr vert="horz" wrap="square" lIns="0" tIns="12700" rIns="0" bIns="0" rtlCol="0">
            <a:spAutoFit/>
          </a:bodyPr>
          <a:lstStyle/>
          <a:p>
            <a:pPr marL="12065">
              <a:lnSpc>
                <a:spcPct val="100000"/>
              </a:lnSpc>
              <a:spcBef>
                <a:spcPts val="100"/>
              </a:spcBef>
            </a:pPr>
            <a:r>
              <a:rPr lang="en-US" altLang="ja-JP" sz="2800" b="0" i="0" dirty="0">
                <a:solidFill>
                  <a:srgbClr val="000000"/>
                </a:solidFill>
                <a:effectLst/>
                <a:latin typeface="Amasis MT Pro Black" panose="02040A04050005020304" pitchFamily="18" charset="0"/>
                <a:ea typeface="BIZ UDPゴシック" panose="020B0400000000000000" pitchFamily="50" charset="-128"/>
              </a:rPr>
              <a:t>Organoid = Organ + </a:t>
            </a:r>
            <a:r>
              <a:rPr lang="en-US" altLang="ja-JP" sz="2800" b="0" i="0" dirty="0" err="1">
                <a:solidFill>
                  <a:srgbClr val="000000"/>
                </a:solidFill>
                <a:effectLst/>
                <a:latin typeface="Amasis MT Pro Black" panose="02040A04050005020304" pitchFamily="18" charset="0"/>
                <a:ea typeface="BIZ UDPゴシック" panose="020B0400000000000000" pitchFamily="50" charset="-128"/>
              </a:rPr>
              <a:t>oid</a:t>
            </a:r>
            <a:r>
              <a:rPr lang="en-US" altLang="ja-JP" sz="2800" b="0" i="0" dirty="0">
                <a:solidFill>
                  <a:srgbClr val="000000"/>
                </a:solidFill>
                <a:effectLst/>
                <a:latin typeface="Amasis MT Pro Black" panose="02040A04050005020304" pitchFamily="18" charset="0"/>
                <a:ea typeface="BIZ UDPゴシック" panose="020B0400000000000000" pitchFamily="50" charset="-128"/>
              </a:rPr>
              <a:t> </a:t>
            </a:r>
            <a:r>
              <a:rPr lang="en-US" altLang="ja-JP" sz="20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本物のオルガンに似たもの</a:t>
            </a:r>
            <a:r>
              <a:rPr lang="en-US" altLang="ja-JP" sz="2000" b="0" i="0" dirty="0">
                <a:solidFill>
                  <a:srgbClr val="000000"/>
                </a:solidFill>
                <a:effectLst/>
                <a:latin typeface="BIZ UDPゴシック" panose="020B0400000000000000" pitchFamily="50" charset="-128"/>
                <a:ea typeface="BIZ UDPゴシック" panose="020B0400000000000000" pitchFamily="50" charset="-128"/>
              </a:rPr>
              <a:t>)</a:t>
            </a:r>
            <a:endParaRPr sz="2000" dirty="0">
              <a:latin typeface="BIZ UDPゴシック" panose="020B0400000000000000" pitchFamily="50" charset="-128"/>
              <a:ea typeface="BIZ UDPゴシック" panose="020B0400000000000000" pitchFamily="50" charset="-128"/>
              <a:cs typeface="ＭＳ Ｐゴシック"/>
            </a:endParaRPr>
          </a:p>
        </p:txBody>
      </p:sp>
      <p:sp>
        <p:nvSpPr>
          <p:cNvPr id="32" name="テキスト ボックス 31">
            <a:extLst>
              <a:ext uri="{FF2B5EF4-FFF2-40B4-BE49-F238E27FC236}">
                <a16:creationId xmlns:a16="http://schemas.microsoft.com/office/drawing/2014/main" id="{C1D73363-02E4-4A06-84E4-B88D3001A4C2}"/>
              </a:ext>
            </a:extLst>
          </p:cNvPr>
          <p:cNvSpPr txBox="1"/>
          <p:nvPr/>
        </p:nvSpPr>
        <p:spPr>
          <a:xfrm>
            <a:off x="6132768" y="1362058"/>
            <a:ext cx="6096000" cy="4770537"/>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1907</a:t>
            </a:r>
            <a:r>
              <a:rPr lang="ja-JP" altLang="en-US" sz="1600" dirty="0">
                <a:latin typeface="BIZ UDPゴシック" panose="020B0400000000000000" pitchFamily="50" charset="-128"/>
                <a:ea typeface="BIZ UDPゴシック" panose="020B0400000000000000" pitchFamily="50" charset="-128"/>
              </a:rPr>
              <a:t>年、海綿から単離した細胞が自己組織化し生体を再構成したとの報告</a:t>
            </a:r>
            <a:r>
              <a:rPr lang="en-US" altLang="ja-JP" sz="1600" baseline="30000" dirty="0">
                <a:latin typeface="BIZ UDPゴシック" panose="020B0400000000000000" pitchFamily="50" charset="-128"/>
                <a:ea typeface="BIZ UDPゴシック" panose="020B0400000000000000" pitchFamily="50" charset="-128"/>
              </a:rPr>
              <a:t>※1</a:t>
            </a:r>
            <a:r>
              <a:rPr lang="ja-JP" altLang="en-US" sz="1600" dirty="0">
                <a:latin typeface="BIZ UDPゴシック" panose="020B0400000000000000" pitchFamily="50" charset="-128"/>
                <a:ea typeface="BIZ UDPゴシック" panose="020B0400000000000000" pitchFamily="50" charset="-128"/>
              </a:rPr>
              <a:t>を機にオルガノイドの研究が始まった。</a:t>
            </a:r>
            <a:endParaRPr lang="en-US" altLang="ja-JP" sz="1600" dirty="0">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●多能性幹細胞として</a:t>
            </a:r>
            <a:r>
              <a:rPr lang="en-US" altLang="ja-JP" sz="1600" dirty="0">
                <a:latin typeface="BIZ UDPゴシック" panose="020B0400000000000000" pitchFamily="50" charset="-128"/>
                <a:ea typeface="BIZ UDPゴシック" panose="020B0400000000000000" pitchFamily="50" charset="-128"/>
              </a:rPr>
              <a:t>1998</a:t>
            </a:r>
            <a:r>
              <a:rPr lang="ja-JP" altLang="en-US" sz="1600" dirty="0">
                <a:latin typeface="BIZ UDPゴシック" panose="020B0400000000000000" pitchFamily="50" charset="-128"/>
                <a:ea typeface="BIZ UDPゴシック" panose="020B0400000000000000" pitchFamily="50" charset="-128"/>
              </a:rPr>
              <a:t>年に</a:t>
            </a:r>
            <a:r>
              <a:rPr lang="en-US" altLang="ja-JP" sz="1600" dirty="0">
                <a:latin typeface="BIZ UDPゴシック" panose="020B0400000000000000" pitchFamily="50" charset="-128"/>
                <a:ea typeface="BIZ UDPゴシック" panose="020B0400000000000000" pitchFamily="50" charset="-128"/>
              </a:rPr>
              <a:t>ES</a:t>
            </a:r>
            <a:r>
              <a:rPr lang="ja-JP" altLang="en-US" sz="1600" dirty="0">
                <a:latin typeface="BIZ UDPゴシック" panose="020B0400000000000000" pitchFamily="50" charset="-128"/>
                <a:ea typeface="BIZ UDPゴシック" panose="020B0400000000000000" pitchFamily="50" charset="-128"/>
              </a:rPr>
              <a:t>細胞、</a:t>
            </a:r>
            <a:r>
              <a:rPr lang="en-US" altLang="ja-JP" sz="1600" dirty="0">
                <a:latin typeface="BIZ UDPゴシック" panose="020B0400000000000000" pitchFamily="50" charset="-128"/>
                <a:ea typeface="BIZ UDPゴシック" panose="020B0400000000000000" pitchFamily="50" charset="-128"/>
              </a:rPr>
              <a:t>2006</a:t>
            </a:r>
            <a:r>
              <a:rPr lang="ja-JP" altLang="en-US" sz="1600" dirty="0">
                <a:latin typeface="BIZ UDPゴシック" panose="020B0400000000000000" pitchFamily="50" charset="-128"/>
                <a:ea typeface="BIZ UDPゴシック" panose="020B0400000000000000" pitchFamily="50" charset="-128"/>
              </a:rPr>
              <a:t>年に</a:t>
            </a:r>
            <a:r>
              <a:rPr lang="en-US" altLang="ja-JP" sz="1600" dirty="0" err="1">
                <a:latin typeface="BIZ UDPゴシック" panose="020B0400000000000000" pitchFamily="50" charset="-128"/>
                <a:ea typeface="BIZ UDPゴシック" panose="020B0400000000000000" pitchFamily="50" charset="-128"/>
              </a:rPr>
              <a:t>iPS</a:t>
            </a:r>
            <a:r>
              <a:rPr lang="ja-JP" altLang="en-US" sz="1600" dirty="0">
                <a:latin typeface="BIZ UDPゴシック" panose="020B0400000000000000" pitchFamily="50" charset="-128"/>
                <a:ea typeface="BIZ UDPゴシック" panose="020B0400000000000000" pitchFamily="50" charset="-128"/>
              </a:rPr>
              <a:t>細胞の技術が樹立。さらに、生体に存在する未分化の細胞である組織幹細胞を試験管内で維持・培養する技術が確立された</a:t>
            </a:r>
            <a:r>
              <a:rPr lang="en-US" altLang="ja-JP" sz="1600" baseline="300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ことで研究は急速に進展。</a:t>
            </a:r>
            <a:endParaRPr lang="en-US" altLang="ja-JP" sz="1600" dirty="0">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●脳オルガノイドは、日本の研究チームが</a:t>
            </a:r>
            <a:r>
              <a:rPr lang="en-US" altLang="ja-JP" sz="1600" dirty="0">
                <a:latin typeface="BIZ UDPゴシック" panose="020B0400000000000000" pitchFamily="50" charset="-128"/>
                <a:ea typeface="BIZ UDPゴシック" panose="020B0400000000000000" pitchFamily="50" charset="-128"/>
              </a:rPr>
              <a:t>2008</a:t>
            </a:r>
            <a:r>
              <a:rPr lang="ja-JP" altLang="en-US" sz="1600" dirty="0">
                <a:latin typeface="BIZ UDPゴシック" panose="020B0400000000000000" pitchFamily="50" charset="-128"/>
                <a:ea typeface="BIZ UDPゴシック" panose="020B0400000000000000" pitchFamily="50" charset="-128"/>
              </a:rPr>
              <a:t>年に、マウスとヒトの</a:t>
            </a:r>
            <a:r>
              <a:rPr lang="en-US" altLang="ja-JP" sz="1600" dirty="0">
                <a:latin typeface="BIZ UDPゴシック" panose="020B0400000000000000" pitchFamily="50" charset="-128"/>
                <a:ea typeface="BIZ UDPゴシック" panose="020B0400000000000000" pitchFamily="50" charset="-128"/>
              </a:rPr>
              <a:t>ES</a:t>
            </a:r>
            <a:r>
              <a:rPr lang="ja-JP" altLang="en-US" sz="1600" dirty="0">
                <a:latin typeface="BIZ UDPゴシック" panose="020B0400000000000000" pitchFamily="50" charset="-128"/>
                <a:ea typeface="BIZ UDPゴシック" panose="020B0400000000000000" pitchFamily="50" charset="-128"/>
              </a:rPr>
              <a:t>細胞から、大脳皮質に似た層状構造のある球状体を形成したことが最初。</a:t>
            </a:r>
            <a:r>
              <a:rPr lang="en-US" altLang="ja-JP" sz="1600" baseline="30000" dirty="0">
                <a:latin typeface="BIZ UDPゴシック" panose="020B0400000000000000" pitchFamily="50" charset="-128"/>
                <a:ea typeface="BIZ UDPゴシック" panose="020B0400000000000000" pitchFamily="50" charset="-128"/>
              </a:rPr>
              <a:t>※3</a:t>
            </a: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それ以来、幹細胞を臓器の芽（器官原基）まで発生させる取り組みが行われてきた。すでに世界各国の研究者が、化学シグナル類を厳密なタイミングで使って、眼や腸、肝臓、腎臓、膵臓、前立腺、肺、胃、乳腺の組織によく似た三次元構造を作り出している。こうした小さな組織は、実際の臓器の構造や機能の一部を再現しているため、オルガノイド（臓器類似構造体）と呼ばれており、ヒト発生の解明に役立てたり、疾患モデルや薬剤スクリーニングに使ったりできる。</a:t>
            </a:r>
          </a:p>
        </p:txBody>
      </p:sp>
      <p:sp>
        <p:nvSpPr>
          <p:cNvPr id="33" name="テキスト ボックス 32">
            <a:extLst>
              <a:ext uri="{FF2B5EF4-FFF2-40B4-BE49-F238E27FC236}">
                <a16:creationId xmlns:a16="http://schemas.microsoft.com/office/drawing/2014/main" id="{82BCA308-171A-47E0-89B3-A2CA10420E72}"/>
              </a:ext>
            </a:extLst>
          </p:cNvPr>
          <p:cNvSpPr txBox="1"/>
          <p:nvPr/>
        </p:nvSpPr>
        <p:spPr>
          <a:xfrm>
            <a:off x="6585859" y="6271960"/>
            <a:ext cx="3864426" cy="600164"/>
          </a:xfrm>
          <a:prstGeom prst="rect">
            <a:avLst/>
          </a:prstGeom>
          <a:noFill/>
        </p:spPr>
        <p:txBody>
          <a:bodyPr wrap="square">
            <a:spAutoFit/>
          </a:bodyPr>
          <a:lstStyle/>
          <a:p>
            <a:r>
              <a:rPr lang="en-US" altLang="ja-JP" sz="1100" dirty="0">
                <a:latin typeface="Amasis MT Pro Medium" panose="02040604050005020304" pitchFamily="18" charset="0"/>
                <a:ea typeface="Cascadia Code" panose="020B0609020000020004" pitchFamily="49" charset="0"/>
                <a:cs typeface="Cascadia Code" panose="020B0609020000020004" pitchFamily="49" charset="0"/>
              </a:rPr>
              <a:t>※1</a:t>
            </a:r>
            <a:r>
              <a:rPr lang="ja-JP" altLang="en-US" sz="1100" dirty="0">
                <a:latin typeface="Amasis MT Pro Medium" panose="02040604050005020304" pitchFamily="18" charset="0"/>
                <a:cs typeface="Cascadia Code" panose="020B0609020000020004" pitchFamily="49" charset="0"/>
              </a:rPr>
              <a:t>：</a:t>
            </a:r>
            <a:r>
              <a:rPr lang="fr-FR"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Science. 1907</a:t>
            </a:r>
            <a:r>
              <a:rPr lang="ja-JP" altLang="fr-FR" sz="1100" b="0" i="0" dirty="0">
                <a:effectLst/>
                <a:latin typeface="Amasis MT Pro Medium" panose="02040604050005020304" pitchFamily="18" charset="0"/>
                <a:cs typeface="Cascadia Code" panose="020B0609020000020004" pitchFamily="49" charset="0"/>
              </a:rPr>
              <a:t>［</a:t>
            </a:r>
            <a:r>
              <a:rPr lang="fr-FR"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PMID</a:t>
            </a:r>
            <a:r>
              <a:rPr lang="ja-JP" altLang="fr-FR" sz="1100" b="0" i="0" dirty="0">
                <a:effectLst/>
                <a:latin typeface="Amasis MT Pro Medium" panose="02040604050005020304" pitchFamily="18" charset="0"/>
                <a:cs typeface="Cascadia Code" panose="020B0609020000020004" pitchFamily="49" charset="0"/>
              </a:rPr>
              <a:t>：</a:t>
            </a:r>
            <a:r>
              <a:rPr lang="fr-FR"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17842577</a:t>
            </a:r>
            <a:r>
              <a:rPr lang="ja-JP" altLang="fr-FR" sz="1100" b="0" i="0" dirty="0">
                <a:effectLst/>
                <a:latin typeface="Amasis MT Pro Medium" panose="02040604050005020304" pitchFamily="18" charset="0"/>
                <a:cs typeface="Cascadia Code" panose="020B0609020000020004" pitchFamily="49" charset="0"/>
              </a:rPr>
              <a:t>］</a:t>
            </a:r>
            <a:endPar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endParaRPr>
          </a:p>
          <a:p>
            <a:r>
              <a:rPr lang="en-US" altLang="ja-JP" sz="1100" dirty="0">
                <a:latin typeface="Amasis MT Pro Medium" panose="02040604050005020304" pitchFamily="18" charset="0"/>
                <a:ea typeface="Cascadia Code" panose="020B0609020000020004" pitchFamily="49" charset="0"/>
                <a:cs typeface="Cascadia Code" panose="020B0609020000020004" pitchFamily="49" charset="0"/>
              </a:rPr>
              <a:t>※2</a:t>
            </a:r>
            <a:r>
              <a:rPr lang="ja-JP" altLang="en-US" sz="1100" dirty="0">
                <a:latin typeface="Amasis MT Pro Medium" panose="02040604050005020304" pitchFamily="18" charset="0"/>
                <a:cs typeface="Cascadia Code" panose="020B0609020000020004" pitchFamily="49" charset="0"/>
              </a:rPr>
              <a:t>：</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Nature. 2009</a:t>
            </a:r>
            <a:r>
              <a:rPr lang="ja-JP" altLang="en-US" sz="1100" b="0" i="0" dirty="0">
                <a:effectLst/>
                <a:latin typeface="Amasis MT Pro Medium" panose="02040604050005020304" pitchFamily="18" charset="0"/>
                <a:cs typeface="Cascadia Code" panose="020B0609020000020004" pitchFamily="49" charset="0"/>
              </a:rPr>
              <a:t>［</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PMID</a:t>
            </a:r>
            <a:r>
              <a:rPr lang="ja-JP" altLang="en-US" sz="1100" b="0" i="0" dirty="0">
                <a:effectLst/>
                <a:latin typeface="Amasis MT Pro Medium" panose="02040604050005020304" pitchFamily="18" charset="0"/>
                <a:cs typeface="Cascadia Code" panose="020B0609020000020004" pitchFamily="49" charset="0"/>
              </a:rPr>
              <a:t>：</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19329995</a:t>
            </a:r>
            <a:r>
              <a:rPr lang="ja-JP" altLang="en-US" sz="1100" b="0" i="0" dirty="0">
                <a:effectLst/>
                <a:latin typeface="Amasis MT Pro Medium" panose="02040604050005020304" pitchFamily="18" charset="0"/>
                <a:cs typeface="Cascadia Code" panose="020B0609020000020004" pitchFamily="49" charset="0"/>
              </a:rPr>
              <a:t>］</a:t>
            </a:r>
            <a:endPar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endParaRPr>
          </a:p>
          <a:p>
            <a:r>
              <a:rPr lang="en-US" altLang="ja-JP" sz="1100" dirty="0">
                <a:latin typeface="Amasis MT Pro Medium" panose="02040604050005020304" pitchFamily="18" charset="0"/>
                <a:ea typeface="Cascadia Code" panose="020B0609020000020004" pitchFamily="49" charset="0"/>
                <a:cs typeface="Cascadia Code" panose="020B0609020000020004" pitchFamily="49" charset="0"/>
              </a:rPr>
              <a:t>※3</a:t>
            </a:r>
            <a:r>
              <a:rPr lang="ja-JP" altLang="en-US" sz="1100" dirty="0">
                <a:latin typeface="Amasis MT Pro Medium" panose="02040604050005020304" pitchFamily="18" charset="0"/>
                <a:cs typeface="Cascadia Code" panose="020B0609020000020004" pitchFamily="49" charset="0"/>
              </a:rPr>
              <a:t>：</a:t>
            </a:r>
            <a:r>
              <a:rPr lang="en-US" altLang="ja-JP" sz="1100" b="0" i="0" dirty="0" err="1">
                <a:effectLst/>
                <a:latin typeface="Amasis MT Pro Medium" panose="02040604050005020304" pitchFamily="18" charset="0"/>
                <a:ea typeface="Cascadia Code" panose="020B0609020000020004" pitchFamily="49" charset="0"/>
                <a:cs typeface="Cascadia Code" panose="020B0609020000020004" pitchFamily="49" charset="0"/>
              </a:rPr>
              <a:t>Eiraku</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 M. </a:t>
            </a:r>
            <a:r>
              <a:rPr lang="en-US" altLang="ja-JP" sz="1100" b="0" i="1" dirty="0">
                <a:effectLst/>
                <a:latin typeface="Amasis MT Pro Medium" panose="02040604050005020304" pitchFamily="18" charset="0"/>
                <a:ea typeface="Cascadia Code" panose="020B0609020000020004" pitchFamily="49" charset="0"/>
                <a:cs typeface="Cascadia Code" panose="020B0609020000020004" pitchFamily="49" charset="0"/>
              </a:rPr>
              <a:t>et al. Cell Stem Cell</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 </a:t>
            </a:r>
            <a:r>
              <a:rPr lang="en-US" altLang="ja-JP" sz="1100" b="1" i="0" dirty="0">
                <a:effectLst/>
                <a:latin typeface="Amasis MT Pro Medium" panose="02040604050005020304" pitchFamily="18" charset="0"/>
                <a:ea typeface="Cascadia Code" panose="020B0609020000020004" pitchFamily="49" charset="0"/>
                <a:cs typeface="Cascadia Code" panose="020B0609020000020004" pitchFamily="49" charset="0"/>
              </a:rPr>
              <a:t>3</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 519–532 (2008).</a:t>
            </a:r>
          </a:p>
        </p:txBody>
      </p:sp>
    </p:spTree>
    <p:extLst>
      <p:ext uri="{BB962C8B-B14F-4D97-AF65-F5344CB8AC3E}">
        <p14:creationId xmlns:p14="http://schemas.microsoft.com/office/powerpoint/2010/main" val="36113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597DF9C0-AC4D-4DCC-A90B-906B5F657D96}"/>
              </a:ext>
            </a:extLst>
          </p:cNvPr>
          <p:cNvPicPr/>
          <p:nvPr/>
        </p:nvPicPr>
        <p:blipFill>
          <a:blip r:embed="rId3" cstate="print"/>
          <a:stretch>
            <a:fillRect/>
          </a:stretch>
        </p:blipFill>
        <p:spPr>
          <a:xfrm>
            <a:off x="1182501" y="747015"/>
            <a:ext cx="1778963" cy="2379173"/>
          </a:xfrm>
          <a:prstGeom prst="rect">
            <a:avLst/>
          </a:prstGeom>
        </p:spPr>
      </p:pic>
      <p:sp>
        <p:nvSpPr>
          <p:cNvPr id="7" name="object 3">
            <a:extLst>
              <a:ext uri="{FF2B5EF4-FFF2-40B4-BE49-F238E27FC236}">
                <a16:creationId xmlns:a16="http://schemas.microsoft.com/office/drawing/2014/main" id="{E9EDA268-7A4E-4515-8F74-86D9F4B6D727}"/>
              </a:ext>
            </a:extLst>
          </p:cNvPr>
          <p:cNvSpPr txBox="1"/>
          <p:nvPr/>
        </p:nvSpPr>
        <p:spPr>
          <a:xfrm>
            <a:off x="1182501" y="3164125"/>
            <a:ext cx="2617705" cy="227626"/>
          </a:xfrm>
          <a:prstGeom prst="rect">
            <a:avLst/>
          </a:prstGeom>
        </p:spPr>
        <p:txBody>
          <a:bodyPr vert="horz" wrap="square" lIns="0" tIns="12065" rIns="0" bIns="0" rtlCol="0">
            <a:spAutoFit/>
          </a:bodyPr>
          <a:lstStyle/>
          <a:p>
            <a:pPr marL="12700">
              <a:lnSpc>
                <a:spcPct val="100000"/>
              </a:lnSpc>
              <a:spcBef>
                <a:spcPts val="95"/>
              </a:spcBef>
            </a:pPr>
            <a:r>
              <a:rPr sz="1400" dirty="0">
                <a:latin typeface="BIZ UDPゴシック" panose="020B0400000000000000" pitchFamily="50" charset="-128"/>
                <a:ea typeface="BIZ UDPゴシック" panose="020B0400000000000000" pitchFamily="50" charset="-128"/>
                <a:cs typeface="ＭＳ Ｐゴシック"/>
              </a:rPr>
              <a:t>Sir</a:t>
            </a:r>
            <a:r>
              <a:rPr sz="1400" spc="-30" dirty="0">
                <a:latin typeface="BIZ UDPゴシック" panose="020B0400000000000000" pitchFamily="50" charset="-128"/>
                <a:ea typeface="BIZ UDPゴシック" panose="020B0400000000000000" pitchFamily="50" charset="-128"/>
                <a:cs typeface="ＭＳ Ｐゴシック"/>
              </a:rPr>
              <a:t> </a:t>
            </a:r>
            <a:r>
              <a:rPr sz="1400" dirty="0">
                <a:latin typeface="BIZ UDPゴシック" panose="020B0400000000000000" pitchFamily="50" charset="-128"/>
                <a:ea typeface="BIZ UDPゴシック" panose="020B0400000000000000" pitchFamily="50" charset="-128"/>
                <a:cs typeface="ＭＳ Ｐゴシック"/>
              </a:rPr>
              <a:t>Martin</a:t>
            </a:r>
            <a:r>
              <a:rPr sz="1400" spc="-35" dirty="0">
                <a:latin typeface="BIZ UDPゴシック" panose="020B0400000000000000" pitchFamily="50" charset="-128"/>
                <a:ea typeface="BIZ UDPゴシック" panose="020B0400000000000000" pitchFamily="50" charset="-128"/>
                <a:cs typeface="ＭＳ Ｐゴシック"/>
              </a:rPr>
              <a:t> </a:t>
            </a:r>
            <a:r>
              <a:rPr sz="1400" dirty="0">
                <a:latin typeface="BIZ UDPゴシック" panose="020B0400000000000000" pitchFamily="50" charset="-128"/>
                <a:ea typeface="BIZ UDPゴシック" panose="020B0400000000000000" pitchFamily="50" charset="-128"/>
                <a:cs typeface="ＭＳ Ｐゴシック"/>
              </a:rPr>
              <a:t>J.</a:t>
            </a:r>
            <a:r>
              <a:rPr sz="1400" spc="-35" dirty="0">
                <a:latin typeface="BIZ UDPゴシック" panose="020B0400000000000000" pitchFamily="50" charset="-128"/>
                <a:ea typeface="BIZ UDPゴシック" panose="020B0400000000000000" pitchFamily="50" charset="-128"/>
                <a:cs typeface="ＭＳ Ｐゴシック"/>
              </a:rPr>
              <a:t> </a:t>
            </a:r>
            <a:r>
              <a:rPr sz="1400" spc="-10" dirty="0">
                <a:latin typeface="BIZ UDPゴシック" panose="020B0400000000000000" pitchFamily="50" charset="-128"/>
                <a:ea typeface="BIZ UDPゴシック" panose="020B0400000000000000" pitchFamily="50" charset="-128"/>
                <a:cs typeface="ＭＳ Ｐゴシック"/>
              </a:rPr>
              <a:t>Evans</a:t>
            </a:r>
            <a:endParaRPr sz="1400" dirty="0">
              <a:latin typeface="BIZ UDPゴシック" panose="020B0400000000000000" pitchFamily="50" charset="-128"/>
              <a:ea typeface="BIZ UDPゴシック" panose="020B0400000000000000" pitchFamily="50" charset="-128"/>
              <a:cs typeface="ＭＳ Ｐゴシック"/>
            </a:endParaRPr>
          </a:p>
        </p:txBody>
      </p:sp>
      <p:pic>
        <p:nvPicPr>
          <p:cNvPr id="8" name="object 4">
            <a:extLst>
              <a:ext uri="{FF2B5EF4-FFF2-40B4-BE49-F238E27FC236}">
                <a16:creationId xmlns:a16="http://schemas.microsoft.com/office/drawing/2014/main" id="{4547351E-731D-4E51-9B2F-AF1CF28AE4D3}"/>
              </a:ext>
            </a:extLst>
          </p:cNvPr>
          <p:cNvPicPr/>
          <p:nvPr/>
        </p:nvPicPr>
        <p:blipFill>
          <a:blip r:embed="rId4" cstate="print"/>
          <a:stretch>
            <a:fillRect/>
          </a:stretch>
        </p:blipFill>
        <p:spPr>
          <a:xfrm>
            <a:off x="4696971" y="4155617"/>
            <a:ext cx="2052172" cy="2232990"/>
          </a:xfrm>
          <a:prstGeom prst="rect">
            <a:avLst/>
          </a:prstGeom>
        </p:spPr>
      </p:pic>
      <p:pic>
        <p:nvPicPr>
          <p:cNvPr id="10" name="object 5">
            <a:extLst>
              <a:ext uri="{FF2B5EF4-FFF2-40B4-BE49-F238E27FC236}">
                <a16:creationId xmlns:a16="http://schemas.microsoft.com/office/drawing/2014/main" id="{3A60F913-346D-4AA9-959C-AF8D99133B63}"/>
              </a:ext>
            </a:extLst>
          </p:cNvPr>
          <p:cNvPicPr/>
          <p:nvPr/>
        </p:nvPicPr>
        <p:blipFill>
          <a:blip r:embed="rId5" cstate="print"/>
          <a:stretch>
            <a:fillRect/>
          </a:stretch>
        </p:blipFill>
        <p:spPr>
          <a:xfrm>
            <a:off x="7457912" y="4473701"/>
            <a:ext cx="1905000" cy="1905000"/>
          </a:xfrm>
          <a:prstGeom prst="rect">
            <a:avLst/>
          </a:prstGeom>
        </p:spPr>
      </p:pic>
      <p:sp>
        <p:nvSpPr>
          <p:cNvPr id="11" name="object 6">
            <a:extLst>
              <a:ext uri="{FF2B5EF4-FFF2-40B4-BE49-F238E27FC236}">
                <a16:creationId xmlns:a16="http://schemas.microsoft.com/office/drawing/2014/main" id="{47B4E188-03EC-4620-8947-F48668578CE7}"/>
              </a:ext>
            </a:extLst>
          </p:cNvPr>
          <p:cNvSpPr txBox="1"/>
          <p:nvPr/>
        </p:nvSpPr>
        <p:spPr>
          <a:xfrm>
            <a:off x="4372419" y="3753865"/>
            <a:ext cx="5547059" cy="258404"/>
          </a:xfrm>
          <a:prstGeom prst="rect">
            <a:avLst/>
          </a:prstGeom>
        </p:spPr>
        <p:txBody>
          <a:bodyPr vert="horz" wrap="square" lIns="0" tIns="12065" rIns="0" bIns="0" rtlCol="0">
            <a:spAutoFit/>
          </a:bodyPr>
          <a:lstStyle/>
          <a:p>
            <a:pPr marL="12700" marR="5080" indent="394335">
              <a:lnSpc>
                <a:spcPct val="100000"/>
              </a:lnSpc>
              <a:spcBef>
                <a:spcPts val="95"/>
              </a:spcBef>
            </a:pPr>
            <a:r>
              <a:rPr sz="1600" spc="-10" dirty="0">
                <a:latin typeface="BIZ UDPゴシック" panose="020B0400000000000000" pitchFamily="50" charset="-128"/>
                <a:ea typeface="BIZ UDPゴシック" panose="020B0400000000000000" pitchFamily="50" charset="-128"/>
                <a:cs typeface="ＭＳ Ｐゴシック"/>
              </a:rPr>
              <a:t>Self-Organizing </a:t>
            </a:r>
            <a:r>
              <a:rPr sz="1600" dirty="0">
                <a:latin typeface="BIZ UDPゴシック" panose="020B0400000000000000" pitchFamily="50" charset="-128"/>
                <a:ea typeface="BIZ UDPゴシック" panose="020B0400000000000000" pitchFamily="50" charset="-128"/>
                <a:cs typeface="ＭＳ Ｐゴシック"/>
              </a:rPr>
              <a:t>Polarized</a:t>
            </a:r>
            <a:r>
              <a:rPr sz="1600" spc="-70" dirty="0">
                <a:latin typeface="BIZ UDPゴシック" panose="020B0400000000000000" pitchFamily="50" charset="-128"/>
                <a:ea typeface="BIZ UDPゴシック" panose="020B0400000000000000" pitchFamily="50" charset="-128"/>
                <a:cs typeface="ＭＳ Ｐゴシック"/>
              </a:rPr>
              <a:t> </a:t>
            </a:r>
            <a:r>
              <a:rPr sz="1600" dirty="0">
                <a:latin typeface="BIZ UDPゴシック" panose="020B0400000000000000" pitchFamily="50" charset="-128"/>
                <a:ea typeface="BIZ UDPゴシック" panose="020B0400000000000000" pitchFamily="50" charset="-128"/>
                <a:cs typeface="ＭＳ Ｐゴシック"/>
              </a:rPr>
              <a:t>Cortical</a:t>
            </a:r>
            <a:r>
              <a:rPr sz="1600" spc="-90" dirty="0">
                <a:latin typeface="BIZ UDPゴシック" panose="020B0400000000000000" pitchFamily="50" charset="-128"/>
                <a:ea typeface="BIZ UDPゴシック" panose="020B0400000000000000" pitchFamily="50" charset="-128"/>
                <a:cs typeface="ＭＳ Ｐゴシック"/>
              </a:rPr>
              <a:t> </a:t>
            </a:r>
            <a:r>
              <a:rPr sz="1600" spc="-10" dirty="0">
                <a:latin typeface="BIZ UDPゴシック" panose="020B0400000000000000" pitchFamily="50" charset="-128"/>
                <a:ea typeface="BIZ UDPゴシック" panose="020B0400000000000000" pitchFamily="50" charset="-128"/>
                <a:cs typeface="ＭＳ Ｐゴシック"/>
              </a:rPr>
              <a:t>Tissues</a:t>
            </a:r>
            <a:endParaRPr sz="1600" dirty="0">
              <a:latin typeface="BIZ UDPゴシック" panose="020B0400000000000000" pitchFamily="50" charset="-128"/>
              <a:ea typeface="BIZ UDPゴシック" panose="020B0400000000000000" pitchFamily="50" charset="-128"/>
              <a:cs typeface="ＭＳ Ｐゴシック"/>
            </a:endParaRPr>
          </a:p>
        </p:txBody>
      </p:sp>
      <p:sp>
        <p:nvSpPr>
          <p:cNvPr id="12" name="object 7">
            <a:extLst>
              <a:ext uri="{FF2B5EF4-FFF2-40B4-BE49-F238E27FC236}">
                <a16:creationId xmlns:a16="http://schemas.microsoft.com/office/drawing/2014/main" id="{CECA0F68-6242-4E6F-BF13-F4A9E761A259}"/>
              </a:ext>
            </a:extLst>
          </p:cNvPr>
          <p:cNvSpPr txBox="1"/>
          <p:nvPr/>
        </p:nvSpPr>
        <p:spPr>
          <a:xfrm>
            <a:off x="7417780" y="4205985"/>
            <a:ext cx="3794506" cy="228268"/>
          </a:xfrm>
          <a:prstGeom prst="rect">
            <a:avLst/>
          </a:prstGeom>
        </p:spPr>
        <p:txBody>
          <a:bodyPr vert="horz" wrap="square" lIns="0" tIns="12700" rIns="0" bIns="0" rtlCol="0">
            <a:spAutoFit/>
          </a:bodyPr>
          <a:lstStyle/>
          <a:p>
            <a:pPr marL="12700">
              <a:lnSpc>
                <a:spcPct val="100000"/>
              </a:lnSpc>
              <a:spcBef>
                <a:spcPts val="100"/>
              </a:spcBef>
            </a:pPr>
            <a:r>
              <a:rPr sz="1400" spc="-10" dirty="0">
                <a:latin typeface="BIZ UDPゴシック" panose="020B0400000000000000" pitchFamily="50" charset="-128"/>
                <a:ea typeface="BIZ UDPゴシック" panose="020B0400000000000000" pitchFamily="50" charset="-128"/>
                <a:cs typeface="ＭＳ Ｐゴシック"/>
              </a:rPr>
              <a:t>Self-</a:t>
            </a:r>
            <a:r>
              <a:rPr sz="1400" dirty="0">
                <a:latin typeface="BIZ UDPゴシック" panose="020B0400000000000000" pitchFamily="50" charset="-128"/>
                <a:ea typeface="BIZ UDPゴシック" panose="020B0400000000000000" pitchFamily="50" charset="-128"/>
                <a:cs typeface="ＭＳ Ｐゴシック"/>
              </a:rPr>
              <a:t>Organizing</a:t>
            </a:r>
            <a:r>
              <a:rPr sz="1400" spc="45" dirty="0">
                <a:latin typeface="BIZ UDPゴシック" panose="020B0400000000000000" pitchFamily="50" charset="-128"/>
                <a:ea typeface="BIZ UDPゴシック" panose="020B0400000000000000" pitchFamily="50" charset="-128"/>
                <a:cs typeface="ＭＳ Ｐゴシック"/>
              </a:rPr>
              <a:t> </a:t>
            </a:r>
            <a:r>
              <a:rPr sz="1400" dirty="0">
                <a:latin typeface="BIZ UDPゴシック" panose="020B0400000000000000" pitchFamily="50" charset="-128"/>
                <a:ea typeface="BIZ UDPゴシック" panose="020B0400000000000000" pitchFamily="50" charset="-128"/>
                <a:cs typeface="ＭＳ Ｐゴシック"/>
              </a:rPr>
              <a:t>Optic-</a:t>
            </a:r>
            <a:r>
              <a:rPr sz="1400" spc="-25" dirty="0">
                <a:latin typeface="BIZ UDPゴシック" panose="020B0400000000000000" pitchFamily="50" charset="-128"/>
                <a:ea typeface="BIZ UDPゴシック" panose="020B0400000000000000" pitchFamily="50" charset="-128"/>
                <a:cs typeface="ＭＳ Ｐゴシック"/>
              </a:rPr>
              <a:t>cup</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13" name="object 8">
            <a:extLst>
              <a:ext uri="{FF2B5EF4-FFF2-40B4-BE49-F238E27FC236}">
                <a16:creationId xmlns:a16="http://schemas.microsoft.com/office/drawing/2014/main" id="{FDC0C182-5F71-4517-A063-374C731A30A7}"/>
              </a:ext>
            </a:extLst>
          </p:cNvPr>
          <p:cNvSpPr txBox="1">
            <a:spLocks/>
          </p:cNvSpPr>
          <p:nvPr/>
        </p:nvSpPr>
        <p:spPr>
          <a:xfrm>
            <a:off x="84256" y="149914"/>
            <a:ext cx="3118776"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2000" b="1" dirty="0">
                <a:latin typeface="BIZ UDPゴシック" panose="020B0400000000000000" pitchFamily="50" charset="-128"/>
                <a:ea typeface="BIZ UDPゴシック" panose="020B0400000000000000" pitchFamily="50" charset="-128"/>
                <a:cs typeface="ＭＳ Ｐゴシック"/>
              </a:rPr>
              <a:t>Embryoid</a:t>
            </a:r>
            <a:r>
              <a:rPr lang="en-US" sz="2000" b="1" spc="-75" dirty="0">
                <a:latin typeface="BIZ UDPゴシック" panose="020B0400000000000000" pitchFamily="50" charset="-128"/>
                <a:ea typeface="BIZ UDPゴシック" panose="020B0400000000000000" pitchFamily="50" charset="-128"/>
                <a:cs typeface="ＭＳ Ｐゴシック"/>
              </a:rPr>
              <a:t> </a:t>
            </a:r>
            <a:r>
              <a:rPr lang="en-US" sz="2000" b="1" spc="-20" dirty="0">
                <a:latin typeface="BIZ UDPゴシック" panose="020B0400000000000000" pitchFamily="50" charset="-128"/>
                <a:ea typeface="BIZ UDPゴシック" panose="020B0400000000000000" pitchFamily="50" charset="-128"/>
                <a:cs typeface="ＭＳ Ｐゴシック"/>
              </a:rPr>
              <a:t>body</a:t>
            </a:r>
            <a:r>
              <a:rPr lang="ja-JP" altLang="en-US" sz="2000" b="1" spc="-20" dirty="0">
                <a:latin typeface="BIZ UDPゴシック" panose="020B0400000000000000" pitchFamily="50" charset="-128"/>
                <a:ea typeface="BIZ UDPゴシック" panose="020B0400000000000000" pitchFamily="50" charset="-128"/>
                <a:cs typeface="ＭＳ Ｐゴシック"/>
              </a:rPr>
              <a:t>：胚胎</a:t>
            </a:r>
            <a:endParaRPr lang="en-US" sz="2000" dirty="0">
              <a:latin typeface="BIZ UDPゴシック" panose="020B0400000000000000" pitchFamily="50" charset="-128"/>
              <a:ea typeface="BIZ UDPゴシック" panose="020B0400000000000000" pitchFamily="50" charset="-128"/>
              <a:cs typeface="ＭＳ Ｐゴシック"/>
            </a:endParaRPr>
          </a:p>
        </p:txBody>
      </p:sp>
      <p:sp>
        <p:nvSpPr>
          <p:cNvPr id="14" name="object 9">
            <a:extLst>
              <a:ext uri="{FF2B5EF4-FFF2-40B4-BE49-F238E27FC236}">
                <a16:creationId xmlns:a16="http://schemas.microsoft.com/office/drawing/2014/main" id="{D0F6D690-08C1-4822-BB81-7DBD7D0B35C1}"/>
              </a:ext>
            </a:extLst>
          </p:cNvPr>
          <p:cNvSpPr txBox="1"/>
          <p:nvPr/>
        </p:nvSpPr>
        <p:spPr>
          <a:xfrm>
            <a:off x="330354" y="3735609"/>
            <a:ext cx="4042065" cy="319959"/>
          </a:xfrm>
          <a:prstGeom prst="rect">
            <a:avLst/>
          </a:prstGeom>
        </p:spPr>
        <p:txBody>
          <a:bodyPr vert="horz" wrap="square" lIns="0" tIns="12065" rIns="0" bIns="0" rtlCol="0">
            <a:spAutoFit/>
          </a:bodyPr>
          <a:lstStyle/>
          <a:p>
            <a:pPr marL="12700">
              <a:lnSpc>
                <a:spcPct val="100000"/>
              </a:lnSpc>
              <a:spcBef>
                <a:spcPts val="95"/>
              </a:spcBef>
            </a:pPr>
            <a:r>
              <a:rPr sz="2000" b="1" dirty="0">
                <a:latin typeface="BIZ UDPゴシック" panose="020B0400000000000000" pitchFamily="50" charset="-128"/>
                <a:ea typeface="BIZ UDPゴシック" panose="020B0400000000000000" pitchFamily="50" charset="-128"/>
                <a:cs typeface="ＭＳ Ｐゴシック"/>
              </a:rPr>
              <a:t>Organoid</a:t>
            </a:r>
            <a:r>
              <a:rPr sz="2000" b="1" spc="-40" dirty="0">
                <a:latin typeface="BIZ UDPゴシック" panose="020B0400000000000000" pitchFamily="50" charset="-128"/>
                <a:ea typeface="BIZ UDPゴシック" panose="020B0400000000000000" pitchFamily="50" charset="-128"/>
                <a:cs typeface="ＭＳ Ｐゴシック"/>
              </a:rPr>
              <a:t> </a:t>
            </a:r>
            <a:r>
              <a:rPr sz="2000" b="1" dirty="0">
                <a:latin typeface="BIZ UDPゴシック" panose="020B0400000000000000" pitchFamily="50" charset="-128"/>
                <a:ea typeface="BIZ UDPゴシック" panose="020B0400000000000000" pitchFamily="50" charset="-128"/>
                <a:cs typeface="ＭＳ Ｐゴシック"/>
              </a:rPr>
              <a:t>from</a:t>
            </a:r>
            <a:r>
              <a:rPr sz="2000" b="1" spc="-55" dirty="0">
                <a:latin typeface="BIZ UDPゴシック" panose="020B0400000000000000" pitchFamily="50" charset="-128"/>
                <a:ea typeface="BIZ UDPゴシック" panose="020B0400000000000000" pitchFamily="50" charset="-128"/>
                <a:cs typeface="ＭＳ Ｐゴシック"/>
              </a:rPr>
              <a:t> </a:t>
            </a:r>
            <a:r>
              <a:rPr sz="2000" b="1" dirty="0">
                <a:latin typeface="BIZ UDPゴシック" panose="020B0400000000000000" pitchFamily="50" charset="-128"/>
                <a:ea typeface="BIZ UDPゴシック" panose="020B0400000000000000" pitchFamily="50" charset="-128"/>
                <a:cs typeface="ＭＳ Ｐゴシック"/>
              </a:rPr>
              <a:t>stem</a:t>
            </a:r>
            <a:r>
              <a:rPr sz="2000" b="1" spc="-45" dirty="0">
                <a:latin typeface="BIZ UDPゴシック" panose="020B0400000000000000" pitchFamily="50" charset="-128"/>
                <a:ea typeface="BIZ UDPゴシック" panose="020B0400000000000000" pitchFamily="50" charset="-128"/>
                <a:cs typeface="ＭＳ Ｐゴシック"/>
              </a:rPr>
              <a:t> </a:t>
            </a:r>
            <a:r>
              <a:rPr sz="2000" b="1" spc="-20" dirty="0">
                <a:latin typeface="BIZ UDPゴシック" panose="020B0400000000000000" pitchFamily="50" charset="-128"/>
                <a:ea typeface="BIZ UDPゴシック" panose="020B0400000000000000" pitchFamily="50" charset="-128"/>
                <a:cs typeface="ＭＳ Ｐゴシック"/>
              </a:rPr>
              <a:t>cells</a:t>
            </a:r>
            <a:endParaRPr sz="2000" dirty="0">
              <a:latin typeface="BIZ UDPゴシック" panose="020B0400000000000000" pitchFamily="50" charset="-128"/>
              <a:ea typeface="BIZ UDPゴシック" panose="020B0400000000000000" pitchFamily="50" charset="-128"/>
              <a:cs typeface="ＭＳ Ｐゴシック"/>
            </a:endParaRPr>
          </a:p>
        </p:txBody>
      </p:sp>
      <p:pic>
        <p:nvPicPr>
          <p:cNvPr id="15" name="object 10">
            <a:extLst>
              <a:ext uri="{FF2B5EF4-FFF2-40B4-BE49-F238E27FC236}">
                <a16:creationId xmlns:a16="http://schemas.microsoft.com/office/drawing/2014/main" id="{8E4A5116-AACD-4E5C-B86F-EDE16847367C}"/>
              </a:ext>
            </a:extLst>
          </p:cNvPr>
          <p:cNvPicPr/>
          <p:nvPr/>
        </p:nvPicPr>
        <p:blipFill>
          <a:blip r:embed="rId6" cstate="print"/>
          <a:stretch>
            <a:fillRect/>
          </a:stretch>
        </p:blipFill>
        <p:spPr>
          <a:xfrm>
            <a:off x="569306" y="4205985"/>
            <a:ext cx="3158741" cy="1905000"/>
          </a:xfrm>
          <a:prstGeom prst="rect">
            <a:avLst/>
          </a:prstGeom>
        </p:spPr>
      </p:pic>
      <p:sp>
        <p:nvSpPr>
          <p:cNvPr id="16" name="object 11">
            <a:extLst>
              <a:ext uri="{FF2B5EF4-FFF2-40B4-BE49-F238E27FC236}">
                <a16:creationId xmlns:a16="http://schemas.microsoft.com/office/drawing/2014/main" id="{60FAEE27-4DC9-42C9-8F53-4863CF59F636}"/>
              </a:ext>
            </a:extLst>
          </p:cNvPr>
          <p:cNvSpPr txBox="1"/>
          <p:nvPr/>
        </p:nvSpPr>
        <p:spPr>
          <a:xfrm>
            <a:off x="783926" y="6215880"/>
            <a:ext cx="1030360" cy="227626"/>
          </a:xfrm>
          <a:prstGeom prst="rect">
            <a:avLst/>
          </a:prstGeom>
        </p:spPr>
        <p:txBody>
          <a:bodyPr vert="horz" wrap="square" lIns="0" tIns="12065" rIns="0" bIns="0" rtlCol="0">
            <a:spAutoFit/>
          </a:bodyPr>
          <a:lstStyle/>
          <a:p>
            <a:pPr marL="12700">
              <a:lnSpc>
                <a:spcPct val="100000"/>
              </a:lnSpc>
              <a:spcBef>
                <a:spcPts val="95"/>
              </a:spcBef>
            </a:pPr>
            <a:r>
              <a:rPr sz="1400" dirty="0">
                <a:latin typeface="BIZ UDPゴシック" panose="020B0400000000000000" pitchFamily="50" charset="-128"/>
                <a:ea typeface="BIZ UDPゴシック" panose="020B0400000000000000" pitchFamily="50" charset="-128"/>
                <a:cs typeface="ＭＳ Ｐゴシック"/>
              </a:rPr>
              <a:t>M.</a:t>
            </a:r>
            <a:r>
              <a:rPr sz="1400" spc="-20" dirty="0">
                <a:latin typeface="BIZ UDPゴシック" panose="020B0400000000000000" pitchFamily="50" charset="-128"/>
                <a:ea typeface="BIZ UDPゴシック" panose="020B0400000000000000" pitchFamily="50" charset="-128"/>
                <a:cs typeface="ＭＳ Ｐゴシック"/>
              </a:rPr>
              <a:t> </a:t>
            </a:r>
            <a:r>
              <a:rPr sz="1400" spc="-10" dirty="0">
                <a:latin typeface="BIZ UDPゴシック" panose="020B0400000000000000" pitchFamily="50" charset="-128"/>
                <a:ea typeface="BIZ UDPゴシック" panose="020B0400000000000000" pitchFamily="50" charset="-128"/>
                <a:cs typeface="ＭＳ Ｐゴシック"/>
              </a:rPr>
              <a:t>Eiraku</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17" name="object 12">
            <a:extLst>
              <a:ext uri="{FF2B5EF4-FFF2-40B4-BE49-F238E27FC236}">
                <a16:creationId xmlns:a16="http://schemas.microsoft.com/office/drawing/2014/main" id="{872BD7BC-6552-45D9-A8A1-59A61BDEFE31}"/>
              </a:ext>
            </a:extLst>
          </p:cNvPr>
          <p:cNvSpPr txBox="1"/>
          <p:nvPr/>
        </p:nvSpPr>
        <p:spPr>
          <a:xfrm>
            <a:off x="2491354" y="6215880"/>
            <a:ext cx="822390" cy="227626"/>
          </a:xfrm>
          <a:prstGeom prst="rect">
            <a:avLst/>
          </a:prstGeom>
        </p:spPr>
        <p:txBody>
          <a:bodyPr vert="horz" wrap="square" lIns="0" tIns="12065" rIns="0" bIns="0" rtlCol="0">
            <a:spAutoFit/>
          </a:bodyPr>
          <a:lstStyle/>
          <a:p>
            <a:pPr marL="12700">
              <a:lnSpc>
                <a:spcPct val="100000"/>
              </a:lnSpc>
              <a:spcBef>
                <a:spcPts val="95"/>
              </a:spcBef>
            </a:pPr>
            <a:r>
              <a:rPr sz="1400" dirty="0">
                <a:latin typeface="BIZ UDPゴシック" panose="020B0400000000000000" pitchFamily="50" charset="-128"/>
                <a:ea typeface="BIZ UDPゴシック" panose="020B0400000000000000" pitchFamily="50" charset="-128"/>
                <a:cs typeface="ＭＳ Ｐゴシック"/>
              </a:rPr>
              <a:t>Y.</a:t>
            </a:r>
            <a:r>
              <a:rPr sz="1400" spc="-15" dirty="0">
                <a:latin typeface="BIZ UDPゴシック" panose="020B0400000000000000" pitchFamily="50" charset="-128"/>
                <a:ea typeface="BIZ UDPゴシック" panose="020B0400000000000000" pitchFamily="50" charset="-128"/>
                <a:cs typeface="ＭＳ Ｐゴシック"/>
              </a:rPr>
              <a:t> </a:t>
            </a:r>
            <a:r>
              <a:rPr sz="1400" spc="-10" dirty="0">
                <a:latin typeface="BIZ UDPゴシック" panose="020B0400000000000000" pitchFamily="50" charset="-128"/>
                <a:ea typeface="BIZ UDPゴシック" panose="020B0400000000000000" pitchFamily="50" charset="-128"/>
                <a:cs typeface="ＭＳ Ｐゴシック"/>
              </a:rPr>
              <a:t>Sasai</a:t>
            </a:r>
            <a:endParaRPr sz="1400" dirty="0">
              <a:latin typeface="BIZ UDPゴシック" panose="020B0400000000000000" pitchFamily="50" charset="-128"/>
              <a:ea typeface="BIZ UDPゴシック" panose="020B0400000000000000" pitchFamily="50" charset="-128"/>
              <a:cs typeface="ＭＳ Ｐゴシック"/>
            </a:endParaRPr>
          </a:p>
        </p:txBody>
      </p:sp>
      <p:pic>
        <p:nvPicPr>
          <p:cNvPr id="18" name="object 13">
            <a:extLst>
              <a:ext uri="{FF2B5EF4-FFF2-40B4-BE49-F238E27FC236}">
                <a16:creationId xmlns:a16="http://schemas.microsoft.com/office/drawing/2014/main" id="{375BD4EC-CA1F-4FEA-8852-87883F052DFB}"/>
              </a:ext>
            </a:extLst>
          </p:cNvPr>
          <p:cNvPicPr/>
          <p:nvPr/>
        </p:nvPicPr>
        <p:blipFill>
          <a:blip r:embed="rId7" cstate="print"/>
          <a:stretch>
            <a:fillRect/>
          </a:stretch>
        </p:blipFill>
        <p:spPr>
          <a:xfrm>
            <a:off x="3728048" y="283029"/>
            <a:ext cx="3780918" cy="3145971"/>
          </a:xfrm>
          <a:prstGeom prst="rect">
            <a:avLst/>
          </a:prstGeom>
        </p:spPr>
      </p:pic>
      <p:sp>
        <p:nvSpPr>
          <p:cNvPr id="19" name="object 14">
            <a:extLst>
              <a:ext uri="{FF2B5EF4-FFF2-40B4-BE49-F238E27FC236}">
                <a16:creationId xmlns:a16="http://schemas.microsoft.com/office/drawing/2014/main" id="{AB5478E0-06F7-4FAE-A851-B4EF427E1852}"/>
              </a:ext>
            </a:extLst>
          </p:cNvPr>
          <p:cNvSpPr txBox="1"/>
          <p:nvPr/>
        </p:nvSpPr>
        <p:spPr>
          <a:xfrm>
            <a:off x="4514432" y="3420080"/>
            <a:ext cx="2994533" cy="190437"/>
          </a:xfrm>
          <a:prstGeom prst="rect">
            <a:avLst/>
          </a:prstGeom>
        </p:spPr>
        <p:txBody>
          <a:bodyPr vert="horz" wrap="square" lIns="0" tIns="13335" rIns="0" bIns="0" rtlCol="0">
            <a:spAutoFit/>
          </a:bodyPr>
          <a:lstStyle/>
          <a:p>
            <a:pPr marL="12700">
              <a:lnSpc>
                <a:spcPct val="100000"/>
              </a:lnSpc>
              <a:spcBef>
                <a:spcPts val="105"/>
              </a:spcBef>
            </a:pPr>
            <a:r>
              <a:rPr sz="1100" dirty="0">
                <a:latin typeface="BIZ UDPゴシック" panose="020B0400000000000000" pitchFamily="50" charset="-128"/>
                <a:ea typeface="BIZ UDPゴシック" panose="020B0400000000000000" pitchFamily="50" charset="-128"/>
                <a:cs typeface="ＭＳ Ｐゴシック"/>
              </a:rPr>
              <a:t>（Evans</a:t>
            </a:r>
            <a:r>
              <a:rPr sz="1100" spc="-25" dirty="0">
                <a:latin typeface="BIZ UDPゴシック" panose="020B0400000000000000" pitchFamily="50" charset="-128"/>
                <a:ea typeface="BIZ UDPゴシック" panose="020B0400000000000000" pitchFamily="50" charset="-128"/>
                <a:cs typeface="ＭＳ Ｐゴシック"/>
              </a:rPr>
              <a:t> </a:t>
            </a:r>
            <a:r>
              <a:rPr sz="1100" dirty="0">
                <a:latin typeface="BIZ UDPゴシック" panose="020B0400000000000000" pitchFamily="50" charset="-128"/>
                <a:ea typeface="BIZ UDPゴシック" panose="020B0400000000000000" pitchFamily="50" charset="-128"/>
                <a:cs typeface="ＭＳ Ｐゴシック"/>
              </a:rPr>
              <a:t>et</a:t>
            </a:r>
            <a:r>
              <a:rPr sz="1100" spc="-25" dirty="0">
                <a:latin typeface="BIZ UDPゴシック" panose="020B0400000000000000" pitchFamily="50" charset="-128"/>
                <a:ea typeface="BIZ UDPゴシック" panose="020B0400000000000000" pitchFamily="50" charset="-128"/>
                <a:cs typeface="ＭＳ Ｐゴシック"/>
              </a:rPr>
              <a:t> </a:t>
            </a:r>
            <a:r>
              <a:rPr sz="1100" dirty="0">
                <a:latin typeface="BIZ UDPゴシック" panose="020B0400000000000000" pitchFamily="50" charset="-128"/>
                <a:ea typeface="BIZ UDPゴシック" panose="020B0400000000000000" pitchFamily="50" charset="-128"/>
                <a:cs typeface="ＭＳ Ｐゴシック"/>
              </a:rPr>
              <a:t>al.,</a:t>
            </a:r>
            <a:r>
              <a:rPr sz="1100" spc="-15" dirty="0">
                <a:latin typeface="BIZ UDPゴシック" panose="020B0400000000000000" pitchFamily="50" charset="-128"/>
                <a:ea typeface="BIZ UDPゴシック" panose="020B0400000000000000" pitchFamily="50" charset="-128"/>
                <a:cs typeface="ＭＳ Ｐゴシック"/>
              </a:rPr>
              <a:t> </a:t>
            </a:r>
            <a:r>
              <a:rPr sz="1150" i="1" spc="-20" dirty="0">
                <a:latin typeface="BIZ UDPゴシック" panose="020B0400000000000000" pitchFamily="50" charset="-128"/>
                <a:ea typeface="BIZ UDPゴシック" panose="020B0400000000000000" pitchFamily="50" charset="-128"/>
                <a:cs typeface="ＭＳ Ｐゴシック"/>
              </a:rPr>
              <a:t>Nature</a:t>
            </a:r>
            <a:r>
              <a:rPr sz="1150" i="1" spc="-35" dirty="0">
                <a:latin typeface="BIZ UDPゴシック" panose="020B0400000000000000" pitchFamily="50" charset="-128"/>
                <a:ea typeface="BIZ UDPゴシック" panose="020B0400000000000000" pitchFamily="50" charset="-128"/>
                <a:cs typeface="ＭＳ Ｐゴシック"/>
              </a:rPr>
              <a:t> </a:t>
            </a:r>
            <a:r>
              <a:rPr sz="1100" spc="-10" dirty="0">
                <a:latin typeface="BIZ UDPゴシック" panose="020B0400000000000000" pitchFamily="50" charset="-128"/>
                <a:ea typeface="BIZ UDPゴシック" panose="020B0400000000000000" pitchFamily="50" charset="-128"/>
                <a:cs typeface="ＭＳ Ｐゴシック"/>
              </a:rPr>
              <a:t>1981）</a:t>
            </a:r>
            <a:endParaRPr sz="1100" dirty="0">
              <a:latin typeface="BIZ UDPゴシック" panose="020B0400000000000000" pitchFamily="50" charset="-128"/>
              <a:ea typeface="BIZ UDPゴシック" panose="020B0400000000000000" pitchFamily="50" charset="-128"/>
              <a:cs typeface="ＭＳ Ｐゴシック"/>
            </a:endParaRPr>
          </a:p>
        </p:txBody>
      </p:sp>
      <p:pic>
        <p:nvPicPr>
          <p:cNvPr id="20" name="object 15">
            <a:extLst>
              <a:ext uri="{FF2B5EF4-FFF2-40B4-BE49-F238E27FC236}">
                <a16:creationId xmlns:a16="http://schemas.microsoft.com/office/drawing/2014/main" id="{2D335745-7B5D-4CD9-BA64-6F557887C88A}"/>
              </a:ext>
            </a:extLst>
          </p:cNvPr>
          <p:cNvPicPr/>
          <p:nvPr/>
        </p:nvPicPr>
        <p:blipFill>
          <a:blip r:embed="rId8" cstate="print"/>
          <a:stretch>
            <a:fillRect/>
          </a:stretch>
        </p:blipFill>
        <p:spPr>
          <a:xfrm>
            <a:off x="8033982" y="677016"/>
            <a:ext cx="3288609" cy="2465551"/>
          </a:xfrm>
          <a:prstGeom prst="rect">
            <a:avLst/>
          </a:prstGeom>
        </p:spPr>
      </p:pic>
      <p:sp>
        <p:nvSpPr>
          <p:cNvPr id="21" name="object 16">
            <a:extLst>
              <a:ext uri="{FF2B5EF4-FFF2-40B4-BE49-F238E27FC236}">
                <a16:creationId xmlns:a16="http://schemas.microsoft.com/office/drawing/2014/main" id="{BF993141-EBD7-4A83-B916-F1EB9CC1166B}"/>
              </a:ext>
            </a:extLst>
          </p:cNvPr>
          <p:cNvSpPr txBox="1"/>
          <p:nvPr/>
        </p:nvSpPr>
        <p:spPr>
          <a:xfrm>
            <a:off x="8070685" y="3182704"/>
            <a:ext cx="3336104" cy="178895"/>
          </a:xfrm>
          <a:prstGeom prst="rect">
            <a:avLst/>
          </a:prstGeom>
        </p:spPr>
        <p:txBody>
          <a:bodyPr vert="horz" wrap="square" lIns="0" tIns="12065" rIns="0" bIns="0" rtlCol="0">
            <a:spAutoFit/>
          </a:bodyPr>
          <a:lstStyle/>
          <a:p>
            <a:pPr marL="13335">
              <a:lnSpc>
                <a:spcPts val="1295"/>
              </a:lnSpc>
              <a:spcBef>
                <a:spcPts val="95"/>
              </a:spcBef>
            </a:pPr>
            <a:r>
              <a:rPr sz="1100" dirty="0">
                <a:latin typeface="BIZ UDPゴシック" panose="020B0400000000000000" pitchFamily="50" charset="-128"/>
                <a:ea typeface="BIZ UDPゴシック" panose="020B0400000000000000" pitchFamily="50" charset="-128"/>
                <a:cs typeface="ＭＳ Ｐゴシック"/>
              </a:rPr>
              <a:t>（Doetschman</a:t>
            </a:r>
            <a:r>
              <a:rPr sz="1100" spc="-25" dirty="0">
                <a:latin typeface="BIZ UDPゴシック" panose="020B0400000000000000" pitchFamily="50" charset="-128"/>
                <a:ea typeface="BIZ UDPゴシック" panose="020B0400000000000000" pitchFamily="50" charset="-128"/>
                <a:cs typeface="ＭＳ Ｐゴシック"/>
              </a:rPr>
              <a:t> </a:t>
            </a:r>
            <a:r>
              <a:rPr sz="1100" dirty="0">
                <a:latin typeface="BIZ UDPゴシック" panose="020B0400000000000000" pitchFamily="50" charset="-128"/>
                <a:ea typeface="BIZ UDPゴシック" panose="020B0400000000000000" pitchFamily="50" charset="-128"/>
                <a:cs typeface="ＭＳ Ｐゴシック"/>
              </a:rPr>
              <a:t>et</a:t>
            </a:r>
            <a:r>
              <a:rPr sz="1100" spc="-45" dirty="0">
                <a:latin typeface="BIZ UDPゴシック" panose="020B0400000000000000" pitchFamily="50" charset="-128"/>
                <a:ea typeface="BIZ UDPゴシック" panose="020B0400000000000000" pitchFamily="50" charset="-128"/>
                <a:cs typeface="ＭＳ Ｐゴシック"/>
              </a:rPr>
              <a:t> </a:t>
            </a:r>
            <a:r>
              <a:rPr sz="1100" spc="-20" dirty="0">
                <a:latin typeface="BIZ UDPゴシック" panose="020B0400000000000000" pitchFamily="50" charset="-128"/>
                <a:ea typeface="BIZ UDPゴシック" panose="020B0400000000000000" pitchFamily="50" charset="-128"/>
                <a:cs typeface="ＭＳ Ｐゴシック"/>
              </a:rPr>
              <a:t>al.,</a:t>
            </a:r>
            <a:r>
              <a:rPr lang="ja-JP" altLang="en-US" sz="1100" spc="-20" dirty="0">
                <a:latin typeface="BIZ UDPゴシック" panose="020B0400000000000000" pitchFamily="50" charset="-128"/>
                <a:ea typeface="BIZ UDPゴシック" panose="020B0400000000000000" pitchFamily="50" charset="-128"/>
                <a:cs typeface="ＭＳ Ｐゴシック"/>
              </a:rPr>
              <a:t>　</a:t>
            </a:r>
            <a:r>
              <a:rPr sz="1150" i="1" spc="-30" dirty="0">
                <a:latin typeface="BIZ UDPゴシック" panose="020B0400000000000000" pitchFamily="50" charset="-128"/>
                <a:ea typeface="BIZ UDPゴシック" panose="020B0400000000000000" pitchFamily="50" charset="-128"/>
                <a:cs typeface="ＭＳ Ｐゴシック"/>
              </a:rPr>
              <a:t>Development</a:t>
            </a:r>
            <a:r>
              <a:rPr sz="1150" i="1" spc="15" dirty="0">
                <a:latin typeface="BIZ UDPゴシック" panose="020B0400000000000000" pitchFamily="50" charset="-128"/>
                <a:ea typeface="BIZ UDPゴシック" panose="020B0400000000000000" pitchFamily="50" charset="-128"/>
                <a:cs typeface="ＭＳ Ｐゴシック"/>
              </a:rPr>
              <a:t> </a:t>
            </a:r>
            <a:r>
              <a:rPr sz="1100" spc="-10" dirty="0">
                <a:latin typeface="BIZ UDPゴシック" panose="020B0400000000000000" pitchFamily="50" charset="-128"/>
                <a:ea typeface="BIZ UDPゴシック" panose="020B0400000000000000" pitchFamily="50" charset="-128"/>
                <a:cs typeface="ＭＳ Ｐゴシック"/>
              </a:rPr>
              <a:t>1985）</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2" name="object 17">
            <a:extLst>
              <a:ext uri="{FF2B5EF4-FFF2-40B4-BE49-F238E27FC236}">
                <a16:creationId xmlns:a16="http://schemas.microsoft.com/office/drawing/2014/main" id="{C8E0BACB-C477-4035-A54D-4FAE62C7F4E4}"/>
              </a:ext>
            </a:extLst>
          </p:cNvPr>
          <p:cNvSpPr txBox="1"/>
          <p:nvPr/>
        </p:nvSpPr>
        <p:spPr>
          <a:xfrm>
            <a:off x="8791486" y="407142"/>
            <a:ext cx="1898777" cy="227626"/>
          </a:xfrm>
          <a:prstGeom prst="rect">
            <a:avLst/>
          </a:prstGeom>
        </p:spPr>
        <p:txBody>
          <a:bodyPr vert="horz" wrap="square" lIns="0" tIns="12065" rIns="0" bIns="0" rtlCol="0">
            <a:spAutoFit/>
          </a:bodyPr>
          <a:lstStyle/>
          <a:p>
            <a:pPr marL="12700">
              <a:lnSpc>
                <a:spcPct val="100000"/>
              </a:lnSpc>
              <a:spcBef>
                <a:spcPts val="95"/>
              </a:spcBef>
            </a:pPr>
            <a:r>
              <a:rPr sz="1400" dirty="0">
                <a:latin typeface="BIZ UDPゴシック" panose="020B0400000000000000" pitchFamily="50" charset="-128"/>
                <a:ea typeface="BIZ UDPゴシック" panose="020B0400000000000000" pitchFamily="50" charset="-128"/>
                <a:cs typeface="ＭＳ Ｐゴシック"/>
              </a:rPr>
              <a:t>Embryoid</a:t>
            </a:r>
            <a:r>
              <a:rPr sz="1400" spc="-85" dirty="0">
                <a:latin typeface="BIZ UDPゴシック" panose="020B0400000000000000" pitchFamily="50" charset="-128"/>
                <a:ea typeface="BIZ UDPゴシック" panose="020B0400000000000000" pitchFamily="50" charset="-128"/>
                <a:cs typeface="ＭＳ Ｐゴシック"/>
              </a:rPr>
              <a:t> </a:t>
            </a:r>
            <a:r>
              <a:rPr sz="1400" spc="-20" dirty="0">
                <a:latin typeface="BIZ UDPゴシック" panose="020B0400000000000000" pitchFamily="50" charset="-128"/>
                <a:ea typeface="BIZ UDPゴシック" panose="020B0400000000000000" pitchFamily="50" charset="-128"/>
                <a:cs typeface="ＭＳ Ｐゴシック"/>
              </a:rPr>
              <a:t>body</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28" name="テキスト ボックス 27">
            <a:extLst>
              <a:ext uri="{FF2B5EF4-FFF2-40B4-BE49-F238E27FC236}">
                <a16:creationId xmlns:a16="http://schemas.microsoft.com/office/drawing/2014/main" id="{7BC5ABD3-75AB-4F12-81F6-801887B1836C}"/>
              </a:ext>
            </a:extLst>
          </p:cNvPr>
          <p:cNvSpPr txBox="1"/>
          <p:nvPr/>
        </p:nvSpPr>
        <p:spPr>
          <a:xfrm>
            <a:off x="4385473" y="6369781"/>
            <a:ext cx="5400784" cy="307777"/>
          </a:xfrm>
          <a:prstGeom prst="rect">
            <a:avLst/>
          </a:prstGeom>
          <a:noFill/>
        </p:spPr>
        <p:txBody>
          <a:bodyPr wrap="square">
            <a:spAutoFit/>
          </a:bodyPr>
          <a:lstStyle/>
          <a:p>
            <a:r>
              <a:rPr lang="ja-JP" altLang="en-US" sz="1000" dirty="0">
                <a:latin typeface="BIZ UDPゴシック" panose="020B0400000000000000" pitchFamily="50" charset="-128"/>
                <a:ea typeface="BIZ UDPゴシック" panose="020B0400000000000000" pitchFamily="50" charset="-128"/>
              </a:rPr>
              <a:t>（</a:t>
            </a:r>
            <a:r>
              <a:rPr lang="en-US" altLang="ja-JP" sz="1000" dirty="0" err="1">
                <a:latin typeface="BIZ UDPゴシック" panose="020B0400000000000000" pitchFamily="50" charset="-128"/>
                <a:ea typeface="BIZ UDPゴシック" panose="020B0400000000000000" pitchFamily="50" charset="-128"/>
              </a:rPr>
              <a:t>Eiraku</a:t>
            </a:r>
            <a:r>
              <a:rPr lang="en-US" altLang="ja-JP" sz="1000" dirty="0">
                <a:latin typeface="BIZ UDPゴシック" panose="020B0400000000000000" pitchFamily="50" charset="-128"/>
                <a:ea typeface="BIZ UDPゴシック" panose="020B0400000000000000" pitchFamily="50" charset="-128"/>
              </a:rPr>
              <a:t> et al., Cell Stem Cell 2008</a:t>
            </a:r>
            <a:r>
              <a:rPr lang="ja-JP" altLang="en-US" sz="1000" dirty="0">
                <a:latin typeface="BIZ UDPゴシック" panose="020B0400000000000000" pitchFamily="50" charset="-128"/>
                <a:ea typeface="BIZ UDPゴシック" panose="020B0400000000000000" pitchFamily="50" charset="-128"/>
              </a:rPr>
              <a:t>）</a:t>
            </a:r>
            <a:r>
              <a:rPr lang="ja-JP" altLang="en-US" sz="1400" dirty="0">
                <a:latin typeface="BIZ UDPゴシック" panose="020B0400000000000000" pitchFamily="50" charset="-128"/>
                <a:ea typeface="BIZ UDPゴシック" panose="020B0400000000000000" pitchFamily="50" charset="-128"/>
              </a:rPr>
              <a:t>	　</a:t>
            </a:r>
            <a:r>
              <a:rPr lang="ja-JP" altLang="en-US" sz="1100" dirty="0">
                <a:latin typeface="BIZ UDPゴシック" panose="020B0400000000000000" pitchFamily="50" charset="-128"/>
                <a:ea typeface="BIZ UDPゴシック" panose="020B0400000000000000" pitchFamily="50" charset="-128"/>
              </a:rPr>
              <a:t>（</a:t>
            </a:r>
            <a:r>
              <a:rPr lang="en-US" altLang="ja-JP" sz="1100" dirty="0" err="1">
                <a:latin typeface="BIZ UDPゴシック" panose="020B0400000000000000" pitchFamily="50" charset="-128"/>
                <a:ea typeface="BIZ UDPゴシック" panose="020B0400000000000000" pitchFamily="50" charset="-128"/>
              </a:rPr>
              <a:t>Eiraku</a:t>
            </a:r>
            <a:r>
              <a:rPr lang="en-US" altLang="ja-JP" sz="1100" dirty="0">
                <a:latin typeface="BIZ UDPゴシック" panose="020B0400000000000000" pitchFamily="50" charset="-128"/>
                <a:ea typeface="BIZ UDPゴシック" panose="020B0400000000000000" pitchFamily="50" charset="-128"/>
              </a:rPr>
              <a:t> et al., Nature 2011</a:t>
            </a:r>
            <a:r>
              <a:rPr lang="ja-JP" altLang="en-US" sz="1100" dirty="0">
                <a:latin typeface="BIZ UDPゴシック" panose="020B0400000000000000" pitchFamily="50" charset="-128"/>
                <a:ea typeface="BIZ UDPゴシック" panose="020B0400000000000000" pitchFamily="50" charset="-128"/>
              </a:rPr>
              <a:t>）</a:t>
            </a:r>
            <a:endParaRPr lang="ja-JP" altLang="en-US" sz="1400" dirty="0">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84B1D659-34FE-46DC-887B-81EA12A651E4}"/>
              </a:ext>
            </a:extLst>
          </p:cNvPr>
          <p:cNvSpPr txBox="1"/>
          <p:nvPr/>
        </p:nvSpPr>
        <p:spPr>
          <a:xfrm>
            <a:off x="9532639" y="4924963"/>
            <a:ext cx="2496076" cy="954107"/>
          </a:xfrm>
          <a:prstGeom prst="rect">
            <a:avLst/>
          </a:prstGeom>
          <a:noFill/>
        </p:spPr>
        <p:txBody>
          <a:bodyPr wrap="square">
            <a:spAutoFit/>
          </a:bodyPr>
          <a:lstStyle/>
          <a:p>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オルガノイドは、器官形成を研究するためのツールであり、医療応用のための有用なプラットフォーム。</a:t>
            </a:r>
            <a:endParaRPr lang="ja-JP" altLang="en-US" sz="1400" dirty="0">
              <a:latin typeface="BIZ UDPゴシック" panose="020B0400000000000000" pitchFamily="50" charset="-128"/>
              <a:ea typeface="BIZ UDPゴシック" panose="020B0400000000000000" pitchFamily="50" charset="-128"/>
            </a:endParaRPr>
          </a:p>
        </p:txBody>
      </p:sp>
      <p:sp>
        <p:nvSpPr>
          <p:cNvPr id="29" name="テキスト ボックス 28">
            <a:extLst>
              <a:ext uri="{FF2B5EF4-FFF2-40B4-BE49-F238E27FC236}">
                <a16:creationId xmlns:a16="http://schemas.microsoft.com/office/drawing/2014/main" id="{2931D971-C0B6-4B79-BA06-7BDCC5E4EBB7}"/>
              </a:ext>
            </a:extLst>
          </p:cNvPr>
          <p:cNvSpPr txBox="1"/>
          <p:nvPr/>
        </p:nvSpPr>
        <p:spPr>
          <a:xfrm>
            <a:off x="10450285" y="6572042"/>
            <a:ext cx="1687286" cy="261610"/>
          </a:xfrm>
          <a:prstGeom prst="rect">
            <a:avLst/>
          </a:prstGeom>
          <a:noFill/>
        </p:spPr>
        <p:txBody>
          <a:bodyPr wrap="square" rtlCol="0">
            <a:spAutoFit/>
          </a:bodyPr>
          <a:lstStyle/>
          <a:p>
            <a:pPr algn="r"/>
            <a:r>
              <a:rPr kumimoji="1" lang="ja-JP" altLang="en-US" sz="1100" dirty="0">
                <a:latin typeface="BIZ UDPゴシック" panose="020B0400000000000000" pitchFamily="50" charset="-128"/>
                <a:ea typeface="BIZ UDPゴシック" panose="020B0400000000000000" pitchFamily="50" charset="-128"/>
              </a:rPr>
              <a:t>出所：理化学研究所</a:t>
            </a:r>
          </a:p>
        </p:txBody>
      </p:sp>
    </p:spTree>
    <p:extLst>
      <p:ext uri="{BB962C8B-B14F-4D97-AF65-F5344CB8AC3E}">
        <p14:creationId xmlns:p14="http://schemas.microsoft.com/office/powerpoint/2010/main" val="398010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87818"/>
            <a:ext cx="6717324" cy="5770182"/>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08" y="599333"/>
            <a:ext cx="4437942" cy="4468548"/>
          </a:xfrm>
          <a:prstGeom prst="rect">
            <a:avLst/>
          </a:prstGeom>
        </p:spPr>
      </p:pic>
      <p:sp>
        <p:nvSpPr>
          <p:cNvPr id="3" name="正方形/長方形 2"/>
          <p:cNvSpPr/>
          <p:nvPr/>
        </p:nvSpPr>
        <p:spPr>
          <a:xfrm>
            <a:off x="6025662" y="5246796"/>
            <a:ext cx="6166337" cy="1384995"/>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脳を利用することで、ゲノム研究においては、現在用いられているコンピューターモデルではない実践型のアプローチを実行できる。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このことについては、数学的相関法や統計的手法はそれ自体、因果関係を特定するには不十分。実験システム、つまり人間の脳が必要。</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脳の多種多様な細胞と遺伝子の</a:t>
            </a:r>
            <a:r>
              <a:rPr lang="en-US" altLang="ja-JP" sz="1400" dirty="0">
                <a:latin typeface="Meiryo UI" panose="020B0604030504040204" pitchFamily="50" charset="-128"/>
                <a:ea typeface="Meiryo UI" panose="020B0604030504040204" pitchFamily="50" charset="-128"/>
              </a:rPr>
              <a:t>99</a:t>
            </a:r>
            <a:r>
              <a:rPr lang="ja-JP" altLang="en-US" sz="1400" dirty="0">
                <a:latin typeface="Meiryo UI" panose="020B0604030504040204" pitchFamily="50" charset="-128"/>
                <a:ea typeface="Meiryo UI" panose="020B0604030504040204" pitchFamily="50" charset="-128"/>
              </a:rPr>
              <a:t>％を再現。</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この脳には脊髄、シグナル伝達回路、網膜まで備わっている。</a:t>
            </a:r>
          </a:p>
        </p:txBody>
      </p:sp>
      <p:sp>
        <p:nvSpPr>
          <p:cNvPr id="6" name="正方形/長方形 5"/>
          <p:cNvSpPr/>
          <p:nvPr/>
        </p:nvSpPr>
        <p:spPr>
          <a:xfrm>
            <a:off x="3189293" y="4700953"/>
            <a:ext cx="1755609"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シンシナティ小児病院医療センター</a:t>
            </a:r>
          </a:p>
        </p:txBody>
      </p:sp>
      <p:sp>
        <p:nvSpPr>
          <p:cNvPr id="12" name="正方形/長方形 11"/>
          <p:cNvSpPr/>
          <p:nvPr/>
        </p:nvSpPr>
        <p:spPr>
          <a:xfrm>
            <a:off x="4503088" y="3443207"/>
            <a:ext cx="110318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クイーンズランド大学</a:t>
            </a:r>
          </a:p>
        </p:txBody>
      </p:sp>
      <p:sp>
        <p:nvSpPr>
          <p:cNvPr id="13" name="正方形/長方形 12"/>
          <p:cNvSpPr/>
          <p:nvPr/>
        </p:nvSpPr>
        <p:spPr>
          <a:xfrm>
            <a:off x="3117948" y="1016743"/>
            <a:ext cx="1915909"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横浜市立大学大学院医学系研究科</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6130560" y="2541219"/>
            <a:ext cx="2723823" cy="584775"/>
          </a:xfrm>
          <a:prstGeom prst="rect">
            <a:avLst/>
          </a:prstGeom>
        </p:spPr>
        <p:txBody>
          <a:bodyPr wrap="none">
            <a:spAutoFit/>
          </a:bodyPr>
          <a:lstStyle/>
          <a:p>
            <a:pPr algn="ctr"/>
            <a:r>
              <a:rPr lang="ja-JP" altLang="en-US" sz="1600" b="1" dirty="0">
                <a:latin typeface="Meiryo UI" panose="020B0604030504040204" pitchFamily="50" charset="-128"/>
                <a:ea typeface="Meiryo UI" panose="020B0604030504040204" pitchFamily="50" charset="-128"/>
              </a:rPr>
              <a:t>臓器に似た立体の生体構造を</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solidFill>
                  <a:srgbClr val="FF0000"/>
                </a:solidFill>
                <a:latin typeface="Meiryo UI" panose="020B0604030504040204" pitchFamily="50" charset="-128"/>
                <a:ea typeface="Meiryo UI" panose="020B0604030504040204" pitchFamily="50" charset="-128"/>
              </a:rPr>
              <a:t>オルガノイド</a:t>
            </a:r>
            <a:r>
              <a:rPr lang="ja-JP" altLang="en-US" sz="1600" b="1" dirty="0">
                <a:latin typeface="Meiryo UI" panose="020B0604030504040204" pitchFamily="50" charset="-128"/>
                <a:ea typeface="Meiryo UI" panose="020B0604030504040204" pitchFamily="50" charset="-128"/>
              </a:rPr>
              <a:t>と言う。</a:t>
            </a:r>
          </a:p>
        </p:txBody>
      </p:sp>
      <p:sp>
        <p:nvSpPr>
          <p:cNvPr id="15" name="正方形/長方形 14"/>
          <p:cNvSpPr/>
          <p:nvPr/>
        </p:nvSpPr>
        <p:spPr>
          <a:xfrm>
            <a:off x="1729571" y="1148811"/>
            <a:ext cx="1223412"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分子生物工学研究所</a:t>
            </a:r>
            <a:endParaRPr lang="ja-JP" altLang="en-US" sz="900" dirty="0">
              <a:latin typeface="Meiryo UI" panose="020B0604030504040204" pitchFamily="50" charset="-128"/>
              <a:ea typeface="Meiryo UI" panose="020B0604030504040204" pitchFamily="50" charset="-128"/>
            </a:endParaRPr>
          </a:p>
        </p:txBody>
      </p:sp>
      <p:sp>
        <p:nvSpPr>
          <p:cNvPr id="7" name="正方形/長方形 6"/>
          <p:cNvSpPr/>
          <p:nvPr/>
        </p:nvSpPr>
        <p:spPr>
          <a:xfrm>
            <a:off x="-1" y="6694542"/>
            <a:ext cx="9076427" cy="200055"/>
          </a:xfrm>
          <a:prstGeom prst="rect">
            <a:avLst/>
          </a:prstGeom>
        </p:spPr>
        <p:txBody>
          <a:bodyPr wrap="square">
            <a:spAutoFit/>
          </a:bodyPr>
          <a:lstStyle/>
          <a:p>
            <a:r>
              <a:rPr lang="en-US" altLang="ja-JP" sz="700" dirty="0"/>
              <a:t>http://www.natureasia.com/ja-jp/ndigest/v12/n10/%E3%82%AA%E3%83%AB%E3%82%AC%E3%83%8E%E3%82%A4%E3%83%89%E3%81%AE%E8%88%88%E9%9A%86/68008</a:t>
            </a:r>
            <a:endParaRPr lang="ja-JP" altLang="en-US" sz="700" dirty="0"/>
          </a:p>
        </p:txBody>
      </p:sp>
      <p:sp>
        <p:nvSpPr>
          <p:cNvPr id="9" name="正方形/長方形 8"/>
          <p:cNvSpPr/>
          <p:nvPr/>
        </p:nvSpPr>
        <p:spPr>
          <a:xfrm>
            <a:off x="9440377" y="4603219"/>
            <a:ext cx="2661007" cy="507831"/>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https://www.theguardian.com/science/2015/aug/18/first-almost-fully-formed-human-brain-grown-in-lab-researchers-claim</a:t>
            </a:r>
            <a:endParaRPr lang="ja-JP" altLang="en-US" sz="900" dirty="0">
              <a:latin typeface="Meiryo UI" panose="020B0604030504040204" pitchFamily="50" charset="-128"/>
              <a:ea typeface="Meiryo UI" panose="020B0604030504040204" pitchFamily="50" charset="-128"/>
            </a:endParaRPr>
          </a:p>
        </p:txBody>
      </p:sp>
      <p:pic>
        <p:nvPicPr>
          <p:cNvPr id="16" name="図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7" name="テキスト ボックス 16"/>
          <p:cNvSpPr txBox="1"/>
          <p:nvPr/>
        </p:nvSpPr>
        <p:spPr>
          <a:xfrm>
            <a:off x="2057" y="0"/>
            <a:ext cx="8964144"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　 オルガノイド</a:t>
            </a:r>
            <a:endParaRPr kumimoji="1" lang="ja-JP" altLang="en-US" sz="6000" b="1"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7111652" y="336643"/>
            <a:ext cx="28328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脳の多種多様な細胞と遺伝子の</a:t>
            </a:r>
            <a:r>
              <a:rPr lang="en-US" altLang="ja-JP" sz="1100" dirty="0">
                <a:latin typeface="Meiryo UI" panose="020B0604030504040204" pitchFamily="50" charset="-128"/>
                <a:ea typeface="Meiryo UI" panose="020B0604030504040204" pitchFamily="50" charset="-128"/>
              </a:rPr>
              <a:t>99</a:t>
            </a:r>
            <a:r>
              <a:rPr lang="ja-JP" altLang="en-US" sz="1100" dirty="0">
                <a:latin typeface="Meiryo UI" panose="020B0604030504040204" pitchFamily="50" charset="-128"/>
                <a:ea typeface="Meiryo UI" panose="020B0604030504040204" pitchFamily="50" charset="-128"/>
              </a:rPr>
              <a:t>％を再現。</a:t>
            </a:r>
            <a:endParaRPr lang="en-US" altLang="ja-JP"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42499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5F64F09-AB09-DC5C-1E28-C01B207AC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89" y="622996"/>
            <a:ext cx="9058274" cy="6002471"/>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C3F130EE-B4FD-68FB-BB79-62C73815D919}"/>
              </a:ext>
            </a:extLst>
          </p:cNvPr>
          <p:cNvSpPr txBox="1"/>
          <p:nvPr/>
        </p:nvSpPr>
        <p:spPr>
          <a:xfrm>
            <a:off x="3909099" y="6625467"/>
            <a:ext cx="4330257" cy="230832"/>
          </a:xfrm>
          <a:prstGeom prst="rect">
            <a:avLst/>
          </a:prstGeom>
          <a:noFill/>
        </p:spPr>
        <p:txBody>
          <a:bodyPr wrap="square">
            <a:spAutoFit/>
          </a:bodyPr>
          <a:lstStyle/>
          <a:p>
            <a:pPr algn="ctr"/>
            <a:r>
              <a:rPr lang="en-US" altLang="ja-JP" sz="900" dirty="0">
                <a:latin typeface="Amasis MT Pro Medium" panose="02040604050005020304" pitchFamily="18" charset="0"/>
              </a:rPr>
              <a:t>https://www.igaku-shoin.co.jp/paper/archive/y2021/3441_01</a:t>
            </a:r>
            <a:endParaRPr lang="ja-JP" altLang="en-US" sz="900" dirty="0">
              <a:latin typeface="Amasis MT Pro Medium" panose="02040604050005020304" pitchFamily="18" charset="0"/>
            </a:endParaRPr>
          </a:p>
        </p:txBody>
      </p:sp>
      <p:sp>
        <p:nvSpPr>
          <p:cNvPr id="5" name="テキスト ボックス 4">
            <a:extLst>
              <a:ext uri="{FF2B5EF4-FFF2-40B4-BE49-F238E27FC236}">
                <a16:creationId xmlns:a16="http://schemas.microsoft.com/office/drawing/2014/main" id="{0E390B16-BB90-4BBD-B88E-BCF8ED300239}"/>
              </a:ext>
            </a:extLst>
          </p:cNvPr>
          <p:cNvSpPr txBox="1"/>
          <p:nvPr/>
        </p:nvSpPr>
        <p:spPr>
          <a:xfrm>
            <a:off x="1" y="245400"/>
            <a:ext cx="12192000" cy="369332"/>
          </a:xfrm>
          <a:prstGeom prst="rect">
            <a:avLst/>
          </a:prstGeom>
          <a:noFill/>
        </p:spPr>
        <p:txBody>
          <a:bodyPr wrap="square">
            <a:spAutoFit/>
          </a:bodyPr>
          <a:lstStyle/>
          <a:p>
            <a:pPr algn="ctr"/>
            <a:r>
              <a:rPr lang="ja-JP" altLang="en-US" b="1" i="0" dirty="0">
                <a:effectLst/>
                <a:latin typeface="BIZ UDPゴシック" panose="020B0400000000000000" pitchFamily="50" charset="-128"/>
                <a:ea typeface="BIZ UDPゴシック" panose="020B0400000000000000" pitchFamily="50" charset="-128"/>
              </a:rPr>
              <a:t>オルガノイド（</a:t>
            </a:r>
            <a:r>
              <a:rPr lang="en-US" altLang="ja-JP" b="1" i="0" dirty="0">
                <a:effectLst/>
                <a:latin typeface="BIZ UDPゴシック" panose="020B0400000000000000" pitchFamily="50" charset="-128"/>
                <a:ea typeface="BIZ UDPゴシック" panose="020B0400000000000000" pitchFamily="50" charset="-128"/>
              </a:rPr>
              <a:t>Organoid</a:t>
            </a:r>
            <a:r>
              <a:rPr lang="ja-JP" altLang="en-US" b="1" i="0" dirty="0">
                <a:effectLst/>
                <a:latin typeface="BIZ UDPゴシック" panose="020B0400000000000000" pitchFamily="50" charset="-128"/>
                <a:ea typeface="BIZ UDPゴシック" panose="020B0400000000000000" pitchFamily="50" charset="-128"/>
              </a:rPr>
              <a:t>）</a:t>
            </a:r>
            <a:r>
              <a:rPr lang="ja-JP" altLang="en-US" b="0" i="0" dirty="0">
                <a:effectLst/>
                <a:latin typeface="BIZ UDPゴシック" panose="020B0400000000000000" pitchFamily="50" charset="-128"/>
                <a:ea typeface="BIZ UDPゴシック" panose="020B0400000000000000" pitchFamily="50" charset="-128"/>
              </a:rPr>
              <a:t>は、人工的な環境で培養可能な、生体内の組織の特徴を有する幹細胞由来の細胞塊。</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8779534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704466-96D9-4519-A38B-7436D4BD89A2}">
  <ds:schemaRefs>
    <ds:schemaRef ds:uri="http://schemas.microsoft.com/sharepoint/v3/contenttype/forms"/>
  </ds:schemaRefs>
</ds:datastoreItem>
</file>

<file path=customXml/itemProps2.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27726</TotalTime>
  <Words>11888</Words>
  <Application>Microsoft Office PowerPoint</Application>
  <PresentationFormat>ワイド画面</PresentationFormat>
  <Paragraphs>857</Paragraphs>
  <Slides>58</Slides>
  <Notes>20</Notes>
  <HiddenSlides>0</HiddenSlides>
  <MMClips>1</MMClips>
  <ScaleCrop>false</ScaleCrop>
  <HeadingPairs>
    <vt:vector size="8" baseType="variant">
      <vt:variant>
        <vt:lpstr>使用されているフォント</vt:lpstr>
      </vt:variant>
      <vt:variant>
        <vt:i4>40</vt:i4>
      </vt:variant>
      <vt:variant>
        <vt:lpstr>テーマ</vt:lpstr>
      </vt:variant>
      <vt:variant>
        <vt:i4>1</vt:i4>
      </vt:variant>
      <vt:variant>
        <vt:lpstr>埋め込まれた OLE サーバー</vt:lpstr>
      </vt:variant>
      <vt:variant>
        <vt:i4>1</vt:i4>
      </vt:variant>
      <vt:variant>
        <vt:lpstr>スライド タイトル</vt:lpstr>
      </vt:variant>
      <vt:variant>
        <vt:i4>58</vt:i4>
      </vt:variant>
    </vt:vector>
  </HeadingPairs>
  <TitlesOfParts>
    <vt:vector size="100" baseType="lpstr">
      <vt:lpstr>-apple-system</vt:lpstr>
      <vt:lpstr>BIZ UDPゴシック</vt:lpstr>
      <vt:lpstr>BIZ UDP明朝 Medium</vt:lpstr>
      <vt:lpstr>Cascadia Code</vt:lpstr>
      <vt:lpstr>GungsuhChe</vt:lpstr>
      <vt:lpstr>HGP創英角ｺﾞｼｯｸUB</vt:lpstr>
      <vt:lpstr>HGP創英角ﾎﾟｯﾌﾟ体</vt:lpstr>
      <vt:lpstr>HGS教科書体</vt:lpstr>
      <vt:lpstr>HGS創英角ﾎﾟｯﾌﾟ体</vt:lpstr>
      <vt:lpstr>HG丸ｺﾞｼｯｸM-PRO</vt:lpstr>
      <vt:lpstr>HYGungSo-Bold</vt:lpstr>
      <vt:lpstr>Malgun Gothic</vt:lpstr>
      <vt:lpstr>Meiryo UI</vt:lpstr>
      <vt:lpstr>ＭＳ Ｐゴシック</vt:lpstr>
      <vt:lpstr>UD デジタル 教科書体 N-B</vt:lpstr>
      <vt:lpstr>UD デジタル 教科書体 NK-B</vt:lpstr>
      <vt:lpstr>UD デジタル 教科書体 NK-B</vt:lpstr>
      <vt:lpstr>UD デジタル 教科書体 NK-R</vt:lpstr>
      <vt:lpstr>UD デジタル 教科書体 NK-R</vt:lpstr>
      <vt:lpstr>Yet R</vt:lpstr>
      <vt:lpstr>Yu Gothic UI</vt:lpstr>
      <vt:lpstr>游ゴシック</vt:lpstr>
      <vt:lpstr>游ゴシック Light</vt:lpstr>
      <vt:lpstr>72 Black</vt:lpstr>
      <vt:lpstr>Amasis MT Pro Black</vt:lpstr>
      <vt:lpstr>Amasis MT Pro Medium</vt:lpstr>
      <vt:lpstr>Arial</vt:lpstr>
      <vt:lpstr>Arial Black</vt:lpstr>
      <vt:lpstr>Britannic Bold</vt:lpstr>
      <vt:lpstr>Calibri</vt:lpstr>
      <vt:lpstr>Franklin Gothic Heavy</vt:lpstr>
      <vt:lpstr>Gill Sans MT</vt:lpstr>
      <vt:lpstr>Gill Sans Ultra Bold</vt:lpstr>
      <vt:lpstr>open sans</vt:lpstr>
      <vt:lpstr>Rockwell</vt:lpstr>
      <vt:lpstr>Segoe UI Black</vt:lpstr>
      <vt:lpstr>Showcard Gothic</vt:lpstr>
      <vt:lpstr>Source Sans Pro Black</vt:lpstr>
      <vt:lpstr>Times New Roman</vt:lpstr>
      <vt:lpstr>Wingdings</vt:lpstr>
      <vt:lpstr>Office テーマ</vt:lpstr>
      <vt:lpstr>Worksheet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156</cp:revision>
  <dcterms:created xsi:type="dcterms:W3CDTF">2022-08-09T21:58:50Z</dcterms:created>
  <dcterms:modified xsi:type="dcterms:W3CDTF">2023-04-27T23:37:51Z</dcterms:modified>
</cp:coreProperties>
</file>